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3" r:id="rId2"/>
  </p:sldMasterIdLst>
  <p:notesMasterIdLst>
    <p:notesMasterId r:id="rId103"/>
  </p:notesMasterIdLst>
  <p:handoutMasterIdLst>
    <p:handoutMasterId r:id="rId104"/>
  </p:handoutMasterIdLst>
  <p:sldIdLst>
    <p:sldId id="403" r:id="rId3"/>
    <p:sldId id="404" r:id="rId4"/>
    <p:sldId id="405" r:id="rId5"/>
    <p:sldId id="407" r:id="rId6"/>
    <p:sldId id="397" r:id="rId7"/>
    <p:sldId id="410" r:id="rId8"/>
    <p:sldId id="411" r:id="rId9"/>
    <p:sldId id="412" r:id="rId10"/>
    <p:sldId id="413" r:id="rId11"/>
    <p:sldId id="401" r:id="rId12"/>
    <p:sldId id="417" r:id="rId13"/>
    <p:sldId id="398" r:id="rId14"/>
    <p:sldId id="423" r:id="rId15"/>
    <p:sldId id="425" r:id="rId16"/>
    <p:sldId id="274" r:id="rId17"/>
    <p:sldId id="296" r:id="rId18"/>
    <p:sldId id="380" r:id="rId19"/>
    <p:sldId id="369" r:id="rId20"/>
    <p:sldId id="298" r:id="rId21"/>
    <p:sldId id="420" r:id="rId22"/>
    <p:sldId id="421" r:id="rId23"/>
    <p:sldId id="368" r:id="rId24"/>
    <p:sldId id="392" r:id="rId25"/>
    <p:sldId id="418" r:id="rId26"/>
    <p:sldId id="360" r:id="rId27"/>
    <p:sldId id="426" r:id="rId28"/>
    <p:sldId id="337" r:id="rId29"/>
    <p:sldId id="299" r:id="rId30"/>
    <p:sldId id="372" r:id="rId31"/>
    <p:sldId id="373" r:id="rId32"/>
    <p:sldId id="422" r:id="rId33"/>
    <p:sldId id="415" r:id="rId34"/>
    <p:sldId id="301" r:id="rId35"/>
    <p:sldId id="416" r:id="rId36"/>
    <p:sldId id="300" r:id="rId37"/>
    <p:sldId id="427" r:id="rId38"/>
    <p:sldId id="302" r:id="rId39"/>
    <p:sldId id="428" r:id="rId40"/>
    <p:sldId id="303" r:id="rId41"/>
    <p:sldId id="304" r:id="rId42"/>
    <p:sldId id="362" r:id="rId43"/>
    <p:sldId id="363" r:id="rId44"/>
    <p:sldId id="390" r:id="rId45"/>
    <p:sldId id="306" r:id="rId46"/>
    <p:sldId id="307" r:id="rId47"/>
    <p:sldId id="366" r:id="rId48"/>
    <p:sldId id="308" r:id="rId49"/>
    <p:sldId id="429" r:id="rId50"/>
    <p:sldId id="309" r:id="rId51"/>
    <p:sldId id="310" r:id="rId52"/>
    <p:sldId id="430" r:id="rId53"/>
    <p:sldId id="431" r:id="rId54"/>
    <p:sldId id="312" r:id="rId55"/>
    <p:sldId id="432" r:id="rId56"/>
    <p:sldId id="313" r:id="rId57"/>
    <p:sldId id="357" r:id="rId58"/>
    <p:sldId id="434" r:id="rId59"/>
    <p:sldId id="355" r:id="rId60"/>
    <p:sldId id="353" r:id="rId61"/>
    <p:sldId id="352" r:id="rId62"/>
    <p:sldId id="356" r:id="rId63"/>
    <p:sldId id="358" r:id="rId64"/>
    <p:sldId id="315" r:id="rId65"/>
    <p:sldId id="435" r:id="rId66"/>
    <p:sldId id="370" r:id="rId67"/>
    <p:sldId id="374" r:id="rId68"/>
    <p:sldId id="340" r:id="rId69"/>
    <p:sldId id="433" r:id="rId70"/>
    <p:sldId id="436" r:id="rId71"/>
    <p:sldId id="347" r:id="rId72"/>
    <p:sldId id="348" r:id="rId73"/>
    <p:sldId id="376" r:id="rId74"/>
    <p:sldId id="367" r:id="rId75"/>
    <p:sldId id="350" r:id="rId76"/>
    <p:sldId id="351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33" r:id="rId94"/>
    <p:sldId id="334" r:id="rId95"/>
    <p:sldId id="388" r:id="rId96"/>
    <p:sldId id="389" r:id="rId97"/>
    <p:sldId id="381" r:id="rId98"/>
    <p:sldId id="382" r:id="rId99"/>
    <p:sldId id="383" r:id="rId100"/>
    <p:sldId id="384" r:id="rId101"/>
    <p:sldId id="387" r:id="rId102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CCFF33"/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15" autoAdjust="0"/>
  </p:normalViewPr>
  <p:slideViewPr>
    <p:cSldViewPr>
      <p:cViewPr>
        <p:scale>
          <a:sx n="92" d="100"/>
          <a:sy n="92" d="100"/>
        </p:scale>
        <p:origin x="-994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35FCC-694E-4F92-B745-F7DA69728CB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A728467-C7EA-4B8F-A506-9BD65F6BAAE8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步驟一</a:t>
          </a:r>
          <a:endParaRPr lang="en-US" altLang="zh-TW" b="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專案預算申</a:t>
          </a:r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E41F715-0A2E-41FA-8B47-8FECAC0212E6}" type="parTrans" cxnId="{0FC5578C-D7E0-498C-BAC3-5345A1E00DCB}">
      <dgm:prSet/>
      <dgm:spPr/>
      <dgm:t>
        <a:bodyPr/>
        <a:lstStyle/>
        <a:p>
          <a:endParaRPr lang="zh-TW" altLang="en-US"/>
        </a:p>
      </dgm:t>
    </dgm:pt>
    <dgm:pt modelId="{DFEB5B9F-D76F-401E-B3AC-C70BBB6F719F}" type="sibTrans" cxnId="{0FC5578C-D7E0-498C-BAC3-5345A1E00DCB}">
      <dgm:prSet/>
      <dgm:spPr/>
      <dgm:t>
        <a:bodyPr/>
        <a:lstStyle/>
        <a:p>
          <a:endParaRPr lang="zh-TW" altLang="en-US"/>
        </a:p>
      </dgm:t>
    </dgm:pt>
    <dgm:pt modelId="{02FA8E40-C0EA-4EE7-B522-287B628233CB}">
      <dgm:prSet/>
      <dgm:spPr/>
      <dgm:t>
        <a:bodyPr/>
        <a:lstStyle/>
        <a:p>
          <a:pPr rtl="0"/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承辦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單位提供</a:t>
          </a:r>
          <a:r>
            <a:rPr lang="en-US" alt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1.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核定簽呈影本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或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其他收入憑證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及</a:t>
          </a:r>
          <a:r>
            <a:rPr lang="en-US" alt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2.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專案計畫申請表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至會計室覆核。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E706311-D9AD-4F34-9D8F-BD4A34EF69CB}" type="parTrans" cxnId="{2D6C3F87-DB21-495D-8DB9-FEDF9D59266B}">
      <dgm:prSet/>
      <dgm:spPr/>
      <dgm:t>
        <a:bodyPr/>
        <a:lstStyle/>
        <a:p>
          <a:endParaRPr lang="zh-TW" altLang="en-US"/>
        </a:p>
      </dgm:t>
    </dgm:pt>
    <dgm:pt modelId="{6250D93A-BEB5-4804-B7A5-1D1C0A4CA7D7}" type="sibTrans" cxnId="{2D6C3F87-DB21-495D-8DB9-FEDF9D59266B}">
      <dgm:prSet/>
      <dgm:spPr/>
      <dgm:t>
        <a:bodyPr/>
        <a:lstStyle/>
        <a:p>
          <a:endParaRPr lang="zh-TW" altLang="en-US"/>
        </a:p>
      </dgm:t>
    </dgm:pt>
    <dgm:pt modelId="{026F04F9-D3C4-47D9-9477-C67E7C5E7B7C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步驟二</a:t>
          </a:r>
          <a:endParaRPr lang="en-US" altLang="zh-TW" b="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專案經費覆核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AE25014-985E-4CBF-BF68-4B7DEC0F815E}" type="parTrans" cxnId="{C6C3BF60-1CEC-47B0-82A4-4CA9EBAB2DED}">
      <dgm:prSet/>
      <dgm:spPr/>
      <dgm:t>
        <a:bodyPr/>
        <a:lstStyle/>
        <a:p>
          <a:endParaRPr lang="zh-TW" altLang="en-US"/>
        </a:p>
      </dgm:t>
    </dgm:pt>
    <dgm:pt modelId="{6E8AA60D-737B-485E-8E61-4673903F9ADD}" type="sibTrans" cxnId="{C6C3BF60-1CEC-47B0-82A4-4CA9EBAB2DED}">
      <dgm:prSet/>
      <dgm:spPr/>
      <dgm:t>
        <a:bodyPr/>
        <a:lstStyle/>
        <a:p>
          <a:endParaRPr lang="zh-TW" altLang="en-US"/>
        </a:p>
      </dgm:t>
    </dgm:pt>
    <dgm:pt modelId="{57EC498C-F44B-4B56-9A35-325F97D3C9ED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會計室</a:t>
          </a:r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覆核專案經費，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</a:t>
          </a:r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審核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通過後，通知單位編列預算。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EFE5423-1339-4B63-A09B-185F80D0A278}" type="parTrans" cxnId="{CC1FBBC8-954C-4DA9-94A6-05ED26E5E863}">
      <dgm:prSet/>
      <dgm:spPr/>
      <dgm:t>
        <a:bodyPr/>
        <a:lstStyle/>
        <a:p>
          <a:endParaRPr lang="zh-TW" altLang="en-US"/>
        </a:p>
      </dgm:t>
    </dgm:pt>
    <dgm:pt modelId="{9AED5D99-7D4E-4BE5-A6D5-47F1EE8B25EC}" type="sibTrans" cxnId="{CC1FBBC8-954C-4DA9-94A6-05ED26E5E863}">
      <dgm:prSet/>
      <dgm:spPr/>
      <dgm:t>
        <a:bodyPr/>
        <a:lstStyle/>
        <a:p>
          <a:endParaRPr lang="zh-TW" altLang="en-US"/>
        </a:p>
      </dgm:t>
    </dgm:pt>
    <dgm:pt modelId="{8F12ABF0-77D8-420B-98F7-9806299A7501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步驟三</a:t>
          </a:r>
          <a:endParaRPr lang="en-US" altLang="zh-TW" b="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編列專案預算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CB1B57B-5126-4240-9000-6143441F0776}" type="parTrans" cxnId="{E517E426-AA4A-43CD-8507-001D0960E48D}">
      <dgm:prSet/>
      <dgm:spPr/>
      <dgm:t>
        <a:bodyPr/>
        <a:lstStyle/>
        <a:p>
          <a:endParaRPr lang="zh-TW" altLang="en-US"/>
        </a:p>
      </dgm:t>
    </dgm:pt>
    <dgm:pt modelId="{49224A4E-578B-425D-9DAB-F3AACE71749E}" type="sibTrans" cxnId="{E517E426-AA4A-43CD-8507-001D0960E48D}">
      <dgm:prSet/>
      <dgm:spPr/>
      <dgm:t>
        <a:bodyPr/>
        <a:lstStyle/>
        <a:p>
          <a:endParaRPr lang="zh-TW" altLang="en-US"/>
        </a:p>
      </dgm:t>
    </dgm:pt>
    <dgm:pt modelId="{FE48BDDA-6188-49F3-80AE-BE34E7C32AF3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單位編列預算後，請提供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工作計畫暨預算申請表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至會計室覆核。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DFD6DB0-43AC-44B6-B8DE-1DA2C1D5F210}" type="parTrans" cxnId="{3998E29A-1283-4349-9CD5-27EED9176A9B}">
      <dgm:prSet/>
      <dgm:spPr/>
      <dgm:t>
        <a:bodyPr/>
        <a:lstStyle/>
        <a:p>
          <a:endParaRPr lang="zh-TW" altLang="en-US"/>
        </a:p>
      </dgm:t>
    </dgm:pt>
    <dgm:pt modelId="{02DD34C2-4F87-405B-839E-26C910F35DFB}" type="sibTrans" cxnId="{3998E29A-1283-4349-9CD5-27EED9176A9B}">
      <dgm:prSet/>
      <dgm:spPr/>
      <dgm:t>
        <a:bodyPr/>
        <a:lstStyle/>
        <a:p>
          <a:endParaRPr lang="zh-TW" altLang="en-US"/>
        </a:p>
      </dgm:t>
    </dgm:pt>
    <dgm:pt modelId="{9D581CD1-0080-44A7-BA76-689FC6FAE476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步驟四</a:t>
          </a:r>
          <a:endParaRPr lang="en-US" altLang="zh-TW" b="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動支專案經費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E23CCE2-FC8C-45FD-8809-6830B65BBDF8}" type="parTrans" cxnId="{CC64BC13-9EC6-4367-AEC4-23B09391A21D}">
      <dgm:prSet/>
      <dgm:spPr/>
      <dgm:t>
        <a:bodyPr/>
        <a:lstStyle/>
        <a:p>
          <a:endParaRPr lang="zh-TW" altLang="en-US"/>
        </a:p>
      </dgm:t>
    </dgm:pt>
    <dgm:pt modelId="{A442ABDA-C6F0-4927-879E-23ABC6D916A6}" type="sibTrans" cxnId="{CC64BC13-9EC6-4367-AEC4-23B09391A21D}">
      <dgm:prSet/>
      <dgm:spPr/>
      <dgm:t>
        <a:bodyPr/>
        <a:lstStyle/>
        <a:p>
          <a:endParaRPr lang="zh-TW" altLang="en-US"/>
        </a:p>
      </dgm:t>
    </dgm:pt>
    <dgm:pt modelId="{94BF1D27-12F8-4AB4-A3BD-5DB753B87533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會計室核准後，開始動支經費。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48C29B1-ED5A-4BBD-805D-8CFA3F85002B}" type="parTrans" cxnId="{9CF133AD-3023-4B0D-8A6A-C6042D5D5143}">
      <dgm:prSet/>
      <dgm:spPr/>
      <dgm:t>
        <a:bodyPr/>
        <a:lstStyle/>
        <a:p>
          <a:endParaRPr lang="zh-TW" altLang="en-US"/>
        </a:p>
      </dgm:t>
    </dgm:pt>
    <dgm:pt modelId="{6008AFC6-48B3-438E-8B51-B1C4BCADE576}" type="sibTrans" cxnId="{9CF133AD-3023-4B0D-8A6A-C6042D5D5143}">
      <dgm:prSet/>
      <dgm:spPr/>
      <dgm:t>
        <a:bodyPr/>
        <a:lstStyle/>
        <a:p>
          <a:endParaRPr lang="zh-TW" altLang="en-US"/>
        </a:p>
      </dgm:t>
    </dgm:pt>
    <dgm:pt modelId="{66571C7A-8620-43FD-BF87-71526B84FF46}" type="pres">
      <dgm:prSet presAssocID="{2F535FCC-694E-4F92-B745-F7DA69728C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C415A1-3F87-4C0F-B275-847C688A886C}" type="pres">
      <dgm:prSet presAssocID="{AA728467-C7EA-4B8F-A506-9BD65F6BAAE8}" presName="composite" presStyleCnt="0"/>
      <dgm:spPr/>
    </dgm:pt>
    <dgm:pt modelId="{76CF1DCF-508B-4A5D-BAAC-54339232B26C}" type="pres">
      <dgm:prSet presAssocID="{AA728467-C7EA-4B8F-A506-9BD65F6BAAE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3C476B-551D-4646-919B-846C450FB3A3}" type="pres">
      <dgm:prSet presAssocID="{AA728467-C7EA-4B8F-A506-9BD65F6BAAE8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125E56-EC6C-42BA-B69D-0901562083F2}" type="pres">
      <dgm:prSet presAssocID="{DFEB5B9F-D76F-401E-B3AC-C70BBB6F719F}" presName="space" presStyleCnt="0"/>
      <dgm:spPr/>
    </dgm:pt>
    <dgm:pt modelId="{1D672145-A29F-4F2B-89A1-6158FF60B996}" type="pres">
      <dgm:prSet presAssocID="{026F04F9-D3C4-47D9-9477-C67E7C5E7B7C}" presName="composite" presStyleCnt="0"/>
      <dgm:spPr/>
    </dgm:pt>
    <dgm:pt modelId="{55349F09-120F-4321-AC89-DCFE011C1DD3}" type="pres">
      <dgm:prSet presAssocID="{026F04F9-D3C4-47D9-9477-C67E7C5E7B7C}" presName="parTx" presStyleLbl="node1" presStyleIdx="1" presStyleCnt="4" custLinFactNeighborX="-1944" custLinFactNeighborY="2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8C0E4-9DDD-4E25-ABE6-9649E4340967}" type="pres">
      <dgm:prSet presAssocID="{026F04F9-D3C4-47D9-9477-C67E7C5E7B7C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23947-D5A2-4005-AACF-4CABB363F66A}" type="pres">
      <dgm:prSet presAssocID="{6E8AA60D-737B-485E-8E61-4673903F9ADD}" presName="space" presStyleCnt="0"/>
      <dgm:spPr/>
    </dgm:pt>
    <dgm:pt modelId="{12287C3F-8EDC-4CDC-AA0E-260D35EF4F1C}" type="pres">
      <dgm:prSet presAssocID="{8F12ABF0-77D8-420B-98F7-9806299A7501}" presName="composite" presStyleCnt="0"/>
      <dgm:spPr/>
    </dgm:pt>
    <dgm:pt modelId="{E3D93755-DFDF-4499-8A10-CD50E0072189}" type="pres">
      <dgm:prSet presAssocID="{8F12ABF0-77D8-420B-98F7-9806299A7501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48F4C7-C882-4047-AF77-50B946F4BF52}" type="pres">
      <dgm:prSet presAssocID="{8F12ABF0-77D8-420B-98F7-9806299A7501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D55E28-4989-4FD4-B847-F9CC4B860DE9}" type="pres">
      <dgm:prSet presAssocID="{49224A4E-578B-425D-9DAB-F3AACE71749E}" presName="space" presStyleCnt="0"/>
      <dgm:spPr/>
    </dgm:pt>
    <dgm:pt modelId="{22675C3B-D957-48E3-8408-6E5744F0EF95}" type="pres">
      <dgm:prSet presAssocID="{9D581CD1-0080-44A7-BA76-689FC6FAE476}" presName="composite" presStyleCnt="0"/>
      <dgm:spPr/>
    </dgm:pt>
    <dgm:pt modelId="{E5FAEBCB-4278-4ACD-BC81-06F37B80F09C}" type="pres">
      <dgm:prSet presAssocID="{9D581CD1-0080-44A7-BA76-689FC6FAE476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FFB634-02CA-4E94-9184-F736FDAE9894}" type="pres">
      <dgm:prSet presAssocID="{9D581CD1-0080-44A7-BA76-689FC6FAE476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4E3DC7-AEC6-4E63-8738-8B81A1838340}" type="presOf" srcId="{FE48BDDA-6188-49F3-80AE-BE34E7C32AF3}" destId="{4B48F4C7-C882-4047-AF77-50B946F4BF52}" srcOrd="0" destOrd="0" presId="urn:microsoft.com/office/officeart/2005/8/layout/chevron1"/>
    <dgm:cxn modelId="{CC64BC13-9EC6-4367-AEC4-23B09391A21D}" srcId="{2F535FCC-694E-4F92-B745-F7DA69728CBC}" destId="{9D581CD1-0080-44A7-BA76-689FC6FAE476}" srcOrd="3" destOrd="0" parTransId="{0E23CCE2-FC8C-45FD-8809-6830B65BBDF8}" sibTransId="{A442ABDA-C6F0-4927-879E-23ABC6D916A6}"/>
    <dgm:cxn modelId="{9CF133AD-3023-4B0D-8A6A-C6042D5D5143}" srcId="{9D581CD1-0080-44A7-BA76-689FC6FAE476}" destId="{94BF1D27-12F8-4AB4-A3BD-5DB753B87533}" srcOrd="0" destOrd="0" parTransId="{448C29B1-ED5A-4BBD-805D-8CFA3F85002B}" sibTransId="{6008AFC6-48B3-438E-8B51-B1C4BCADE576}"/>
    <dgm:cxn modelId="{9F53458F-02D8-4E89-B448-6C2E5EC589D1}" type="presOf" srcId="{94BF1D27-12F8-4AB4-A3BD-5DB753B87533}" destId="{F7FFB634-02CA-4E94-9184-F736FDAE9894}" srcOrd="0" destOrd="0" presId="urn:microsoft.com/office/officeart/2005/8/layout/chevron1"/>
    <dgm:cxn modelId="{25A6DD37-D1BE-45E2-9C5E-8A5755FE94F4}" type="presOf" srcId="{9D581CD1-0080-44A7-BA76-689FC6FAE476}" destId="{E5FAEBCB-4278-4ACD-BC81-06F37B80F09C}" srcOrd="0" destOrd="0" presId="urn:microsoft.com/office/officeart/2005/8/layout/chevron1"/>
    <dgm:cxn modelId="{930A5600-71AB-4C13-931B-D0C8EC5B02A5}" type="presOf" srcId="{AA728467-C7EA-4B8F-A506-9BD65F6BAAE8}" destId="{76CF1DCF-508B-4A5D-BAAC-54339232B26C}" srcOrd="0" destOrd="0" presId="urn:microsoft.com/office/officeart/2005/8/layout/chevron1"/>
    <dgm:cxn modelId="{3998E29A-1283-4349-9CD5-27EED9176A9B}" srcId="{8F12ABF0-77D8-420B-98F7-9806299A7501}" destId="{FE48BDDA-6188-49F3-80AE-BE34E7C32AF3}" srcOrd="0" destOrd="0" parTransId="{CDFD6DB0-43AC-44B6-B8DE-1DA2C1D5F210}" sibTransId="{02DD34C2-4F87-405B-839E-26C910F35DFB}"/>
    <dgm:cxn modelId="{D517EAAC-9952-47B0-A15A-9D17EEF945B0}" type="presOf" srcId="{2F535FCC-694E-4F92-B745-F7DA69728CBC}" destId="{66571C7A-8620-43FD-BF87-71526B84FF46}" srcOrd="0" destOrd="0" presId="urn:microsoft.com/office/officeart/2005/8/layout/chevron1"/>
    <dgm:cxn modelId="{C6C3BF60-1CEC-47B0-82A4-4CA9EBAB2DED}" srcId="{2F535FCC-694E-4F92-B745-F7DA69728CBC}" destId="{026F04F9-D3C4-47D9-9477-C67E7C5E7B7C}" srcOrd="1" destOrd="0" parTransId="{DAE25014-985E-4CBF-BF68-4B7DEC0F815E}" sibTransId="{6E8AA60D-737B-485E-8E61-4673903F9ADD}"/>
    <dgm:cxn modelId="{0812AE1A-05DE-488D-8B7A-32EBA19162D2}" type="presOf" srcId="{57EC498C-F44B-4B56-9A35-325F97D3C9ED}" destId="{7848C0E4-9DDD-4E25-ABE6-9649E4340967}" srcOrd="0" destOrd="0" presId="urn:microsoft.com/office/officeart/2005/8/layout/chevron1"/>
    <dgm:cxn modelId="{0FC5578C-D7E0-498C-BAC3-5345A1E00DCB}" srcId="{2F535FCC-694E-4F92-B745-F7DA69728CBC}" destId="{AA728467-C7EA-4B8F-A506-9BD65F6BAAE8}" srcOrd="0" destOrd="0" parTransId="{3E41F715-0A2E-41FA-8B47-8FECAC0212E6}" sibTransId="{DFEB5B9F-D76F-401E-B3AC-C70BBB6F719F}"/>
    <dgm:cxn modelId="{172F9169-920F-4817-AD1A-38296895CC6B}" type="presOf" srcId="{026F04F9-D3C4-47D9-9477-C67E7C5E7B7C}" destId="{55349F09-120F-4321-AC89-DCFE011C1DD3}" srcOrd="0" destOrd="0" presId="urn:microsoft.com/office/officeart/2005/8/layout/chevron1"/>
    <dgm:cxn modelId="{E517E426-AA4A-43CD-8507-001D0960E48D}" srcId="{2F535FCC-694E-4F92-B745-F7DA69728CBC}" destId="{8F12ABF0-77D8-420B-98F7-9806299A7501}" srcOrd="2" destOrd="0" parTransId="{CCB1B57B-5126-4240-9000-6143441F0776}" sibTransId="{49224A4E-578B-425D-9DAB-F3AACE71749E}"/>
    <dgm:cxn modelId="{CC1FBBC8-954C-4DA9-94A6-05ED26E5E863}" srcId="{026F04F9-D3C4-47D9-9477-C67E7C5E7B7C}" destId="{57EC498C-F44B-4B56-9A35-325F97D3C9ED}" srcOrd="0" destOrd="0" parTransId="{1EFE5423-1339-4B63-A09B-185F80D0A278}" sibTransId="{9AED5D99-7D4E-4BE5-A6D5-47F1EE8B25EC}"/>
    <dgm:cxn modelId="{2D6C3F87-DB21-495D-8DB9-FEDF9D59266B}" srcId="{AA728467-C7EA-4B8F-A506-9BD65F6BAAE8}" destId="{02FA8E40-C0EA-4EE7-B522-287B628233CB}" srcOrd="0" destOrd="0" parTransId="{0E706311-D9AD-4F34-9D8F-BD4A34EF69CB}" sibTransId="{6250D93A-BEB5-4804-B7A5-1D1C0A4CA7D7}"/>
    <dgm:cxn modelId="{EF2C52B0-48D1-4706-956B-79CF21694223}" type="presOf" srcId="{02FA8E40-C0EA-4EE7-B522-287B628233CB}" destId="{753C476B-551D-4646-919B-846C450FB3A3}" srcOrd="0" destOrd="0" presId="urn:microsoft.com/office/officeart/2005/8/layout/chevron1"/>
    <dgm:cxn modelId="{0E693536-4F7E-4476-887D-AF6F3085F855}" type="presOf" srcId="{8F12ABF0-77D8-420B-98F7-9806299A7501}" destId="{E3D93755-DFDF-4499-8A10-CD50E0072189}" srcOrd="0" destOrd="0" presId="urn:microsoft.com/office/officeart/2005/8/layout/chevron1"/>
    <dgm:cxn modelId="{76C1208B-92A5-4E4A-828C-008064339F90}" type="presParOf" srcId="{66571C7A-8620-43FD-BF87-71526B84FF46}" destId="{D2C415A1-3F87-4C0F-B275-847C688A886C}" srcOrd="0" destOrd="0" presId="urn:microsoft.com/office/officeart/2005/8/layout/chevron1"/>
    <dgm:cxn modelId="{B60D1F4B-24D0-4188-A003-0996A31B201C}" type="presParOf" srcId="{D2C415A1-3F87-4C0F-B275-847C688A886C}" destId="{76CF1DCF-508B-4A5D-BAAC-54339232B26C}" srcOrd="0" destOrd="0" presId="urn:microsoft.com/office/officeart/2005/8/layout/chevron1"/>
    <dgm:cxn modelId="{D3704401-19F2-49DB-BE6C-F06E1D155357}" type="presParOf" srcId="{D2C415A1-3F87-4C0F-B275-847C688A886C}" destId="{753C476B-551D-4646-919B-846C450FB3A3}" srcOrd="1" destOrd="0" presId="urn:microsoft.com/office/officeart/2005/8/layout/chevron1"/>
    <dgm:cxn modelId="{14DBB78D-4113-4BFE-91E3-856BE60D11C5}" type="presParOf" srcId="{66571C7A-8620-43FD-BF87-71526B84FF46}" destId="{13125E56-EC6C-42BA-B69D-0901562083F2}" srcOrd="1" destOrd="0" presId="urn:microsoft.com/office/officeart/2005/8/layout/chevron1"/>
    <dgm:cxn modelId="{0F3C3349-BA1F-4858-A2C1-BE7DBC9DFC52}" type="presParOf" srcId="{66571C7A-8620-43FD-BF87-71526B84FF46}" destId="{1D672145-A29F-4F2B-89A1-6158FF60B996}" srcOrd="2" destOrd="0" presId="urn:microsoft.com/office/officeart/2005/8/layout/chevron1"/>
    <dgm:cxn modelId="{477C2A70-EC67-42A2-9A21-02B0F848BF38}" type="presParOf" srcId="{1D672145-A29F-4F2B-89A1-6158FF60B996}" destId="{55349F09-120F-4321-AC89-DCFE011C1DD3}" srcOrd="0" destOrd="0" presId="urn:microsoft.com/office/officeart/2005/8/layout/chevron1"/>
    <dgm:cxn modelId="{7CE3D069-E0B4-49FD-BB7C-250B8E005184}" type="presParOf" srcId="{1D672145-A29F-4F2B-89A1-6158FF60B996}" destId="{7848C0E4-9DDD-4E25-ABE6-9649E4340967}" srcOrd="1" destOrd="0" presId="urn:microsoft.com/office/officeart/2005/8/layout/chevron1"/>
    <dgm:cxn modelId="{085ACA72-7BF0-4C21-8AB8-C8D9AFB39C90}" type="presParOf" srcId="{66571C7A-8620-43FD-BF87-71526B84FF46}" destId="{5E923947-D5A2-4005-AACF-4CABB363F66A}" srcOrd="3" destOrd="0" presId="urn:microsoft.com/office/officeart/2005/8/layout/chevron1"/>
    <dgm:cxn modelId="{6EEF7D22-7F84-4CDF-9EB0-C6529644B0B3}" type="presParOf" srcId="{66571C7A-8620-43FD-BF87-71526B84FF46}" destId="{12287C3F-8EDC-4CDC-AA0E-260D35EF4F1C}" srcOrd="4" destOrd="0" presId="urn:microsoft.com/office/officeart/2005/8/layout/chevron1"/>
    <dgm:cxn modelId="{00642AA6-BF05-4E94-A0B6-880B8ADB3D77}" type="presParOf" srcId="{12287C3F-8EDC-4CDC-AA0E-260D35EF4F1C}" destId="{E3D93755-DFDF-4499-8A10-CD50E0072189}" srcOrd="0" destOrd="0" presId="urn:microsoft.com/office/officeart/2005/8/layout/chevron1"/>
    <dgm:cxn modelId="{A3C2ECA8-B105-4E1D-A513-622894F37D73}" type="presParOf" srcId="{12287C3F-8EDC-4CDC-AA0E-260D35EF4F1C}" destId="{4B48F4C7-C882-4047-AF77-50B946F4BF52}" srcOrd="1" destOrd="0" presId="urn:microsoft.com/office/officeart/2005/8/layout/chevron1"/>
    <dgm:cxn modelId="{71534B71-F8AA-4FCC-BC4F-6115095EFF38}" type="presParOf" srcId="{66571C7A-8620-43FD-BF87-71526B84FF46}" destId="{B9D55E28-4989-4FD4-B847-F9CC4B860DE9}" srcOrd="5" destOrd="0" presId="urn:microsoft.com/office/officeart/2005/8/layout/chevron1"/>
    <dgm:cxn modelId="{3C1DA6BD-3DBA-4C5E-BC21-E0A9046541FD}" type="presParOf" srcId="{66571C7A-8620-43FD-BF87-71526B84FF46}" destId="{22675C3B-D957-48E3-8408-6E5744F0EF95}" srcOrd="6" destOrd="0" presId="urn:microsoft.com/office/officeart/2005/8/layout/chevron1"/>
    <dgm:cxn modelId="{44B990D7-40E4-4EC0-8441-CA9DD1B5458F}" type="presParOf" srcId="{22675C3B-D957-48E3-8408-6E5744F0EF95}" destId="{E5FAEBCB-4278-4ACD-BC81-06F37B80F09C}" srcOrd="0" destOrd="0" presId="urn:microsoft.com/office/officeart/2005/8/layout/chevron1"/>
    <dgm:cxn modelId="{462A0F87-0DD6-4F34-9D4C-EF1CD1DB9618}" type="presParOf" srcId="{22675C3B-D957-48E3-8408-6E5744F0EF95}" destId="{F7FFB634-02CA-4E94-9184-F736FDAE989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5E4F6-D5AD-4A86-A0DD-32D94C6D082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1A1A9B8-9247-40B4-9620-74AA86527778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經費追加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508CEFE-2908-4ED5-8FA4-8ABA02B4AA85}" type="parTrans" cxnId="{B7B57C7A-AC17-44E5-8812-4575D3953637}">
      <dgm:prSet/>
      <dgm:spPr/>
      <dgm:t>
        <a:bodyPr/>
        <a:lstStyle/>
        <a:p>
          <a:endParaRPr lang="zh-TW" altLang="en-US"/>
        </a:p>
      </dgm:t>
    </dgm:pt>
    <dgm:pt modelId="{1C6E9B9A-4FC2-4DE4-B115-6B6F6E06919D}" type="sibTrans" cxnId="{B7B57C7A-AC17-44E5-8812-4575D3953637}">
      <dgm:prSet/>
      <dgm:spPr/>
      <dgm:t>
        <a:bodyPr/>
        <a:lstStyle/>
        <a:p>
          <a:endParaRPr lang="zh-TW" altLang="en-US"/>
        </a:p>
      </dgm:t>
    </dgm:pt>
    <dgm:pt modelId="{7A46BB0D-1F06-4F93-AE2D-795CE8C94850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指增加工作計畫，新增預算金額。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D4DDBCA-89EB-43E4-88D2-6CE3A42DC764}" type="parTrans" cxnId="{A8E06331-8075-4B87-AEB3-EF8D2CEA903A}">
      <dgm:prSet/>
      <dgm:spPr/>
      <dgm:t>
        <a:bodyPr/>
        <a:lstStyle/>
        <a:p>
          <a:endParaRPr lang="zh-TW" altLang="en-US"/>
        </a:p>
      </dgm:t>
    </dgm:pt>
    <dgm:pt modelId="{673A15AA-E31C-4395-BAE1-FF4F9A7B8114}" type="sibTrans" cxnId="{A8E06331-8075-4B87-AEB3-EF8D2CEA903A}">
      <dgm:prSet/>
      <dgm:spPr/>
      <dgm:t>
        <a:bodyPr/>
        <a:lstStyle/>
        <a:p>
          <a:endParaRPr lang="zh-TW" altLang="en-US"/>
        </a:p>
      </dgm:t>
    </dgm:pt>
    <dgm:pt modelId="{8C697BA0-31EB-495A-9D9D-544758723422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經費追減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C5FC66B-02EA-4CDC-B1CF-8E09A6A20C5F}" type="parTrans" cxnId="{F72AA84F-E720-450D-8BE4-DE489EBE874A}">
      <dgm:prSet/>
      <dgm:spPr/>
      <dgm:t>
        <a:bodyPr/>
        <a:lstStyle/>
        <a:p>
          <a:endParaRPr lang="zh-TW" altLang="en-US"/>
        </a:p>
      </dgm:t>
    </dgm:pt>
    <dgm:pt modelId="{97A7BAA1-157B-4B25-B327-AEA0CCB551E5}" type="sibTrans" cxnId="{F72AA84F-E720-450D-8BE4-DE489EBE874A}">
      <dgm:prSet/>
      <dgm:spPr/>
      <dgm:t>
        <a:bodyPr/>
        <a:lstStyle/>
        <a:p>
          <a:endParaRPr lang="zh-TW" altLang="en-US"/>
        </a:p>
      </dgm:t>
    </dgm:pt>
    <dgm:pt modelId="{D80E6F58-78DB-4BED-9E81-8058A9616E0E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指減少工作計畫，減少預算金額。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D1E91C8-AD05-4BC8-AAF8-B1B2333261CB}" type="parTrans" cxnId="{7CCF1A3F-0901-4067-AFAA-60BF1D97F100}">
      <dgm:prSet/>
      <dgm:spPr/>
      <dgm:t>
        <a:bodyPr/>
        <a:lstStyle/>
        <a:p>
          <a:endParaRPr lang="zh-TW" altLang="en-US"/>
        </a:p>
      </dgm:t>
    </dgm:pt>
    <dgm:pt modelId="{3A04DF66-1D41-47AE-BE36-33463D5E19E8}" type="sibTrans" cxnId="{7CCF1A3F-0901-4067-AFAA-60BF1D97F100}">
      <dgm:prSet/>
      <dgm:spPr/>
      <dgm:t>
        <a:bodyPr/>
        <a:lstStyle/>
        <a:p>
          <a:endParaRPr lang="zh-TW" altLang="en-US"/>
        </a:p>
      </dgm:t>
    </dgm:pt>
    <dgm:pt modelId="{C1677756-98D4-49A9-885F-56A312B3A65A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經費追加</a:t>
          </a:r>
          <a:r>
            <a:rPr lang="en-US" alt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</a:t>
          </a:r>
          <a:r>
            <a:rPr lang="en-US" alt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65B67F8-A1AB-4D56-92E3-367D1262154D}" type="parTrans" cxnId="{BC0DB61F-4BE0-4014-92F4-CCE371532F0A}">
      <dgm:prSet/>
      <dgm:spPr/>
      <dgm:t>
        <a:bodyPr/>
        <a:lstStyle/>
        <a:p>
          <a:endParaRPr lang="zh-TW" altLang="en-US"/>
        </a:p>
      </dgm:t>
    </dgm:pt>
    <dgm:pt modelId="{C919A0EF-64F2-4C91-B32D-6A939432366C}" type="sibTrans" cxnId="{BC0DB61F-4BE0-4014-92F4-CCE371532F0A}">
      <dgm:prSet/>
      <dgm:spPr/>
      <dgm:t>
        <a:bodyPr/>
        <a:lstStyle/>
        <a:p>
          <a:endParaRPr lang="zh-TW" altLang="en-US"/>
        </a:p>
      </dgm:t>
    </dgm:pt>
    <dgm:pt modelId="{D66138B9-6E9C-46D6-8D28-FE1B48BB39D5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指一個工作計畫增加預算，一個工作計畫減少且金額相同。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9C47B54-C280-4CFB-98CD-14B7E3C8B89C}" type="parTrans" cxnId="{05FE97AE-90FC-4037-AD85-D3B293DE9895}">
      <dgm:prSet/>
      <dgm:spPr/>
      <dgm:t>
        <a:bodyPr/>
        <a:lstStyle/>
        <a:p>
          <a:endParaRPr lang="zh-TW" altLang="en-US"/>
        </a:p>
      </dgm:t>
    </dgm:pt>
    <dgm:pt modelId="{304DB724-5611-4AC6-9206-C471605743AD}" type="sibTrans" cxnId="{05FE97AE-90FC-4037-AD85-D3B293DE9895}">
      <dgm:prSet/>
      <dgm:spPr/>
      <dgm:t>
        <a:bodyPr/>
        <a:lstStyle/>
        <a:p>
          <a:endParaRPr lang="zh-TW" altLang="en-US"/>
        </a:p>
      </dgm:t>
    </dgm:pt>
    <dgm:pt modelId="{7430C587-72AB-4858-9B5B-D7887D53B3F1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經費流用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D6F5FA6-8353-43FD-A686-F8C04012D063}" type="parTrans" cxnId="{870133BB-E11A-4BC5-90CC-06C3586FD424}">
      <dgm:prSet/>
      <dgm:spPr/>
      <dgm:t>
        <a:bodyPr/>
        <a:lstStyle/>
        <a:p>
          <a:endParaRPr lang="zh-TW" altLang="en-US"/>
        </a:p>
      </dgm:t>
    </dgm:pt>
    <dgm:pt modelId="{7C969FFA-7AFF-4122-9EB6-28E1628725A4}" type="sibTrans" cxnId="{870133BB-E11A-4BC5-90CC-06C3586FD424}">
      <dgm:prSet/>
      <dgm:spPr/>
      <dgm:t>
        <a:bodyPr/>
        <a:lstStyle/>
        <a:p>
          <a:endParaRPr lang="zh-TW" altLang="en-US"/>
        </a:p>
      </dgm:t>
    </dgm:pt>
    <dgm:pt modelId="{53EEA6D7-6206-4B41-8FC8-27A9F898BFED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指同一個工作計畫內，不同</a:t>
          </a:r>
          <a:r>
            <a:rPr lang="zh-TW" altLang="en-US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</a:t>
          </a:r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變動。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BFE67C5-4799-4B6E-8253-85A686FFCC53}" type="parTrans" cxnId="{FB0DA177-D246-4326-AB7B-CC965CA31F89}">
      <dgm:prSet/>
      <dgm:spPr/>
      <dgm:t>
        <a:bodyPr/>
        <a:lstStyle/>
        <a:p>
          <a:endParaRPr lang="zh-TW" altLang="en-US"/>
        </a:p>
      </dgm:t>
    </dgm:pt>
    <dgm:pt modelId="{C7A913BD-15C3-445F-8B98-3465AE140120}" type="sibTrans" cxnId="{FB0DA177-D246-4326-AB7B-CC965CA31F89}">
      <dgm:prSet/>
      <dgm:spPr/>
      <dgm:t>
        <a:bodyPr/>
        <a:lstStyle/>
        <a:p>
          <a:endParaRPr lang="zh-TW" altLang="en-US"/>
        </a:p>
      </dgm:t>
    </dgm:pt>
    <dgm:pt modelId="{19368B78-E030-420E-8DEA-10A62D1B5826}">
      <dgm:prSet/>
      <dgm:spPr/>
      <dgm:t>
        <a:bodyPr/>
        <a:lstStyle/>
        <a:p>
          <a:pPr rtl="0"/>
          <a:r>
            <a:rPr lang="zh-TW" altLang="en-US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增加預算代號。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C189FC8-A53C-40A0-96E9-DAF733690538}" type="parTrans" cxnId="{C7CEFFA8-2789-4502-BEE8-1FCC044868E5}">
      <dgm:prSet/>
      <dgm:spPr/>
    </dgm:pt>
    <dgm:pt modelId="{7360F710-1DFA-432A-9363-198B2A362E61}" type="sibTrans" cxnId="{C7CEFFA8-2789-4502-BEE8-1FCC044868E5}">
      <dgm:prSet/>
      <dgm:spPr/>
    </dgm:pt>
    <dgm:pt modelId="{FD8A29F5-46FF-4EBE-9A41-DB06B25A0D26}">
      <dgm:prSet/>
      <dgm:spPr/>
      <dgm:t>
        <a:bodyPr/>
        <a:lstStyle/>
        <a:p>
          <a:pPr rtl="0"/>
          <a:r>
            <a:rPr lang="zh-TW" altLang="en-US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減少預算代號。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5B0E684-1AAD-47A2-A73A-D6BD28512FC3}" type="parTrans" cxnId="{96B8CA79-6FCD-428F-9F67-84020335A0DB}">
      <dgm:prSet/>
      <dgm:spPr/>
    </dgm:pt>
    <dgm:pt modelId="{4EF19B33-5EF6-4046-92C1-C1F6624B966D}" type="sibTrans" cxnId="{96B8CA79-6FCD-428F-9F67-84020335A0DB}">
      <dgm:prSet/>
      <dgm:spPr/>
    </dgm:pt>
    <dgm:pt modelId="{11B0039C-DFD3-4EC8-8CB9-553303D52C3F}" type="pres">
      <dgm:prSet presAssocID="{72E5E4F6-D5AD-4A86-A0DD-32D94C6D0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A9A9B5-086B-40B2-8D61-06A8EA9B58BE}" type="pres">
      <dgm:prSet presAssocID="{61A1A9B8-9247-40B4-9620-74AA86527778}" presName="composite" presStyleCnt="0"/>
      <dgm:spPr/>
    </dgm:pt>
    <dgm:pt modelId="{E5F47AD8-95DC-43B2-A1A7-0C910793C2C9}" type="pres">
      <dgm:prSet presAssocID="{61A1A9B8-9247-40B4-9620-74AA8652777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E76E09-07A2-46DE-A456-451DBEDD4796}" type="pres">
      <dgm:prSet presAssocID="{61A1A9B8-9247-40B4-9620-74AA8652777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4BA78E-BFE9-4490-A319-A49033E16413}" type="pres">
      <dgm:prSet presAssocID="{1C6E9B9A-4FC2-4DE4-B115-6B6F6E06919D}" presName="space" presStyleCnt="0"/>
      <dgm:spPr/>
    </dgm:pt>
    <dgm:pt modelId="{225C5528-178E-4F05-BAFB-4FF9D3A2DC8A}" type="pres">
      <dgm:prSet presAssocID="{8C697BA0-31EB-495A-9D9D-544758723422}" presName="composite" presStyleCnt="0"/>
      <dgm:spPr/>
    </dgm:pt>
    <dgm:pt modelId="{D0128AA7-4EEC-4A08-8FA1-FE8C2EAFA3DB}" type="pres">
      <dgm:prSet presAssocID="{8C697BA0-31EB-495A-9D9D-54475872342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C111A-7694-4E5A-90C9-ED6F0898687D}" type="pres">
      <dgm:prSet presAssocID="{8C697BA0-31EB-495A-9D9D-54475872342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2DFDAD-29A6-4741-9D97-91E51BDC206A}" type="pres">
      <dgm:prSet presAssocID="{97A7BAA1-157B-4B25-B327-AEA0CCB551E5}" presName="space" presStyleCnt="0"/>
      <dgm:spPr/>
    </dgm:pt>
    <dgm:pt modelId="{FC4D906D-45DA-4B0A-9260-BCECF0DB2623}" type="pres">
      <dgm:prSet presAssocID="{C1677756-98D4-49A9-885F-56A312B3A65A}" presName="composite" presStyleCnt="0"/>
      <dgm:spPr/>
    </dgm:pt>
    <dgm:pt modelId="{79D5B41B-ADA1-42A2-BB2B-41058CAD9A67}" type="pres">
      <dgm:prSet presAssocID="{C1677756-98D4-49A9-885F-56A312B3A65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CB7E0-2A20-4E91-8502-97CF9AC74914}" type="pres">
      <dgm:prSet presAssocID="{C1677756-98D4-49A9-885F-56A312B3A65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8C207-584C-4659-8671-94CDA5F574B8}" type="pres">
      <dgm:prSet presAssocID="{C919A0EF-64F2-4C91-B32D-6A939432366C}" presName="space" presStyleCnt="0"/>
      <dgm:spPr/>
    </dgm:pt>
    <dgm:pt modelId="{D595E510-6B81-4758-ABCD-510791781DDF}" type="pres">
      <dgm:prSet presAssocID="{7430C587-72AB-4858-9B5B-D7887D53B3F1}" presName="composite" presStyleCnt="0"/>
      <dgm:spPr/>
    </dgm:pt>
    <dgm:pt modelId="{C668C016-CCCE-43C2-AD53-AADBF5465277}" type="pres">
      <dgm:prSet presAssocID="{7430C587-72AB-4858-9B5B-D7887D53B3F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24EE55-DA39-47B3-9D81-3F0EDD207B14}" type="pres">
      <dgm:prSet presAssocID="{7430C587-72AB-4858-9B5B-D7887D53B3F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2EFE86-1E55-4BF3-8BA0-8F10070F8574}" type="presOf" srcId="{FD8A29F5-46FF-4EBE-9A41-DB06B25A0D26}" destId="{6BEC111A-7694-4E5A-90C9-ED6F0898687D}" srcOrd="0" destOrd="1" presId="urn:microsoft.com/office/officeart/2005/8/layout/hList1"/>
    <dgm:cxn modelId="{6DC88175-2D24-4F1C-825C-58BEC8C7B914}" type="presOf" srcId="{19368B78-E030-420E-8DEA-10A62D1B5826}" destId="{96E76E09-07A2-46DE-A456-451DBEDD4796}" srcOrd="0" destOrd="1" presId="urn:microsoft.com/office/officeart/2005/8/layout/hList1"/>
    <dgm:cxn modelId="{A8E06331-8075-4B87-AEB3-EF8D2CEA903A}" srcId="{61A1A9B8-9247-40B4-9620-74AA86527778}" destId="{7A46BB0D-1F06-4F93-AE2D-795CE8C94850}" srcOrd="0" destOrd="0" parTransId="{5D4DDBCA-89EB-43E4-88D2-6CE3A42DC764}" sibTransId="{673A15AA-E31C-4395-BAE1-FF4F9A7B8114}"/>
    <dgm:cxn modelId="{19D7DC2C-2867-4602-80A8-7C72065F04C6}" type="presOf" srcId="{8C697BA0-31EB-495A-9D9D-544758723422}" destId="{D0128AA7-4EEC-4A08-8FA1-FE8C2EAFA3DB}" srcOrd="0" destOrd="0" presId="urn:microsoft.com/office/officeart/2005/8/layout/hList1"/>
    <dgm:cxn modelId="{20E2E9A9-6785-4A35-BC50-5AA5EF4E7BCC}" type="presOf" srcId="{7A46BB0D-1F06-4F93-AE2D-795CE8C94850}" destId="{96E76E09-07A2-46DE-A456-451DBEDD4796}" srcOrd="0" destOrd="0" presId="urn:microsoft.com/office/officeart/2005/8/layout/hList1"/>
    <dgm:cxn modelId="{C7CEFFA8-2789-4502-BEE8-1FCC044868E5}" srcId="{61A1A9B8-9247-40B4-9620-74AA86527778}" destId="{19368B78-E030-420E-8DEA-10A62D1B5826}" srcOrd="1" destOrd="0" parTransId="{EC189FC8-A53C-40A0-96E9-DAF733690538}" sibTransId="{7360F710-1DFA-432A-9363-198B2A362E61}"/>
    <dgm:cxn modelId="{B742BED7-B956-4BB1-94AA-D546E4A95F41}" type="presOf" srcId="{D80E6F58-78DB-4BED-9E81-8058A9616E0E}" destId="{6BEC111A-7694-4E5A-90C9-ED6F0898687D}" srcOrd="0" destOrd="0" presId="urn:microsoft.com/office/officeart/2005/8/layout/hList1"/>
    <dgm:cxn modelId="{F5CE0557-178B-4EDD-86C6-048B996C1F2E}" type="presOf" srcId="{53EEA6D7-6206-4B41-8FC8-27A9F898BFED}" destId="{4724EE55-DA39-47B3-9D81-3F0EDD207B14}" srcOrd="0" destOrd="0" presId="urn:microsoft.com/office/officeart/2005/8/layout/hList1"/>
    <dgm:cxn modelId="{FAB1199C-07D8-4955-B3DD-372CA8B349BF}" type="presOf" srcId="{C1677756-98D4-49A9-885F-56A312B3A65A}" destId="{79D5B41B-ADA1-42A2-BB2B-41058CAD9A67}" srcOrd="0" destOrd="0" presId="urn:microsoft.com/office/officeart/2005/8/layout/hList1"/>
    <dgm:cxn modelId="{7CCF1A3F-0901-4067-AFAA-60BF1D97F100}" srcId="{8C697BA0-31EB-495A-9D9D-544758723422}" destId="{D80E6F58-78DB-4BED-9E81-8058A9616E0E}" srcOrd="0" destOrd="0" parTransId="{6D1E91C8-AD05-4BC8-AAF8-B1B2333261CB}" sibTransId="{3A04DF66-1D41-47AE-BE36-33463D5E19E8}"/>
    <dgm:cxn modelId="{BC0DB61F-4BE0-4014-92F4-CCE371532F0A}" srcId="{72E5E4F6-D5AD-4A86-A0DD-32D94C6D0828}" destId="{C1677756-98D4-49A9-885F-56A312B3A65A}" srcOrd="2" destOrd="0" parTransId="{A65B67F8-A1AB-4D56-92E3-367D1262154D}" sibTransId="{C919A0EF-64F2-4C91-B32D-6A939432366C}"/>
    <dgm:cxn modelId="{96B8CA79-6FCD-428F-9F67-84020335A0DB}" srcId="{8C697BA0-31EB-495A-9D9D-544758723422}" destId="{FD8A29F5-46FF-4EBE-9A41-DB06B25A0D26}" srcOrd="1" destOrd="0" parTransId="{75B0E684-1AAD-47A2-A73A-D6BD28512FC3}" sibTransId="{4EF19B33-5EF6-4046-92C1-C1F6624B966D}"/>
    <dgm:cxn modelId="{516A56D2-7042-45DA-AC08-09B487144495}" type="presOf" srcId="{61A1A9B8-9247-40B4-9620-74AA86527778}" destId="{E5F47AD8-95DC-43B2-A1A7-0C910793C2C9}" srcOrd="0" destOrd="0" presId="urn:microsoft.com/office/officeart/2005/8/layout/hList1"/>
    <dgm:cxn modelId="{05FE97AE-90FC-4037-AD85-D3B293DE9895}" srcId="{C1677756-98D4-49A9-885F-56A312B3A65A}" destId="{D66138B9-6E9C-46D6-8D28-FE1B48BB39D5}" srcOrd="0" destOrd="0" parTransId="{49C47B54-C280-4CFB-98CD-14B7E3C8B89C}" sibTransId="{304DB724-5611-4AC6-9206-C471605743AD}"/>
    <dgm:cxn modelId="{FB0DA177-D246-4326-AB7B-CC965CA31F89}" srcId="{7430C587-72AB-4858-9B5B-D7887D53B3F1}" destId="{53EEA6D7-6206-4B41-8FC8-27A9F898BFED}" srcOrd="0" destOrd="0" parTransId="{DBFE67C5-4799-4B6E-8253-85A686FFCC53}" sibTransId="{C7A913BD-15C3-445F-8B98-3465AE140120}"/>
    <dgm:cxn modelId="{66643EE6-A355-4676-B094-EAD5BE45B980}" type="presOf" srcId="{7430C587-72AB-4858-9B5B-D7887D53B3F1}" destId="{C668C016-CCCE-43C2-AD53-AADBF5465277}" srcOrd="0" destOrd="0" presId="urn:microsoft.com/office/officeart/2005/8/layout/hList1"/>
    <dgm:cxn modelId="{B7B57C7A-AC17-44E5-8812-4575D3953637}" srcId="{72E5E4F6-D5AD-4A86-A0DD-32D94C6D0828}" destId="{61A1A9B8-9247-40B4-9620-74AA86527778}" srcOrd="0" destOrd="0" parTransId="{0508CEFE-2908-4ED5-8FA4-8ABA02B4AA85}" sibTransId="{1C6E9B9A-4FC2-4DE4-B115-6B6F6E06919D}"/>
    <dgm:cxn modelId="{84BB95D6-8D6E-4542-874D-92A103CA68F4}" type="presOf" srcId="{D66138B9-6E9C-46D6-8D28-FE1B48BB39D5}" destId="{226CB7E0-2A20-4E91-8502-97CF9AC74914}" srcOrd="0" destOrd="0" presId="urn:microsoft.com/office/officeart/2005/8/layout/hList1"/>
    <dgm:cxn modelId="{AAE9C684-C160-4505-B1EC-DEC540F2C281}" type="presOf" srcId="{72E5E4F6-D5AD-4A86-A0DD-32D94C6D0828}" destId="{11B0039C-DFD3-4EC8-8CB9-553303D52C3F}" srcOrd="0" destOrd="0" presId="urn:microsoft.com/office/officeart/2005/8/layout/hList1"/>
    <dgm:cxn modelId="{870133BB-E11A-4BC5-90CC-06C3586FD424}" srcId="{72E5E4F6-D5AD-4A86-A0DD-32D94C6D0828}" destId="{7430C587-72AB-4858-9B5B-D7887D53B3F1}" srcOrd="3" destOrd="0" parTransId="{ED6F5FA6-8353-43FD-A686-F8C04012D063}" sibTransId="{7C969FFA-7AFF-4122-9EB6-28E1628725A4}"/>
    <dgm:cxn modelId="{F72AA84F-E720-450D-8BE4-DE489EBE874A}" srcId="{72E5E4F6-D5AD-4A86-A0DD-32D94C6D0828}" destId="{8C697BA0-31EB-495A-9D9D-544758723422}" srcOrd="1" destOrd="0" parTransId="{DC5FC66B-02EA-4CDC-B1CF-8E09A6A20C5F}" sibTransId="{97A7BAA1-157B-4B25-B327-AEA0CCB551E5}"/>
    <dgm:cxn modelId="{7EEBE592-E019-4781-A8F6-E346F2EC8661}" type="presParOf" srcId="{11B0039C-DFD3-4EC8-8CB9-553303D52C3F}" destId="{19A9A9B5-086B-40B2-8D61-06A8EA9B58BE}" srcOrd="0" destOrd="0" presId="urn:microsoft.com/office/officeart/2005/8/layout/hList1"/>
    <dgm:cxn modelId="{C907CC53-B560-4640-AF96-5D3D8F090138}" type="presParOf" srcId="{19A9A9B5-086B-40B2-8D61-06A8EA9B58BE}" destId="{E5F47AD8-95DC-43B2-A1A7-0C910793C2C9}" srcOrd="0" destOrd="0" presId="urn:microsoft.com/office/officeart/2005/8/layout/hList1"/>
    <dgm:cxn modelId="{6EA4CB1E-6F35-48FF-8F5E-472E5B32F8F1}" type="presParOf" srcId="{19A9A9B5-086B-40B2-8D61-06A8EA9B58BE}" destId="{96E76E09-07A2-46DE-A456-451DBEDD4796}" srcOrd="1" destOrd="0" presId="urn:microsoft.com/office/officeart/2005/8/layout/hList1"/>
    <dgm:cxn modelId="{3D1310CF-FD10-475C-9FB1-7BBBDF928540}" type="presParOf" srcId="{11B0039C-DFD3-4EC8-8CB9-553303D52C3F}" destId="{D74BA78E-BFE9-4490-A319-A49033E16413}" srcOrd="1" destOrd="0" presId="urn:microsoft.com/office/officeart/2005/8/layout/hList1"/>
    <dgm:cxn modelId="{3D167F53-A42E-49D5-9C6D-D9D725F93454}" type="presParOf" srcId="{11B0039C-DFD3-4EC8-8CB9-553303D52C3F}" destId="{225C5528-178E-4F05-BAFB-4FF9D3A2DC8A}" srcOrd="2" destOrd="0" presId="urn:microsoft.com/office/officeart/2005/8/layout/hList1"/>
    <dgm:cxn modelId="{94F879FE-0B1A-4DC7-B64F-3374599E6C50}" type="presParOf" srcId="{225C5528-178E-4F05-BAFB-4FF9D3A2DC8A}" destId="{D0128AA7-4EEC-4A08-8FA1-FE8C2EAFA3DB}" srcOrd="0" destOrd="0" presId="urn:microsoft.com/office/officeart/2005/8/layout/hList1"/>
    <dgm:cxn modelId="{35F83068-A6F8-4BFF-9AD3-CE384B9DEAA6}" type="presParOf" srcId="{225C5528-178E-4F05-BAFB-4FF9D3A2DC8A}" destId="{6BEC111A-7694-4E5A-90C9-ED6F0898687D}" srcOrd="1" destOrd="0" presId="urn:microsoft.com/office/officeart/2005/8/layout/hList1"/>
    <dgm:cxn modelId="{7F65C20E-E306-46D8-87FD-7873FAEB42DF}" type="presParOf" srcId="{11B0039C-DFD3-4EC8-8CB9-553303D52C3F}" destId="{1F2DFDAD-29A6-4741-9D97-91E51BDC206A}" srcOrd="3" destOrd="0" presId="urn:microsoft.com/office/officeart/2005/8/layout/hList1"/>
    <dgm:cxn modelId="{2151BC71-8E95-4384-B8B3-C4C572F865F6}" type="presParOf" srcId="{11B0039C-DFD3-4EC8-8CB9-553303D52C3F}" destId="{FC4D906D-45DA-4B0A-9260-BCECF0DB2623}" srcOrd="4" destOrd="0" presId="urn:microsoft.com/office/officeart/2005/8/layout/hList1"/>
    <dgm:cxn modelId="{A7511B47-1712-41BA-A452-0140A1C9EA81}" type="presParOf" srcId="{FC4D906D-45DA-4B0A-9260-BCECF0DB2623}" destId="{79D5B41B-ADA1-42A2-BB2B-41058CAD9A67}" srcOrd="0" destOrd="0" presId="urn:microsoft.com/office/officeart/2005/8/layout/hList1"/>
    <dgm:cxn modelId="{C105937B-2B60-437C-A4D2-1E2EC49E6B6F}" type="presParOf" srcId="{FC4D906D-45DA-4B0A-9260-BCECF0DB2623}" destId="{226CB7E0-2A20-4E91-8502-97CF9AC74914}" srcOrd="1" destOrd="0" presId="urn:microsoft.com/office/officeart/2005/8/layout/hList1"/>
    <dgm:cxn modelId="{25315686-EF02-4E91-AF46-6C36608CC7B4}" type="presParOf" srcId="{11B0039C-DFD3-4EC8-8CB9-553303D52C3F}" destId="{6098C207-584C-4659-8671-94CDA5F574B8}" srcOrd="5" destOrd="0" presId="urn:microsoft.com/office/officeart/2005/8/layout/hList1"/>
    <dgm:cxn modelId="{72CB66DD-82BB-4055-94E6-07175BE79416}" type="presParOf" srcId="{11B0039C-DFD3-4EC8-8CB9-553303D52C3F}" destId="{D595E510-6B81-4758-ABCD-510791781DDF}" srcOrd="6" destOrd="0" presId="urn:microsoft.com/office/officeart/2005/8/layout/hList1"/>
    <dgm:cxn modelId="{43D5864B-F16C-4F94-8FEE-E7CB426DED2F}" type="presParOf" srcId="{D595E510-6B81-4758-ABCD-510791781DDF}" destId="{C668C016-CCCE-43C2-AD53-AADBF5465277}" srcOrd="0" destOrd="0" presId="urn:microsoft.com/office/officeart/2005/8/layout/hList1"/>
    <dgm:cxn modelId="{D21E7535-80EC-475F-82C5-98356544B3CC}" type="presParOf" srcId="{D595E510-6B81-4758-ABCD-510791781DDF}" destId="{4724EE55-DA39-47B3-9D81-3F0EDD207B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35FCC-694E-4F92-B745-F7DA69728CB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A728467-C7EA-4B8F-A506-9BD65F6BAAE8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步驟一</a:t>
          </a:r>
          <a:endParaRPr lang="en-US" altLang="zh-TW" b="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專案預算申</a:t>
          </a:r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E41F715-0A2E-41FA-8B47-8FECAC0212E6}" type="parTrans" cxnId="{0FC5578C-D7E0-498C-BAC3-5345A1E00DCB}">
      <dgm:prSet/>
      <dgm:spPr/>
      <dgm:t>
        <a:bodyPr/>
        <a:lstStyle/>
        <a:p>
          <a:endParaRPr lang="zh-TW" altLang="en-US"/>
        </a:p>
      </dgm:t>
    </dgm:pt>
    <dgm:pt modelId="{DFEB5B9F-D76F-401E-B3AC-C70BBB6F719F}" type="sibTrans" cxnId="{0FC5578C-D7E0-498C-BAC3-5345A1E00DCB}">
      <dgm:prSet/>
      <dgm:spPr/>
      <dgm:t>
        <a:bodyPr/>
        <a:lstStyle/>
        <a:p>
          <a:endParaRPr lang="zh-TW" altLang="en-US"/>
        </a:p>
      </dgm:t>
    </dgm:pt>
    <dgm:pt modelId="{02FA8E40-C0EA-4EE7-B522-287B628233CB}">
      <dgm:prSet/>
      <dgm:spPr/>
      <dgm:t>
        <a:bodyPr/>
        <a:lstStyle/>
        <a:p>
          <a:pPr rtl="0"/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承辦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單位提供</a:t>
          </a:r>
          <a:r>
            <a:rPr lang="en-US" alt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1.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核定簽呈影本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或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其他收入憑證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及</a:t>
          </a:r>
          <a:r>
            <a:rPr lang="en-US" alt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2.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專案計畫申請表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至會計室覆核。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E706311-D9AD-4F34-9D8F-BD4A34EF69CB}" type="parTrans" cxnId="{2D6C3F87-DB21-495D-8DB9-FEDF9D59266B}">
      <dgm:prSet/>
      <dgm:spPr/>
      <dgm:t>
        <a:bodyPr/>
        <a:lstStyle/>
        <a:p>
          <a:endParaRPr lang="zh-TW" altLang="en-US"/>
        </a:p>
      </dgm:t>
    </dgm:pt>
    <dgm:pt modelId="{6250D93A-BEB5-4804-B7A5-1D1C0A4CA7D7}" type="sibTrans" cxnId="{2D6C3F87-DB21-495D-8DB9-FEDF9D59266B}">
      <dgm:prSet/>
      <dgm:spPr/>
      <dgm:t>
        <a:bodyPr/>
        <a:lstStyle/>
        <a:p>
          <a:endParaRPr lang="zh-TW" altLang="en-US"/>
        </a:p>
      </dgm:t>
    </dgm:pt>
    <dgm:pt modelId="{026F04F9-D3C4-47D9-9477-C67E7C5E7B7C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步驟二</a:t>
          </a:r>
          <a:endParaRPr lang="en-US" altLang="zh-TW" b="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專案經費覆核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AE25014-985E-4CBF-BF68-4B7DEC0F815E}" type="parTrans" cxnId="{C6C3BF60-1CEC-47B0-82A4-4CA9EBAB2DED}">
      <dgm:prSet/>
      <dgm:spPr/>
      <dgm:t>
        <a:bodyPr/>
        <a:lstStyle/>
        <a:p>
          <a:endParaRPr lang="zh-TW" altLang="en-US"/>
        </a:p>
      </dgm:t>
    </dgm:pt>
    <dgm:pt modelId="{6E8AA60D-737B-485E-8E61-4673903F9ADD}" type="sibTrans" cxnId="{C6C3BF60-1CEC-47B0-82A4-4CA9EBAB2DED}">
      <dgm:prSet/>
      <dgm:spPr/>
      <dgm:t>
        <a:bodyPr/>
        <a:lstStyle/>
        <a:p>
          <a:endParaRPr lang="zh-TW" altLang="en-US"/>
        </a:p>
      </dgm:t>
    </dgm:pt>
    <dgm:pt modelId="{57EC498C-F44B-4B56-9A35-325F97D3C9ED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會計室</a:t>
          </a:r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覆核專案經費，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</a:t>
          </a:r>
          <a:r>
            <a:rPr lang="zh-TW" alt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審核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通過後，通知單位編列預算。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EFE5423-1339-4B63-A09B-185F80D0A278}" type="parTrans" cxnId="{CC1FBBC8-954C-4DA9-94A6-05ED26E5E863}">
      <dgm:prSet/>
      <dgm:spPr/>
      <dgm:t>
        <a:bodyPr/>
        <a:lstStyle/>
        <a:p>
          <a:endParaRPr lang="zh-TW" altLang="en-US"/>
        </a:p>
      </dgm:t>
    </dgm:pt>
    <dgm:pt modelId="{9AED5D99-7D4E-4BE5-A6D5-47F1EE8B25EC}" type="sibTrans" cxnId="{CC1FBBC8-954C-4DA9-94A6-05ED26E5E863}">
      <dgm:prSet/>
      <dgm:spPr/>
      <dgm:t>
        <a:bodyPr/>
        <a:lstStyle/>
        <a:p>
          <a:endParaRPr lang="zh-TW" altLang="en-US"/>
        </a:p>
      </dgm:t>
    </dgm:pt>
    <dgm:pt modelId="{8F12ABF0-77D8-420B-98F7-9806299A7501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步驟三</a:t>
          </a:r>
          <a:endParaRPr lang="en-US" altLang="zh-TW" b="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編列專案預算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CB1B57B-5126-4240-9000-6143441F0776}" type="parTrans" cxnId="{E517E426-AA4A-43CD-8507-001D0960E48D}">
      <dgm:prSet/>
      <dgm:spPr/>
      <dgm:t>
        <a:bodyPr/>
        <a:lstStyle/>
        <a:p>
          <a:endParaRPr lang="zh-TW" altLang="en-US"/>
        </a:p>
      </dgm:t>
    </dgm:pt>
    <dgm:pt modelId="{49224A4E-578B-425D-9DAB-F3AACE71749E}" type="sibTrans" cxnId="{E517E426-AA4A-43CD-8507-001D0960E48D}">
      <dgm:prSet/>
      <dgm:spPr/>
      <dgm:t>
        <a:bodyPr/>
        <a:lstStyle/>
        <a:p>
          <a:endParaRPr lang="zh-TW" altLang="en-US"/>
        </a:p>
      </dgm:t>
    </dgm:pt>
    <dgm:pt modelId="{FE48BDDA-6188-49F3-80AE-BE34E7C32AF3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單位編列預算後，請提供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工作計畫暨預算申請表</a:t>
          </a:r>
          <a:r>
            <a:rPr lang="en-US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至會計室覆核。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DFD6DB0-43AC-44B6-B8DE-1DA2C1D5F210}" type="parTrans" cxnId="{3998E29A-1283-4349-9CD5-27EED9176A9B}">
      <dgm:prSet/>
      <dgm:spPr/>
      <dgm:t>
        <a:bodyPr/>
        <a:lstStyle/>
        <a:p>
          <a:endParaRPr lang="zh-TW" altLang="en-US"/>
        </a:p>
      </dgm:t>
    </dgm:pt>
    <dgm:pt modelId="{02DD34C2-4F87-405B-839E-26C910F35DFB}" type="sibTrans" cxnId="{3998E29A-1283-4349-9CD5-27EED9176A9B}">
      <dgm:prSet/>
      <dgm:spPr/>
      <dgm:t>
        <a:bodyPr/>
        <a:lstStyle/>
        <a:p>
          <a:endParaRPr lang="zh-TW" altLang="en-US"/>
        </a:p>
      </dgm:t>
    </dgm:pt>
    <dgm:pt modelId="{9D581CD1-0080-44A7-BA76-689FC6FAE476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步驟四</a:t>
          </a:r>
          <a:endParaRPr lang="en-US" altLang="zh-TW" b="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動支專案經費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E23CCE2-FC8C-45FD-8809-6830B65BBDF8}" type="parTrans" cxnId="{CC64BC13-9EC6-4367-AEC4-23B09391A21D}">
      <dgm:prSet/>
      <dgm:spPr/>
      <dgm:t>
        <a:bodyPr/>
        <a:lstStyle/>
        <a:p>
          <a:endParaRPr lang="zh-TW" altLang="en-US"/>
        </a:p>
      </dgm:t>
    </dgm:pt>
    <dgm:pt modelId="{A442ABDA-C6F0-4927-879E-23ABC6D916A6}" type="sibTrans" cxnId="{CC64BC13-9EC6-4367-AEC4-23B09391A21D}">
      <dgm:prSet/>
      <dgm:spPr/>
      <dgm:t>
        <a:bodyPr/>
        <a:lstStyle/>
        <a:p>
          <a:endParaRPr lang="zh-TW" altLang="en-US"/>
        </a:p>
      </dgm:t>
    </dgm:pt>
    <dgm:pt modelId="{94BF1D27-12F8-4AB4-A3BD-5DB753B87533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會計室核准後，開始動支經費。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48C29B1-ED5A-4BBD-805D-8CFA3F85002B}" type="parTrans" cxnId="{9CF133AD-3023-4B0D-8A6A-C6042D5D5143}">
      <dgm:prSet/>
      <dgm:spPr/>
      <dgm:t>
        <a:bodyPr/>
        <a:lstStyle/>
        <a:p>
          <a:endParaRPr lang="zh-TW" altLang="en-US"/>
        </a:p>
      </dgm:t>
    </dgm:pt>
    <dgm:pt modelId="{6008AFC6-48B3-438E-8B51-B1C4BCADE576}" type="sibTrans" cxnId="{9CF133AD-3023-4B0D-8A6A-C6042D5D5143}">
      <dgm:prSet/>
      <dgm:spPr/>
      <dgm:t>
        <a:bodyPr/>
        <a:lstStyle/>
        <a:p>
          <a:endParaRPr lang="zh-TW" altLang="en-US"/>
        </a:p>
      </dgm:t>
    </dgm:pt>
    <dgm:pt modelId="{66571C7A-8620-43FD-BF87-71526B84FF46}" type="pres">
      <dgm:prSet presAssocID="{2F535FCC-694E-4F92-B745-F7DA69728C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C415A1-3F87-4C0F-B275-847C688A886C}" type="pres">
      <dgm:prSet presAssocID="{AA728467-C7EA-4B8F-A506-9BD65F6BAAE8}" presName="composite" presStyleCnt="0"/>
      <dgm:spPr/>
    </dgm:pt>
    <dgm:pt modelId="{76CF1DCF-508B-4A5D-BAAC-54339232B26C}" type="pres">
      <dgm:prSet presAssocID="{AA728467-C7EA-4B8F-A506-9BD65F6BAAE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3C476B-551D-4646-919B-846C450FB3A3}" type="pres">
      <dgm:prSet presAssocID="{AA728467-C7EA-4B8F-A506-9BD65F6BAAE8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125E56-EC6C-42BA-B69D-0901562083F2}" type="pres">
      <dgm:prSet presAssocID="{DFEB5B9F-D76F-401E-B3AC-C70BBB6F719F}" presName="space" presStyleCnt="0"/>
      <dgm:spPr/>
    </dgm:pt>
    <dgm:pt modelId="{1D672145-A29F-4F2B-89A1-6158FF60B996}" type="pres">
      <dgm:prSet presAssocID="{026F04F9-D3C4-47D9-9477-C67E7C5E7B7C}" presName="composite" presStyleCnt="0"/>
      <dgm:spPr/>
    </dgm:pt>
    <dgm:pt modelId="{55349F09-120F-4321-AC89-DCFE011C1DD3}" type="pres">
      <dgm:prSet presAssocID="{026F04F9-D3C4-47D9-9477-C67E7C5E7B7C}" presName="parTx" presStyleLbl="node1" presStyleIdx="1" presStyleCnt="4" custLinFactNeighborX="-1944" custLinFactNeighborY="2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8C0E4-9DDD-4E25-ABE6-9649E4340967}" type="pres">
      <dgm:prSet presAssocID="{026F04F9-D3C4-47D9-9477-C67E7C5E7B7C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23947-D5A2-4005-AACF-4CABB363F66A}" type="pres">
      <dgm:prSet presAssocID="{6E8AA60D-737B-485E-8E61-4673903F9ADD}" presName="space" presStyleCnt="0"/>
      <dgm:spPr/>
    </dgm:pt>
    <dgm:pt modelId="{12287C3F-8EDC-4CDC-AA0E-260D35EF4F1C}" type="pres">
      <dgm:prSet presAssocID="{8F12ABF0-77D8-420B-98F7-9806299A7501}" presName="composite" presStyleCnt="0"/>
      <dgm:spPr/>
    </dgm:pt>
    <dgm:pt modelId="{E3D93755-DFDF-4499-8A10-CD50E0072189}" type="pres">
      <dgm:prSet presAssocID="{8F12ABF0-77D8-420B-98F7-9806299A7501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48F4C7-C882-4047-AF77-50B946F4BF52}" type="pres">
      <dgm:prSet presAssocID="{8F12ABF0-77D8-420B-98F7-9806299A7501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D55E28-4989-4FD4-B847-F9CC4B860DE9}" type="pres">
      <dgm:prSet presAssocID="{49224A4E-578B-425D-9DAB-F3AACE71749E}" presName="space" presStyleCnt="0"/>
      <dgm:spPr/>
    </dgm:pt>
    <dgm:pt modelId="{22675C3B-D957-48E3-8408-6E5744F0EF95}" type="pres">
      <dgm:prSet presAssocID="{9D581CD1-0080-44A7-BA76-689FC6FAE476}" presName="composite" presStyleCnt="0"/>
      <dgm:spPr/>
    </dgm:pt>
    <dgm:pt modelId="{E5FAEBCB-4278-4ACD-BC81-06F37B80F09C}" type="pres">
      <dgm:prSet presAssocID="{9D581CD1-0080-44A7-BA76-689FC6FAE476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FFB634-02CA-4E94-9184-F736FDAE9894}" type="pres">
      <dgm:prSet presAssocID="{9D581CD1-0080-44A7-BA76-689FC6FAE476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64BC13-9EC6-4367-AEC4-23B09391A21D}" srcId="{2F535FCC-694E-4F92-B745-F7DA69728CBC}" destId="{9D581CD1-0080-44A7-BA76-689FC6FAE476}" srcOrd="3" destOrd="0" parTransId="{0E23CCE2-FC8C-45FD-8809-6830B65BBDF8}" sibTransId="{A442ABDA-C6F0-4927-879E-23ABC6D916A6}"/>
    <dgm:cxn modelId="{757C810C-6C0B-4A6E-92D5-3BC3354BE01C}" type="presOf" srcId="{94BF1D27-12F8-4AB4-A3BD-5DB753B87533}" destId="{F7FFB634-02CA-4E94-9184-F736FDAE9894}" srcOrd="0" destOrd="0" presId="urn:microsoft.com/office/officeart/2005/8/layout/chevron1"/>
    <dgm:cxn modelId="{9CF133AD-3023-4B0D-8A6A-C6042D5D5143}" srcId="{9D581CD1-0080-44A7-BA76-689FC6FAE476}" destId="{94BF1D27-12F8-4AB4-A3BD-5DB753B87533}" srcOrd="0" destOrd="0" parTransId="{448C29B1-ED5A-4BBD-805D-8CFA3F85002B}" sibTransId="{6008AFC6-48B3-438E-8B51-B1C4BCADE576}"/>
    <dgm:cxn modelId="{3AF1E78C-C21E-4DCD-BE95-3E2D849E44BB}" type="presOf" srcId="{AA728467-C7EA-4B8F-A506-9BD65F6BAAE8}" destId="{76CF1DCF-508B-4A5D-BAAC-54339232B26C}" srcOrd="0" destOrd="0" presId="urn:microsoft.com/office/officeart/2005/8/layout/chevron1"/>
    <dgm:cxn modelId="{FB389ED9-AA15-42A8-8FCB-ACA5EEFBCB03}" type="presOf" srcId="{8F12ABF0-77D8-420B-98F7-9806299A7501}" destId="{E3D93755-DFDF-4499-8A10-CD50E0072189}" srcOrd="0" destOrd="0" presId="urn:microsoft.com/office/officeart/2005/8/layout/chevron1"/>
    <dgm:cxn modelId="{7FC4916A-C4D7-4E68-99C9-7C6949E152DF}" type="presOf" srcId="{9D581CD1-0080-44A7-BA76-689FC6FAE476}" destId="{E5FAEBCB-4278-4ACD-BC81-06F37B80F09C}" srcOrd="0" destOrd="0" presId="urn:microsoft.com/office/officeart/2005/8/layout/chevron1"/>
    <dgm:cxn modelId="{0E210FEF-3B3E-42B4-A3DF-7B20724E0841}" type="presOf" srcId="{57EC498C-F44B-4B56-9A35-325F97D3C9ED}" destId="{7848C0E4-9DDD-4E25-ABE6-9649E4340967}" srcOrd="0" destOrd="0" presId="urn:microsoft.com/office/officeart/2005/8/layout/chevron1"/>
    <dgm:cxn modelId="{007C45DE-F4D4-43BC-BBE7-4812BFF3BE63}" type="presOf" srcId="{026F04F9-D3C4-47D9-9477-C67E7C5E7B7C}" destId="{55349F09-120F-4321-AC89-DCFE011C1DD3}" srcOrd="0" destOrd="0" presId="urn:microsoft.com/office/officeart/2005/8/layout/chevron1"/>
    <dgm:cxn modelId="{96B8046E-132D-425F-BD62-F5E9CDE63E93}" type="presOf" srcId="{2F535FCC-694E-4F92-B745-F7DA69728CBC}" destId="{66571C7A-8620-43FD-BF87-71526B84FF46}" srcOrd="0" destOrd="0" presId="urn:microsoft.com/office/officeart/2005/8/layout/chevron1"/>
    <dgm:cxn modelId="{3998E29A-1283-4349-9CD5-27EED9176A9B}" srcId="{8F12ABF0-77D8-420B-98F7-9806299A7501}" destId="{FE48BDDA-6188-49F3-80AE-BE34E7C32AF3}" srcOrd="0" destOrd="0" parTransId="{CDFD6DB0-43AC-44B6-B8DE-1DA2C1D5F210}" sibTransId="{02DD34C2-4F87-405B-839E-26C910F35DFB}"/>
    <dgm:cxn modelId="{C6C3BF60-1CEC-47B0-82A4-4CA9EBAB2DED}" srcId="{2F535FCC-694E-4F92-B745-F7DA69728CBC}" destId="{026F04F9-D3C4-47D9-9477-C67E7C5E7B7C}" srcOrd="1" destOrd="0" parTransId="{DAE25014-985E-4CBF-BF68-4B7DEC0F815E}" sibTransId="{6E8AA60D-737B-485E-8E61-4673903F9ADD}"/>
    <dgm:cxn modelId="{D2BD9D16-C02C-4D30-A6F1-3EDABF0DB383}" type="presOf" srcId="{FE48BDDA-6188-49F3-80AE-BE34E7C32AF3}" destId="{4B48F4C7-C882-4047-AF77-50B946F4BF52}" srcOrd="0" destOrd="0" presId="urn:microsoft.com/office/officeart/2005/8/layout/chevron1"/>
    <dgm:cxn modelId="{0FC5578C-D7E0-498C-BAC3-5345A1E00DCB}" srcId="{2F535FCC-694E-4F92-B745-F7DA69728CBC}" destId="{AA728467-C7EA-4B8F-A506-9BD65F6BAAE8}" srcOrd="0" destOrd="0" parTransId="{3E41F715-0A2E-41FA-8B47-8FECAC0212E6}" sibTransId="{DFEB5B9F-D76F-401E-B3AC-C70BBB6F719F}"/>
    <dgm:cxn modelId="{E517E426-AA4A-43CD-8507-001D0960E48D}" srcId="{2F535FCC-694E-4F92-B745-F7DA69728CBC}" destId="{8F12ABF0-77D8-420B-98F7-9806299A7501}" srcOrd="2" destOrd="0" parTransId="{CCB1B57B-5126-4240-9000-6143441F0776}" sibTransId="{49224A4E-578B-425D-9DAB-F3AACE71749E}"/>
    <dgm:cxn modelId="{CC1FBBC8-954C-4DA9-94A6-05ED26E5E863}" srcId="{026F04F9-D3C4-47D9-9477-C67E7C5E7B7C}" destId="{57EC498C-F44B-4B56-9A35-325F97D3C9ED}" srcOrd="0" destOrd="0" parTransId="{1EFE5423-1339-4B63-A09B-185F80D0A278}" sibTransId="{9AED5D99-7D4E-4BE5-A6D5-47F1EE8B25EC}"/>
    <dgm:cxn modelId="{2D6C3F87-DB21-495D-8DB9-FEDF9D59266B}" srcId="{AA728467-C7EA-4B8F-A506-9BD65F6BAAE8}" destId="{02FA8E40-C0EA-4EE7-B522-287B628233CB}" srcOrd="0" destOrd="0" parTransId="{0E706311-D9AD-4F34-9D8F-BD4A34EF69CB}" sibTransId="{6250D93A-BEB5-4804-B7A5-1D1C0A4CA7D7}"/>
    <dgm:cxn modelId="{DDF61406-5E98-49F2-98F7-EE829D341822}" type="presOf" srcId="{02FA8E40-C0EA-4EE7-B522-287B628233CB}" destId="{753C476B-551D-4646-919B-846C450FB3A3}" srcOrd="0" destOrd="0" presId="urn:microsoft.com/office/officeart/2005/8/layout/chevron1"/>
    <dgm:cxn modelId="{004250A9-49FC-4122-8093-36697AB4F7CE}" type="presParOf" srcId="{66571C7A-8620-43FD-BF87-71526B84FF46}" destId="{D2C415A1-3F87-4C0F-B275-847C688A886C}" srcOrd="0" destOrd="0" presId="urn:microsoft.com/office/officeart/2005/8/layout/chevron1"/>
    <dgm:cxn modelId="{22572B4C-7B62-4247-BD17-CC6EC3A6461E}" type="presParOf" srcId="{D2C415A1-3F87-4C0F-B275-847C688A886C}" destId="{76CF1DCF-508B-4A5D-BAAC-54339232B26C}" srcOrd="0" destOrd="0" presId="urn:microsoft.com/office/officeart/2005/8/layout/chevron1"/>
    <dgm:cxn modelId="{31AD5ABF-30D8-44E4-985D-F410FA7FE859}" type="presParOf" srcId="{D2C415A1-3F87-4C0F-B275-847C688A886C}" destId="{753C476B-551D-4646-919B-846C450FB3A3}" srcOrd="1" destOrd="0" presId="urn:microsoft.com/office/officeart/2005/8/layout/chevron1"/>
    <dgm:cxn modelId="{3617EB92-F2E2-447E-B13D-B9EB329327BA}" type="presParOf" srcId="{66571C7A-8620-43FD-BF87-71526B84FF46}" destId="{13125E56-EC6C-42BA-B69D-0901562083F2}" srcOrd="1" destOrd="0" presId="urn:microsoft.com/office/officeart/2005/8/layout/chevron1"/>
    <dgm:cxn modelId="{A447AFA9-995F-48D2-B8A5-2A939997A2D1}" type="presParOf" srcId="{66571C7A-8620-43FD-BF87-71526B84FF46}" destId="{1D672145-A29F-4F2B-89A1-6158FF60B996}" srcOrd="2" destOrd="0" presId="urn:microsoft.com/office/officeart/2005/8/layout/chevron1"/>
    <dgm:cxn modelId="{FBF2196F-CD84-45B1-92CF-C4CEADE75068}" type="presParOf" srcId="{1D672145-A29F-4F2B-89A1-6158FF60B996}" destId="{55349F09-120F-4321-AC89-DCFE011C1DD3}" srcOrd="0" destOrd="0" presId="urn:microsoft.com/office/officeart/2005/8/layout/chevron1"/>
    <dgm:cxn modelId="{84FDAA16-0AE0-470F-8FFB-7212A797E379}" type="presParOf" srcId="{1D672145-A29F-4F2B-89A1-6158FF60B996}" destId="{7848C0E4-9DDD-4E25-ABE6-9649E4340967}" srcOrd="1" destOrd="0" presId="urn:microsoft.com/office/officeart/2005/8/layout/chevron1"/>
    <dgm:cxn modelId="{6A1857D8-29C2-446F-932B-236E4CC558E8}" type="presParOf" srcId="{66571C7A-8620-43FD-BF87-71526B84FF46}" destId="{5E923947-D5A2-4005-AACF-4CABB363F66A}" srcOrd="3" destOrd="0" presId="urn:microsoft.com/office/officeart/2005/8/layout/chevron1"/>
    <dgm:cxn modelId="{F507B337-BE5C-484E-8444-0F6B87BFC981}" type="presParOf" srcId="{66571C7A-8620-43FD-BF87-71526B84FF46}" destId="{12287C3F-8EDC-4CDC-AA0E-260D35EF4F1C}" srcOrd="4" destOrd="0" presId="urn:microsoft.com/office/officeart/2005/8/layout/chevron1"/>
    <dgm:cxn modelId="{061E76AF-CC05-4C7F-88EC-104DC3F88AC0}" type="presParOf" srcId="{12287C3F-8EDC-4CDC-AA0E-260D35EF4F1C}" destId="{E3D93755-DFDF-4499-8A10-CD50E0072189}" srcOrd="0" destOrd="0" presId="urn:microsoft.com/office/officeart/2005/8/layout/chevron1"/>
    <dgm:cxn modelId="{EAB61EB2-A58E-4916-BBA7-35D71A447787}" type="presParOf" srcId="{12287C3F-8EDC-4CDC-AA0E-260D35EF4F1C}" destId="{4B48F4C7-C882-4047-AF77-50B946F4BF52}" srcOrd="1" destOrd="0" presId="urn:microsoft.com/office/officeart/2005/8/layout/chevron1"/>
    <dgm:cxn modelId="{9F871566-63A8-4CBD-8851-B79DAE49FF88}" type="presParOf" srcId="{66571C7A-8620-43FD-BF87-71526B84FF46}" destId="{B9D55E28-4989-4FD4-B847-F9CC4B860DE9}" srcOrd="5" destOrd="0" presId="urn:microsoft.com/office/officeart/2005/8/layout/chevron1"/>
    <dgm:cxn modelId="{5E187F2C-AAE6-4501-90DC-7A83067ABAE5}" type="presParOf" srcId="{66571C7A-8620-43FD-BF87-71526B84FF46}" destId="{22675C3B-D957-48E3-8408-6E5744F0EF95}" srcOrd="6" destOrd="0" presId="urn:microsoft.com/office/officeart/2005/8/layout/chevron1"/>
    <dgm:cxn modelId="{3054140B-5795-4475-87C2-C4060FD847BA}" type="presParOf" srcId="{22675C3B-D957-48E3-8408-6E5744F0EF95}" destId="{E5FAEBCB-4278-4ACD-BC81-06F37B80F09C}" srcOrd="0" destOrd="0" presId="urn:microsoft.com/office/officeart/2005/8/layout/chevron1"/>
    <dgm:cxn modelId="{0F7A6867-8D38-4B7B-9FA8-CB3D39260F4F}" type="presParOf" srcId="{22675C3B-D957-48E3-8408-6E5744F0EF95}" destId="{F7FFB634-02CA-4E94-9184-F736FDAE989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5E4F6-D5AD-4A86-A0DD-32D94C6D082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1A1A9B8-9247-40B4-9620-74AA86527778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經費追加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508CEFE-2908-4ED5-8FA4-8ABA02B4AA85}" type="parTrans" cxnId="{B7B57C7A-AC17-44E5-8812-4575D3953637}">
      <dgm:prSet/>
      <dgm:spPr/>
      <dgm:t>
        <a:bodyPr/>
        <a:lstStyle/>
        <a:p>
          <a:endParaRPr lang="zh-TW" altLang="en-US"/>
        </a:p>
      </dgm:t>
    </dgm:pt>
    <dgm:pt modelId="{1C6E9B9A-4FC2-4DE4-B115-6B6F6E06919D}" type="sibTrans" cxnId="{B7B57C7A-AC17-44E5-8812-4575D3953637}">
      <dgm:prSet/>
      <dgm:spPr/>
      <dgm:t>
        <a:bodyPr/>
        <a:lstStyle/>
        <a:p>
          <a:endParaRPr lang="zh-TW" altLang="en-US"/>
        </a:p>
      </dgm:t>
    </dgm:pt>
    <dgm:pt modelId="{7A46BB0D-1F06-4F93-AE2D-795CE8C94850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指增加工作計畫，新增預算金額。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D4DDBCA-89EB-43E4-88D2-6CE3A42DC764}" type="parTrans" cxnId="{A8E06331-8075-4B87-AEB3-EF8D2CEA903A}">
      <dgm:prSet/>
      <dgm:spPr/>
      <dgm:t>
        <a:bodyPr/>
        <a:lstStyle/>
        <a:p>
          <a:endParaRPr lang="zh-TW" altLang="en-US"/>
        </a:p>
      </dgm:t>
    </dgm:pt>
    <dgm:pt modelId="{673A15AA-E31C-4395-BAE1-FF4F9A7B8114}" type="sibTrans" cxnId="{A8E06331-8075-4B87-AEB3-EF8D2CEA903A}">
      <dgm:prSet/>
      <dgm:spPr/>
      <dgm:t>
        <a:bodyPr/>
        <a:lstStyle/>
        <a:p>
          <a:endParaRPr lang="zh-TW" altLang="en-US"/>
        </a:p>
      </dgm:t>
    </dgm:pt>
    <dgm:pt modelId="{8C697BA0-31EB-495A-9D9D-544758723422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經費追減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C5FC66B-02EA-4CDC-B1CF-8E09A6A20C5F}" type="parTrans" cxnId="{F72AA84F-E720-450D-8BE4-DE489EBE874A}">
      <dgm:prSet/>
      <dgm:spPr/>
      <dgm:t>
        <a:bodyPr/>
        <a:lstStyle/>
        <a:p>
          <a:endParaRPr lang="zh-TW" altLang="en-US"/>
        </a:p>
      </dgm:t>
    </dgm:pt>
    <dgm:pt modelId="{97A7BAA1-157B-4B25-B327-AEA0CCB551E5}" type="sibTrans" cxnId="{F72AA84F-E720-450D-8BE4-DE489EBE874A}">
      <dgm:prSet/>
      <dgm:spPr/>
      <dgm:t>
        <a:bodyPr/>
        <a:lstStyle/>
        <a:p>
          <a:endParaRPr lang="zh-TW" altLang="en-US"/>
        </a:p>
      </dgm:t>
    </dgm:pt>
    <dgm:pt modelId="{D80E6F58-78DB-4BED-9E81-8058A9616E0E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指減少工作計畫，減少預算金額。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D1E91C8-AD05-4BC8-AAF8-B1B2333261CB}" type="parTrans" cxnId="{7CCF1A3F-0901-4067-AFAA-60BF1D97F100}">
      <dgm:prSet/>
      <dgm:spPr/>
      <dgm:t>
        <a:bodyPr/>
        <a:lstStyle/>
        <a:p>
          <a:endParaRPr lang="zh-TW" altLang="en-US"/>
        </a:p>
      </dgm:t>
    </dgm:pt>
    <dgm:pt modelId="{3A04DF66-1D41-47AE-BE36-33463D5E19E8}" type="sibTrans" cxnId="{7CCF1A3F-0901-4067-AFAA-60BF1D97F100}">
      <dgm:prSet/>
      <dgm:spPr/>
      <dgm:t>
        <a:bodyPr/>
        <a:lstStyle/>
        <a:p>
          <a:endParaRPr lang="zh-TW" altLang="en-US"/>
        </a:p>
      </dgm:t>
    </dgm:pt>
    <dgm:pt modelId="{C1677756-98D4-49A9-885F-56A312B3A65A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經費追加</a:t>
          </a:r>
          <a:r>
            <a:rPr lang="en-US" alt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</a:t>
          </a:r>
          <a:r>
            <a:rPr lang="en-US" alt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65B67F8-A1AB-4D56-92E3-367D1262154D}" type="parTrans" cxnId="{BC0DB61F-4BE0-4014-92F4-CCE371532F0A}">
      <dgm:prSet/>
      <dgm:spPr/>
      <dgm:t>
        <a:bodyPr/>
        <a:lstStyle/>
        <a:p>
          <a:endParaRPr lang="zh-TW" altLang="en-US"/>
        </a:p>
      </dgm:t>
    </dgm:pt>
    <dgm:pt modelId="{C919A0EF-64F2-4C91-B32D-6A939432366C}" type="sibTrans" cxnId="{BC0DB61F-4BE0-4014-92F4-CCE371532F0A}">
      <dgm:prSet/>
      <dgm:spPr/>
      <dgm:t>
        <a:bodyPr/>
        <a:lstStyle/>
        <a:p>
          <a:endParaRPr lang="zh-TW" altLang="en-US"/>
        </a:p>
      </dgm:t>
    </dgm:pt>
    <dgm:pt modelId="{D66138B9-6E9C-46D6-8D28-FE1B48BB39D5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指一個工作計畫增加預算，一個工作計畫減少且金額相同。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9C47B54-C280-4CFB-98CD-14B7E3C8B89C}" type="parTrans" cxnId="{05FE97AE-90FC-4037-AD85-D3B293DE9895}">
      <dgm:prSet/>
      <dgm:spPr/>
      <dgm:t>
        <a:bodyPr/>
        <a:lstStyle/>
        <a:p>
          <a:endParaRPr lang="zh-TW" altLang="en-US"/>
        </a:p>
      </dgm:t>
    </dgm:pt>
    <dgm:pt modelId="{304DB724-5611-4AC6-9206-C471605743AD}" type="sibTrans" cxnId="{05FE97AE-90FC-4037-AD85-D3B293DE9895}">
      <dgm:prSet/>
      <dgm:spPr/>
      <dgm:t>
        <a:bodyPr/>
        <a:lstStyle/>
        <a:p>
          <a:endParaRPr lang="zh-TW" altLang="en-US"/>
        </a:p>
      </dgm:t>
    </dgm:pt>
    <dgm:pt modelId="{7430C587-72AB-4858-9B5B-D7887D53B3F1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經費流用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D6F5FA6-8353-43FD-A686-F8C04012D063}" type="parTrans" cxnId="{870133BB-E11A-4BC5-90CC-06C3586FD424}">
      <dgm:prSet/>
      <dgm:spPr/>
      <dgm:t>
        <a:bodyPr/>
        <a:lstStyle/>
        <a:p>
          <a:endParaRPr lang="zh-TW" altLang="en-US"/>
        </a:p>
      </dgm:t>
    </dgm:pt>
    <dgm:pt modelId="{7C969FFA-7AFF-4122-9EB6-28E1628725A4}" type="sibTrans" cxnId="{870133BB-E11A-4BC5-90CC-06C3586FD424}">
      <dgm:prSet/>
      <dgm:spPr/>
      <dgm:t>
        <a:bodyPr/>
        <a:lstStyle/>
        <a:p>
          <a:endParaRPr lang="zh-TW" altLang="en-US"/>
        </a:p>
      </dgm:t>
    </dgm:pt>
    <dgm:pt modelId="{53EEA6D7-6206-4B41-8FC8-27A9F898BFED}">
      <dgm:prSet/>
      <dgm:spPr/>
      <dgm:t>
        <a:bodyPr/>
        <a:lstStyle/>
        <a:p>
          <a:pPr rtl="0"/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指同一個工作計畫內，不同</a:t>
          </a:r>
          <a:r>
            <a:rPr lang="zh-TW" altLang="en-US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項目經費調整</a:t>
          </a:r>
          <a:r>
            <a:rPr lang="zh-TW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BFE67C5-4799-4B6E-8253-85A686FFCC53}" type="parTrans" cxnId="{FB0DA177-D246-4326-AB7B-CC965CA31F89}">
      <dgm:prSet/>
      <dgm:spPr/>
      <dgm:t>
        <a:bodyPr/>
        <a:lstStyle/>
        <a:p>
          <a:endParaRPr lang="zh-TW" altLang="en-US"/>
        </a:p>
      </dgm:t>
    </dgm:pt>
    <dgm:pt modelId="{C7A913BD-15C3-445F-8B98-3465AE140120}" type="sibTrans" cxnId="{FB0DA177-D246-4326-AB7B-CC965CA31F89}">
      <dgm:prSet/>
      <dgm:spPr/>
      <dgm:t>
        <a:bodyPr/>
        <a:lstStyle/>
        <a:p>
          <a:endParaRPr lang="zh-TW" altLang="en-US"/>
        </a:p>
      </dgm:t>
    </dgm:pt>
    <dgm:pt modelId="{19368B78-E030-420E-8DEA-10A62D1B5826}">
      <dgm:prSet/>
      <dgm:spPr/>
      <dgm:t>
        <a:bodyPr/>
        <a:lstStyle/>
        <a:p>
          <a:pPr rtl="0"/>
          <a:r>
            <a:rPr lang="zh-TW" altLang="en-US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增加預算代號。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C189FC8-A53C-40A0-96E9-DAF733690538}" type="parTrans" cxnId="{C7CEFFA8-2789-4502-BEE8-1FCC044868E5}">
      <dgm:prSet/>
      <dgm:spPr/>
      <dgm:t>
        <a:bodyPr/>
        <a:lstStyle/>
        <a:p>
          <a:endParaRPr lang="zh-TW" altLang="en-US"/>
        </a:p>
      </dgm:t>
    </dgm:pt>
    <dgm:pt modelId="{7360F710-1DFA-432A-9363-198B2A362E61}" type="sibTrans" cxnId="{C7CEFFA8-2789-4502-BEE8-1FCC044868E5}">
      <dgm:prSet/>
      <dgm:spPr/>
      <dgm:t>
        <a:bodyPr/>
        <a:lstStyle/>
        <a:p>
          <a:endParaRPr lang="zh-TW" altLang="en-US"/>
        </a:p>
      </dgm:t>
    </dgm:pt>
    <dgm:pt modelId="{FD8A29F5-46FF-4EBE-9A41-DB06B25A0D26}">
      <dgm:prSet/>
      <dgm:spPr/>
      <dgm:t>
        <a:bodyPr/>
        <a:lstStyle/>
        <a:p>
          <a:pPr rtl="0"/>
          <a:r>
            <a:rPr lang="zh-TW" altLang="en-US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減少預算代號。</a:t>
          </a:r>
          <a:endParaRPr lang="zh-TW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5B0E684-1AAD-47A2-A73A-D6BD28512FC3}" type="parTrans" cxnId="{96B8CA79-6FCD-428F-9F67-84020335A0DB}">
      <dgm:prSet/>
      <dgm:spPr/>
      <dgm:t>
        <a:bodyPr/>
        <a:lstStyle/>
        <a:p>
          <a:endParaRPr lang="zh-TW" altLang="en-US"/>
        </a:p>
      </dgm:t>
    </dgm:pt>
    <dgm:pt modelId="{4EF19B33-5EF6-4046-92C1-C1F6624B966D}" type="sibTrans" cxnId="{96B8CA79-6FCD-428F-9F67-84020335A0DB}">
      <dgm:prSet/>
      <dgm:spPr/>
      <dgm:t>
        <a:bodyPr/>
        <a:lstStyle/>
        <a:p>
          <a:endParaRPr lang="zh-TW" altLang="en-US"/>
        </a:p>
      </dgm:t>
    </dgm:pt>
    <dgm:pt modelId="{11B0039C-DFD3-4EC8-8CB9-553303D52C3F}" type="pres">
      <dgm:prSet presAssocID="{72E5E4F6-D5AD-4A86-A0DD-32D94C6D0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A9A9B5-086B-40B2-8D61-06A8EA9B58BE}" type="pres">
      <dgm:prSet presAssocID="{61A1A9B8-9247-40B4-9620-74AA86527778}" presName="composite" presStyleCnt="0"/>
      <dgm:spPr/>
    </dgm:pt>
    <dgm:pt modelId="{E5F47AD8-95DC-43B2-A1A7-0C910793C2C9}" type="pres">
      <dgm:prSet presAssocID="{61A1A9B8-9247-40B4-9620-74AA8652777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E76E09-07A2-46DE-A456-451DBEDD4796}" type="pres">
      <dgm:prSet presAssocID="{61A1A9B8-9247-40B4-9620-74AA8652777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4BA78E-BFE9-4490-A319-A49033E16413}" type="pres">
      <dgm:prSet presAssocID="{1C6E9B9A-4FC2-4DE4-B115-6B6F6E06919D}" presName="space" presStyleCnt="0"/>
      <dgm:spPr/>
    </dgm:pt>
    <dgm:pt modelId="{225C5528-178E-4F05-BAFB-4FF9D3A2DC8A}" type="pres">
      <dgm:prSet presAssocID="{8C697BA0-31EB-495A-9D9D-544758723422}" presName="composite" presStyleCnt="0"/>
      <dgm:spPr/>
    </dgm:pt>
    <dgm:pt modelId="{D0128AA7-4EEC-4A08-8FA1-FE8C2EAFA3DB}" type="pres">
      <dgm:prSet presAssocID="{8C697BA0-31EB-495A-9D9D-54475872342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C111A-7694-4E5A-90C9-ED6F0898687D}" type="pres">
      <dgm:prSet presAssocID="{8C697BA0-31EB-495A-9D9D-54475872342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2DFDAD-29A6-4741-9D97-91E51BDC206A}" type="pres">
      <dgm:prSet presAssocID="{97A7BAA1-157B-4B25-B327-AEA0CCB551E5}" presName="space" presStyleCnt="0"/>
      <dgm:spPr/>
    </dgm:pt>
    <dgm:pt modelId="{FC4D906D-45DA-4B0A-9260-BCECF0DB2623}" type="pres">
      <dgm:prSet presAssocID="{C1677756-98D4-49A9-885F-56A312B3A65A}" presName="composite" presStyleCnt="0"/>
      <dgm:spPr/>
    </dgm:pt>
    <dgm:pt modelId="{79D5B41B-ADA1-42A2-BB2B-41058CAD9A67}" type="pres">
      <dgm:prSet presAssocID="{C1677756-98D4-49A9-885F-56A312B3A65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CB7E0-2A20-4E91-8502-97CF9AC74914}" type="pres">
      <dgm:prSet presAssocID="{C1677756-98D4-49A9-885F-56A312B3A65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8C207-584C-4659-8671-94CDA5F574B8}" type="pres">
      <dgm:prSet presAssocID="{C919A0EF-64F2-4C91-B32D-6A939432366C}" presName="space" presStyleCnt="0"/>
      <dgm:spPr/>
    </dgm:pt>
    <dgm:pt modelId="{D595E510-6B81-4758-ABCD-510791781DDF}" type="pres">
      <dgm:prSet presAssocID="{7430C587-72AB-4858-9B5B-D7887D53B3F1}" presName="composite" presStyleCnt="0"/>
      <dgm:spPr/>
    </dgm:pt>
    <dgm:pt modelId="{C668C016-CCCE-43C2-AD53-AADBF5465277}" type="pres">
      <dgm:prSet presAssocID="{7430C587-72AB-4858-9B5B-D7887D53B3F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24EE55-DA39-47B3-9D81-3F0EDD207B14}" type="pres">
      <dgm:prSet presAssocID="{7430C587-72AB-4858-9B5B-D7887D53B3F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0F01A24-2D9E-4FCD-B2C3-626C5776C4E2}" type="presOf" srcId="{53EEA6D7-6206-4B41-8FC8-27A9F898BFED}" destId="{4724EE55-DA39-47B3-9D81-3F0EDD207B14}" srcOrd="0" destOrd="0" presId="urn:microsoft.com/office/officeart/2005/8/layout/hList1"/>
    <dgm:cxn modelId="{A8E06331-8075-4B87-AEB3-EF8D2CEA903A}" srcId="{61A1A9B8-9247-40B4-9620-74AA86527778}" destId="{7A46BB0D-1F06-4F93-AE2D-795CE8C94850}" srcOrd="0" destOrd="0" parTransId="{5D4DDBCA-89EB-43E4-88D2-6CE3A42DC764}" sibTransId="{673A15AA-E31C-4395-BAE1-FF4F9A7B8114}"/>
    <dgm:cxn modelId="{A8C080EC-780D-411C-B43E-95463608E61C}" type="presOf" srcId="{61A1A9B8-9247-40B4-9620-74AA86527778}" destId="{E5F47AD8-95DC-43B2-A1A7-0C910793C2C9}" srcOrd="0" destOrd="0" presId="urn:microsoft.com/office/officeart/2005/8/layout/hList1"/>
    <dgm:cxn modelId="{C7CEFFA8-2789-4502-BEE8-1FCC044868E5}" srcId="{61A1A9B8-9247-40B4-9620-74AA86527778}" destId="{19368B78-E030-420E-8DEA-10A62D1B5826}" srcOrd="1" destOrd="0" parTransId="{EC189FC8-A53C-40A0-96E9-DAF733690538}" sibTransId="{7360F710-1DFA-432A-9363-198B2A362E61}"/>
    <dgm:cxn modelId="{E30535C1-3EF0-497B-9793-9A197E21E670}" type="presOf" srcId="{19368B78-E030-420E-8DEA-10A62D1B5826}" destId="{96E76E09-07A2-46DE-A456-451DBEDD4796}" srcOrd="0" destOrd="1" presId="urn:microsoft.com/office/officeart/2005/8/layout/hList1"/>
    <dgm:cxn modelId="{69B347EA-DEBC-4DA8-B63E-8CEB055EAF23}" type="presOf" srcId="{D66138B9-6E9C-46D6-8D28-FE1B48BB39D5}" destId="{226CB7E0-2A20-4E91-8502-97CF9AC74914}" srcOrd="0" destOrd="0" presId="urn:microsoft.com/office/officeart/2005/8/layout/hList1"/>
    <dgm:cxn modelId="{E1DA79ED-D9F2-42B3-BD1A-C9338DE2F7CB}" type="presOf" srcId="{FD8A29F5-46FF-4EBE-9A41-DB06B25A0D26}" destId="{6BEC111A-7694-4E5A-90C9-ED6F0898687D}" srcOrd="0" destOrd="1" presId="urn:microsoft.com/office/officeart/2005/8/layout/hList1"/>
    <dgm:cxn modelId="{60DE1294-050B-4C47-864F-7E16F5CF3D24}" type="presOf" srcId="{D80E6F58-78DB-4BED-9E81-8058A9616E0E}" destId="{6BEC111A-7694-4E5A-90C9-ED6F0898687D}" srcOrd="0" destOrd="0" presId="urn:microsoft.com/office/officeart/2005/8/layout/hList1"/>
    <dgm:cxn modelId="{7CCF1A3F-0901-4067-AFAA-60BF1D97F100}" srcId="{8C697BA0-31EB-495A-9D9D-544758723422}" destId="{D80E6F58-78DB-4BED-9E81-8058A9616E0E}" srcOrd="0" destOrd="0" parTransId="{6D1E91C8-AD05-4BC8-AAF8-B1B2333261CB}" sibTransId="{3A04DF66-1D41-47AE-BE36-33463D5E19E8}"/>
    <dgm:cxn modelId="{40F904E8-B5F2-4B0F-B372-0F3F1CAA68CC}" type="presOf" srcId="{7A46BB0D-1F06-4F93-AE2D-795CE8C94850}" destId="{96E76E09-07A2-46DE-A456-451DBEDD4796}" srcOrd="0" destOrd="0" presId="urn:microsoft.com/office/officeart/2005/8/layout/hList1"/>
    <dgm:cxn modelId="{BC0DB61F-4BE0-4014-92F4-CCE371532F0A}" srcId="{72E5E4F6-D5AD-4A86-A0DD-32D94C6D0828}" destId="{C1677756-98D4-49A9-885F-56A312B3A65A}" srcOrd="2" destOrd="0" parTransId="{A65B67F8-A1AB-4D56-92E3-367D1262154D}" sibTransId="{C919A0EF-64F2-4C91-B32D-6A939432366C}"/>
    <dgm:cxn modelId="{96B8CA79-6FCD-428F-9F67-84020335A0DB}" srcId="{8C697BA0-31EB-495A-9D9D-544758723422}" destId="{FD8A29F5-46FF-4EBE-9A41-DB06B25A0D26}" srcOrd="1" destOrd="0" parTransId="{75B0E684-1AAD-47A2-A73A-D6BD28512FC3}" sibTransId="{4EF19B33-5EF6-4046-92C1-C1F6624B966D}"/>
    <dgm:cxn modelId="{358D2D6B-C97E-45EB-A6BF-3322B27B34F1}" type="presOf" srcId="{C1677756-98D4-49A9-885F-56A312B3A65A}" destId="{79D5B41B-ADA1-42A2-BB2B-41058CAD9A67}" srcOrd="0" destOrd="0" presId="urn:microsoft.com/office/officeart/2005/8/layout/hList1"/>
    <dgm:cxn modelId="{1182C7D7-823B-4036-B8B9-DF4A80BB0F5A}" type="presOf" srcId="{72E5E4F6-D5AD-4A86-A0DD-32D94C6D0828}" destId="{11B0039C-DFD3-4EC8-8CB9-553303D52C3F}" srcOrd="0" destOrd="0" presId="urn:microsoft.com/office/officeart/2005/8/layout/hList1"/>
    <dgm:cxn modelId="{05FE97AE-90FC-4037-AD85-D3B293DE9895}" srcId="{C1677756-98D4-49A9-885F-56A312B3A65A}" destId="{D66138B9-6E9C-46D6-8D28-FE1B48BB39D5}" srcOrd="0" destOrd="0" parTransId="{49C47B54-C280-4CFB-98CD-14B7E3C8B89C}" sibTransId="{304DB724-5611-4AC6-9206-C471605743AD}"/>
    <dgm:cxn modelId="{E7050E26-150E-4B78-B0D2-ACC412A023B5}" type="presOf" srcId="{7430C587-72AB-4858-9B5B-D7887D53B3F1}" destId="{C668C016-CCCE-43C2-AD53-AADBF5465277}" srcOrd="0" destOrd="0" presId="urn:microsoft.com/office/officeart/2005/8/layout/hList1"/>
    <dgm:cxn modelId="{FB0DA177-D246-4326-AB7B-CC965CA31F89}" srcId="{7430C587-72AB-4858-9B5B-D7887D53B3F1}" destId="{53EEA6D7-6206-4B41-8FC8-27A9F898BFED}" srcOrd="0" destOrd="0" parTransId="{DBFE67C5-4799-4B6E-8253-85A686FFCC53}" sibTransId="{C7A913BD-15C3-445F-8B98-3465AE140120}"/>
    <dgm:cxn modelId="{B7B57C7A-AC17-44E5-8812-4575D3953637}" srcId="{72E5E4F6-D5AD-4A86-A0DD-32D94C6D0828}" destId="{61A1A9B8-9247-40B4-9620-74AA86527778}" srcOrd="0" destOrd="0" parTransId="{0508CEFE-2908-4ED5-8FA4-8ABA02B4AA85}" sibTransId="{1C6E9B9A-4FC2-4DE4-B115-6B6F6E06919D}"/>
    <dgm:cxn modelId="{05A6C0B8-01D2-4456-883B-839346D714D3}" type="presOf" srcId="{8C697BA0-31EB-495A-9D9D-544758723422}" destId="{D0128AA7-4EEC-4A08-8FA1-FE8C2EAFA3DB}" srcOrd="0" destOrd="0" presId="urn:microsoft.com/office/officeart/2005/8/layout/hList1"/>
    <dgm:cxn modelId="{870133BB-E11A-4BC5-90CC-06C3586FD424}" srcId="{72E5E4F6-D5AD-4A86-A0DD-32D94C6D0828}" destId="{7430C587-72AB-4858-9B5B-D7887D53B3F1}" srcOrd="3" destOrd="0" parTransId="{ED6F5FA6-8353-43FD-A686-F8C04012D063}" sibTransId="{7C969FFA-7AFF-4122-9EB6-28E1628725A4}"/>
    <dgm:cxn modelId="{F72AA84F-E720-450D-8BE4-DE489EBE874A}" srcId="{72E5E4F6-D5AD-4A86-A0DD-32D94C6D0828}" destId="{8C697BA0-31EB-495A-9D9D-544758723422}" srcOrd="1" destOrd="0" parTransId="{DC5FC66B-02EA-4CDC-B1CF-8E09A6A20C5F}" sibTransId="{97A7BAA1-157B-4B25-B327-AEA0CCB551E5}"/>
    <dgm:cxn modelId="{332860E0-C511-4702-A725-FB0C179175C8}" type="presParOf" srcId="{11B0039C-DFD3-4EC8-8CB9-553303D52C3F}" destId="{19A9A9B5-086B-40B2-8D61-06A8EA9B58BE}" srcOrd="0" destOrd="0" presId="urn:microsoft.com/office/officeart/2005/8/layout/hList1"/>
    <dgm:cxn modelId="{59200F18-9598-47BE-B01F-81C9EA5DE69F}" type="presParOf" srcId="{19A9A9B5-086B-40B2-8D61-06A8EA9B58BE}" destId="{E5F47AD8-95DC-43B2-A1A7-0C910793C2C9}" srcOrd="0" destOrd="0" presId="urn:microsoft.com/office/officeart/2005/8/layout/hList1"/>
    <dgm:cxn modelId="{38521FBB-5D47-4277-8FA8-0238D75AB66C}" type="presParOf" srcId="{19A9A9B5-086B-40B2-8D61-06A8EA9B58BE}" destId="{96E76E09-07A2-46DE-A456-451DBEDD4796}" srcOrd="1" destOrd="0" presId="urn:microsoft.com/office/officeart/2005/8/layout/hList1"/>
    <dgm:cxn modelId="{5154041C-5122-4858-B39E-70E80A95D7A3}" type="presParOf" srcId="{11B0039C-DFD3-4EC8-8CB9-553303D52C3F}" destId="{D74BA78E-BFE9-4490-A319-A49033E16413}" srcOrd="1" destOrd="0" presId="urn:microsoft.com/office/officeart/2005/8/layout/hList1"/>
    <dgm:cxn modelId="{B72D585A-7093-4EA5-85CB-43BD44896E1A}" type="presParOf" srcId="{11B0039C-DFD3-4EC8-8CB9-553303D52C3F}" destId="{225C5528-178E-4F05-BAFB-4FF9D3A2DC8A}" srcOrd="2" destOrd="0" presId="urn:microsoft.com/office/officeart/2005/8/layout/hList1"/>
    <dgm:cxn modelId="{7064E4FD-7B86-4457-9885-E63430C241CC}" type="presParOf" srcId="{225C5528-178E-4F05-BAFB-4FF9D3A2DC8A}" destId="{D0128AA7-4EEC-4A08-8FA1-FE8C2EAFA3DB}" srcOrd="0" destOrd="0" presId="urn:microsoft.com/office/officeart/2005/8/layout/hList1"/>
    <dgm:cxn modelId="{474D8CB5-57B6-47D2-B7B8-F52F2ABAF7E5}" type="presParOf" srcId="{225C5528-178E-4F05-BAFB-4FF9D3A2DC8A}" destId="{6BEC111A-7694-4E5A-90C9-ED6F0898687D}" srcOrd="1" destOrd="0" presId="urn:microsoft.com/office/officeart/2005/8/layout/hList1"/>
    <dgm:cxn modelId="{E8B8E415-0B3C-443B-95EB-395AE727250A}" type="presParOf" srcId="{11B0039C-DFD3-4EC8-8CB9-553303D52C3F}" destId="{1F2DFDAD-29A6-4741-9D97-91E51BDC206A}" srcOrd="3" destOrd="0" presId="urn:microsoft.com/office/officeart/2005/8/layout/hList1"/>
    <dgm:cxn modelId="{76F8BA79-4B65-48CC-BEDF-517FDD4D7990}" type="presParOf" srcId="{11B0039C-DFD3-4EC8-8CB9-553303D52C3F}" destId="{FC4D906D-45DA-4B0A-9260-BCECF0DB2623}" srcOrd="4" destOrd="0" presId="urn:microsoft.com/office/officeart/2005/8/layout/hList1"/>
    <dgm:cxn modelId="{F041ACF3-FEBD-44F1-9227-59555DD110F9}" type="presParOf" srcId="{FC4D906D-45DA-4B0A-9260-BCECF0DB2623}" destId="{79D5B41B-ADA1-42A2-BB2B-41058CAD9A67}" srcOrd="0" destOrd="0" presId="urn:microsoft.com/office/officeart/2005/8/layout/hList1"/>
    <dgm:cxn modelId="{27B9E63E-B3D7-4DFF-AA0A-D71E6308A300}" type="presParOf" srcId="{FC4D906D-45DA-4B0A-9260-BCECF0DB2623}" destId="{226CB7E0-2A20-4E91-8502-97CF9AC74914}" srcOrd="1" destOrd="0" presId="urn:microsoft.com/office/officeart/2005/8/layout/hList1"/>
    <dgm:cxn modelId="{1A0D9DE8-8FD5-4123-8A5D-562B9EFD9D12}" type="presParOf" srcId="{11B0039C-DFD3-4EC8-8CB9-553303D52C3F}" destId="{6098C207-584C-4659-8671-94CDA5F574B8}" srcOrd="5" destOrd="0" presId="urn:microsoft.com/office/officeart/2005/8/layout/hList1"/>
    <dgm:cxn modelId="{7DB383ED-37BE-45B4-8019-D65734F7E0E9}" type="presParOf" srcId="{11B0039C-DFD3-4EC8-8CB9-553303D52C3F}" destId="{D595E510-6B81-4758-ABCD-510791781DDF}" srcOrd="6" destOrd="0" presId="urn:microsoft.com/office/officeart/2005/8/layout/hList1"/>
    <dgm:cxn modelId="{5A2BB414-EB11-46C0-8E92-668147552B26}" type="presParOf" srcId="{D595E510-6B81-4758-ABCD-510791781DDF}" destId="{C668C016-CCCE-43C2-AD53-AADBF5465277}" srcOrd="0" destOrd="0" presId="urn:microsoft.com/office/officeart/2005/8/layout/hList1"/>
    <dgm:cxn modelId="{146D3475-8F8D-4757-BA26-6210D2D868BA}" type="presParOf" srcId="{D595E510-6B81-4758-ABCD-510791781DDF}" destId="{4724EE55-DA39-47B3-9D81-3F0EDD207B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1ABAEE-163B-4E99-B096-FBF1C0C8E6A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AC8E50F-E506-42E0-9553-115EC1499290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&gt;2,000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8908AA-17EB-4E9D-BF0E-8DB8D3F5484A}" type="parTrans" cxnId="{2F900E6C-FCAF-48EC-9CD5-A27A1EED4348}">
      <dgm:prSet/>
      <dgm:spPr/>
      <dgm:t>
        <a:bodyPr/>
        <a:lstStyle/>
        <a:p>
          <a:endParaRPr lang="zh-TW" altLang="en-US"/>
        </a:p>
      </dgm:t>
    </dgm:pt>
    <dgm:pt modelId="{E3E694A0-5006-4F1A-B86E-3E7FDBED0328}" type="sibTrans" cxnId="{2F900E6C-FCAF-48EC-9CD5-A27A1EED4348}">
      <dgm:prSet/>
      <dgm:spPr/>
      <dgm:t>
        <a:bodyPr/>
        <a:lstStyle/>
        <a:p>
          <a:endParaRPr lang="zh-TW" altLang="en-US"/>
        </a:p>
      </dgm:t>
    </dgm:pt>
    <dgm:pt modelId="{0B963D8B-FE25-4406-BCAC-BFE8B00E6B80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檢附</a:t>
          </a:r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家合格廠商估價單。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EB57E9-AC54-4723-B8F3-514263D1A42D}" type="parTrans" cxnId="{2AF1A10A-904A-4142-A2A2-5DED2D010C22}">
      <dgm:prSet/>
      <dgm:spPr/>
      <dgm:t>
        <a:bodyPr/>
        <a:lstStyle/>
        <a:p>
          <a:endParaRPr lang="zh-TW" altLang="en-US"/>
        </a:p>
      </dgm:t>
    </dgm:pt>
    <dgm:pt modelId="{0BCF62C9-6616-423A-9C6E-E408493C83E8}" type="sibTrans" cxnId="{2AF1A10A-904A-4142-A2A2-5DED2D010C22}">
      <dgm:prSet/>
      <dgm:spPr/>
      <dgm:t>
        <a:bodyPr/>
        <a:lstStyle/>
        <a:p>
          <a:endParaRPr lang="zh-TW" altLang="en-US"/>
        </a:p>
      </dgm:t>
    </dgm:pt>
    <dgm:pt modelId="{AEB90271-1BEB-4008-B15E-A9BD56C2F10D}">
      <dgm:prSet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2,000~100,000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33A3B6-210A-457A-ABB9-4D5F069E7B7A}" type="parTrans" cxnId="{B6CB75DB-BE83-4C0D-9C92-6844B47DC329}">
      <dgm:prSet/>
      <dgm:spPr/>
      <dgm:t>
        <a:bodyPr/>
        <a:lstStyle/>
        <a:p>
          <a:endParaRPr lang="zh-TW" altLang="en-US"/>
        </a:p>
      </dgm:t>
    </dgm:pt>
    <dgm:pt modelId="{849A3ED8-8485-4711-89B6-E2D304AC6651}" type="sibTrans" cxnId="{B6CB75DB-BE83-4C0D-9C92-6844B47DC329}">
      <dgm:prSet/>
      <dgm:spPr/>
      <dgm:t>
        <a:bodyPr/>
        <a:lstStyle/>
        <a:p>
          <a:endParaRPr lang="zh-TW" altLang="en-US"/>
        </a:p>
      </dgm:t>
    </dgm:pt>
    <dgm:pt modelId="{FD7B6513-5578-4777-BB47-739C8719851E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檢附</a:t>
          </a:r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家合格廠商估價單。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D8D2F7-E053-49EA-A924-55012DE280B0}" type="parTrans" cxnId="{1C01839C-A90F-44AA-B71D-F5E1248CD779}">
      <dgm:prSet/>
      <dgm:spPr/>
      <dgm:t>
        <a:bodyPr/>
        <a:lstStyle/>
        <a:p>
          <a:endParaRPr lang="zh-TW" altLang="en-US"/>
        </a:p>
      </dgm:t>
    </dgm:pt>
    <dgm:pt modelId="{99F1EE54-38D4-4A4F-99C5-CF99440811D3}" type="sibTrans" cxnId="{1C01839C-A90F-44AA-B71D-F5E1248CD779}">
      <dgm:prSet/>
      <dgm:spPr/>
      <dgm:t>
        <a:bodyPr/>
        <a:lstStyle/>
        <a:p>
          <a:endParaRPr lang="zh-TW" altLang="en-US"/>
        </a:p>
      </dgm:t>
    </dgm:pt>
    <dgm:pt modelId="{A4A347E6-C701-4FE9-89AA-95079A17B458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&gt;100,000</a:t>
          </a:r>
          <a:r>
            <a:rPr lang="zh-TW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en-US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含</a:t>
          </a:r>
          <a:r>
            <a:rPr lang="en-US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18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以上</a:t>
          </a:r>
          <a:endParaRPr lang="zh-TW" sz="18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FA0987-E504-429D-AE6B-36DEB53D56DB}" type="parTrans" cxnId="{97CC8AF2-E6FF-432C-9EF6-28D72265232B}">
      <dgm:prSet/>
      <dgm:spPr/>
      <dgm:t>
        <a:bodyPr/>
        <a:lstStyle/>
        <a:p>
          <a:endParaRPr lang="zh-TW" altLang="en-US"/>
        </a:p>
      </dgm:t>
    </dgm:pt>
    <dgm:pt modelId="{C7CEE3C9-D12C-4675-ADEF-1229FF82A463}" type="sibTrans" cxnId="{97CC8AF2-E6FF-432C-9EF6-28D72265232B}">
      <dgm:prSet/>
      <dgm:spPr/>
      <dgm:t>
        <a:bodyPr/>
        <a:lstStyle/>
        <a:p>
          <a:endParaRPr lang="zh-TW" altLang="en-US"/>
        </a:p>
      </dgm:t>
    </dgm:pt>
    <dgm:pt modelId="{9F86EC4A-F555-438A-A529-FAF568BC3133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檢附</a:t>
          </a:r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家合格廠商估價單。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B76962-3BE4-4DAD-9F73-256AF10F7545}" type="parTrans" cxnId="{CA06AA90-8C24-4E11-80FA-D751D5AB0FBA}">
      <dgm:prSet/>
      <dgm:spPr/>
      <dgm:t>
        <a:bodyPr/>
        <a:lstStyle/>
        <a:p>
          <a:endParaRPr lang="zh-TW" altLang="en-US"/>
        </a:p>
      </dgm:t>
    </dgm:pt>
    <dgm:pt modelId="{A16AF8DF-AA6A-4298-9FB9-43D465EA3686}" type="sibTrans" cxnId="{CA06AA90-8C24-4E11-80FA-D751D5AB0FBA}">
      <dgm:prSet/>
      <dgm:spPr/>
      <dgm:t>
        <a:bodyPr/>
        <a:lstStyle/>
        <a:p>
          <a:endParaRPr lang="zh-TW" altLang="en-US"/>
        </a:p>
      </dgm:t>
    </dgm:pt>
    <dgm:pt modelId="{7F7C4AA8-A90E-4559-BB43-17D1163147B0}" type="pres">
      <dgm:prSet presAssocID="{651ABAEE-163B-4E99-B096-FBF1C0C8E6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C4F48B-014A-4781-BE34-78B89F4AAC49}" type="pres">
      <dgm:prSet presAssocID="{3AC8E50F-E506-42E0-9553-115EC1499290}" presName="composite" presStyleCnt="0"/>
      <dgm:spPr/>
    </dgm:pt>
    <dgm:pt modelId="{1045FDBB-01CE-4674-8B1E-218526BAD7E7}" type="pres">
      <dgm:prSet presAssocID="{3AC8E50F-E506-42E0-9553-115EC14992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F2B265-0DEB-4ABA-A551-09ECF73D0DB4}" type="pres">
      <dgm:prSet presAssocID="{3AC8E50F-E506-42E0-9553-115EC14992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633057-CF43-49F0-AB76-75327F04C546}" type="pres">
      <dgm:prSet presAssocID="{E3E694A0-5006-4F1A-B86E-3E7FDBED0328}" presName="space" presStyleCnt="0"/>
      <dgm:spPr/>
    </dgm:pt>
    <dgm:pt modelId="{3D80A36A-6BF9-4374-AFD3-C169E27A8AAD}" type="pres">
      <dgm:prSet presAssocID="{AEB90271-1BEB-4008-B15E-A9BD56C2F10D}" presName="composite" presStyleCnt="0"/>
      <dgm:spPr/>
    </dgm:pt>
    <dgm:pt modelId="{663AEB13-765D-476C-8EAE-89C3E8256922}" type="pres">
      <dgm:prSet presAssocID="{AEB90271-1BEB-4008-B15E-A9BD56C2F1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808B5C-921C-41D2-8A80-9BA8A87FEB4B}" type="pres">
      <dgm:prSet presAssocID="{AEB90271-1BEB-4008-B15E-A9BD56C2F10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624F79-0765-4E11-ABA2-7D956E97B1C1}" type="pres">
      <dgm:prSet presAssocID="{849A3ED8-8485-4711-89B6-E2D304AC6651}" presName="space" presStyleCnt="0"/>
      <dgm:spPr/>
    </dgm:pt>
    <dgm:pt modelId="{893EAEA1-B2F9-471B-AA02-E82774D2EC88}" type="pres">
      <dgm:prSet presAssocID="{A4A347E6-C701-4FE9-89AA-95079A17B458}" presName="composite" presStyleCnt="0"/>
      <dgm:spPr/>
    </dgm:pt>
    <dgm:pt modelId="{4F5C5C78-2F82-4A54-97D7-D1A54CA8077A}" type="pres">
      <dgm:prSet presAssocID="{A4A347E6-C701-4FE9-89AA-95079A17B45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B6A935-A45B-4E6A-8E93-3B350E0F449A}" type="pres">
      <dgm:prSet presAssocID="{A4A347E6-C701-4FE9-89AA-95079A17B45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C13BB9-6DE8-452C-BEDB-7D08FDE3D76A}" type="presOf" srcId="{3AC8E50F-E506-42E0-9553-115EC1499290}" destId="{1045FDBB-01CE-4674-8B1E-218526BAD7E7}" srcOrd="0" destOrd="0" presId="urn:microsoft.com/office/officeart/2005/8/layout/hList1"/>
    <dgm:cxn modelId="{97CC8AF2-E6FF-432C-9EF6-28D72265232B}" srcId="{651ABAEE-163B-4E99-B096-FBF1C0C8E6AF}" destId="{A4A347E6-C701-4FE9-89AA-95079A17B458}" srcOrd="2" destOrd="0" parTransId="{F1FA0987-E504-429D-AE6B-36DEB53D56DB}" sibTransId="{C7CEE3C9-D12C-4675-ADEF-1229FF82A463}"/>
    <dgm:cxn modelId="{2AF1A10A-904A-4142-A2A2-5DED2D010C22}" srcId="{3AC8E50F-E506-42E0-9553-115EC1499290}" destId="{0B963D8B-FE25-4406-BCAC-BFE8B00E6B80}" srcOrd="0" destOrd="0" parTransId="{88EB57E9-AC54-4723-B8F3-514263D1A42D}" sibTransId="{0BCF62C9-6616-423A-9C6E-E408493C83E8}"/>
    <dgm:cxn modelId="{920E1637-5C52-4091-B169-FE3F8986CE34}" type="presOf" srcId="{9F86EC4A-F555-438A-A529-FAF568BC3133}" destId="{E3B6A935-A45B-4E6A-8E93-3B350E0F449A}" srcOrd="0" destOrd="0" presId="urn:microsoft.com/office/officeart/2005/8/layout/hList1"/>
    <dgm:cxn modelId="{CA06AA90-8C24-4E11-80FA-D751D5AB0FBA}" srcId="{A4A347E6-C701-4FE9-89AA-95079A17B458}" destId="{9F86EC4A-F555-438A-A529-FAF568BC3133}" srcOrd="0" destOrd="0" parTransId="{84B76962-3BE4-4DAD-9F73-256AF10F7545}" sibTransId="{A16AF8DF-AA6A-4298-9FB9-43D465EA3686}"/>
    <dgm:cxn modelId="{1C01839C-A90F-44AA-B71D-F5E1248CD779}" srcId="{AEB90271-1BEB-4008-B15E-A9BD56C2F10D}" destId="{FD7B6513-5578-4777-BB47-739C8719851E}" srcOrd="0" destOrd="0" parTransId="{42D8D2F7-E053-49EA-A924-55012DE280B0}" sibTransId="{99F1EE54-38D4-4A4F-99C5-CF99440811D3}"/>
    <dgm:cxn modelId="{2F900E6C-FCAF-48EC-9CD5-A27A1EED4348}" srcId="{651ABAEE-163B-4E99-B096-FBF1C0C8E6AF}" destId="{3AC8E50F-E506-42E0-9553-115EC1499290}" srcOrd="0" destOrd="0" parTransId="{618908AA-17EB-4E9D-BF0E-8DB8D3F5484A}" sibTransId="{E3E694A0-5006-4F1A-B86E-3E7FDBED0328}"/>
    <dgm:cxn modelId="{B0812D67-A309-4052-BC80-F1C5B50D49E5}" type="presOf" srcId="{651ABAEE-163B-4E99-B096-FBF1C0C8E6AF}" destId="{7F7C4AA8-A90E-4559-BB43-17D1163147B0}" srcOrd="0" destOrd="0" presId="urn:microsoft.com/office/officeart/2005/8/layout/hList1"/>
    <dgm:cxn modelId="{5D32DC6B-D063-46BB-9CE0-60296DB214E8}" type="presOf" srcId="{AEB90271-1BEB-4008-B15E-A9BD56C2F10D}" destId="{663AEB13-765D-476C-8EAE-89C3E8256922}" srcOrd="0" destOrd="0" presId="urn:microsoft.com/office/officeart/2005/8/layout/hList1"/>
    <dgm:cxn modelId="{B6CB75DB-BE83-4C0D-9C92-6844B47DC329}" srcId="{651ABAEE-163B-4E99-B096-FBF1C0C8E6AF}" destId="{AEB90271-1BEB-4008-B15E-A9BD56C2F10D}" srcOrd="1" destOrd="0" parTransId="{B033A3B6-210A-457A-ABB9-4D5F069E7B7A}" sibTransId="{849A3ED8-8485-4711-89B6-E2D304AC6651}"/>
    <dgm:cxn modelId="{B7A28F0F-DC6D-401B-91BF-635ADF92400C}" type="presOf" srcId="{0B963D8B-FE25-4406-BCAC-BFE8B00E6B80}" destId="{3DF2B265-0DEB-4ABA-A551-09ECF73D0DB4}" srcOrd="0" destOrd="0" presId="urn:microsoft.com/office/officeart/2005/8/layout/hList1"/>
    <dgm:cxn modelId="{E5F075F1-AA96-4F8E-8C64-AE454CB31FA5}" type="presOf" srcId="{A4A347E6-C701-4FE9-89AA-95079A17B458}" destId="{4F5C5C78-2F82-4A54-97D7-D1A54CA8077A}" srcOrd="0" destOrd="0" presId="urn:microsoft.com/office/officeart/2005/8/layout/hList1"/>
    <dgm:cxn modelId="{89609798-F45E-4794-9727-239EEB9A1811}" type="presOf" srcId="{FD7B6513-5578-4777-BB47-739C8719851E}" destId="{01808B5C-921C-41D2-8A80-9BA8A87FEB4B}" srcOrd="0" destOrd="0" presId="urn:microsoft.com/office/officeart/2005/8/layout/hList1"/>
    <dgm:cxn modelId="{A903ACC2-BEEE-4384-980E-2E92583D1D42}" type="presParOf" srcId="{7F7C4AA8-A90E-4559-BB43-17D1163147B0}" destId="{46C4F48B-014A-4781-BE34-78B89F4AAC49}" srcOrd="0" destOrd="0" presId="urn:microsoft.com/office/officeart/2005/8/layout/hList1"/>
    <dgm:cxn modelId="{B92B8993-A18C-46AF-B791-5B08B8337D28}" type="presParOf" srcId="{46C4F48B-014A-4781-BE34-78B89F4AAC49}" destId="{1045FDBB-01CE-4674-8B1E-218526BAD7E7}" srcOrd="0" destOrd="0" presId="urn:microsoft.com/office/officeart/2005/8/layout/hList1"/>
    <dgm:cxn modelId="{0F8D0E60-2BB8-41FE-8089-8873FC970BF2}" type="presParOf" srcId="{46C4F48B-014A-4781-BE34-78B89F4AAC49}" destId="{3DF2B265-0DEB-4ABA-A551-09ECF73D0DB4}" srcOrd="1" destOrd="0" presId="urn:microsoft.com/office/officeart/2005/8/layout/hList1"/>
    <dgm:cxn modelId="{113A2398-B270-4677-A076-42DFC1DEA719}" type="presParOf" srcId="{7F7C4AA8-A90E-4559-BB43-17D1163147B0}" destId="{13633057-CF43-49F0-AB76-75327F04C546}" srcOrd="1" destOrd="0" presId="urn:microsoft.com/office/officeart/2005/8/layout/hList1"/>
    <dgm:cxn modelId="{EF8A11F2-C082-40D4-997C-6B4AD73ACB0D}" type="presParOf" srcId="{7F7C4AA8-A90E-4559-BB43-17D1163147B0}" destId="{3D80A36A-6BF9-4374-AFD3-C169E27A8AAD}" srcOrd="2" destOrd="0" presId="urn:microsoft.com/office/officeart/2005/8/layout/hList1"/>
    <dgm:cxn modelId="{2C6B2BA0-6576-432D-8DD6-34E304072ACB}" type="presParOf" srcId="{3D80A36A-6BF9-4374-AFD3-C169E27A8AAD}" destId="{663AEB13-765D-476C-8EAE-89C3E8256922}" srcOrd="0" destOrd="0" presId="urn:microsoft.com/office/officeart/2005/8/layout/hList1"/>
    <dgm:cxn modelId="{26A7128F-3C1D-435B-976E-5F624DD53576}" type="presParOf" srcId="{3D80A36A-6BF9-4374-AFD3-C169E27A8AAD}" destId="{01808B5C-921C-41D2-8A80-9BA8A87FEB4B}" srcOrd="1" destOrd="0" presId="urn:microsoft.com/office/officeart/2005/8/layout/hList1"/>
    <dgm:cxn modelId="{2CD86665-1DA3-4206-9021-2FB8B8119256}" type="presParOf" srcId="{7F7C4AA8-A90E-4559-BB43-17D1163147B0}" destId="{01624F79-0765-4E11-ABA2-7D956E97B1C1}" srcOrd="3" destOrd="0" presId="urn:microsoft.com/office/officeart/2005/8/layout/hList1"/>
    <dgm:cxn modelId="{5BB68761-3FA1-4258-B459-13D6A8A7E282}" type="presParOf" srcId="{7F7C4AA8-A90E-4559-BB43-17D1163147B0}" destId="{893EAEA1-B2F9-471B-AA02-E82774D2EC88}" srcOrd="4" destOrd="0" presId="urn:microsoft.com/office/officeart/2005/8/layout/hList1"/>
    <dgm:cxn modelId="{171067C4-F17D-4FF6-A8DE-809E7EC8C06C}" type="presParOf" srcId="{893EAEA1-B2F9-471B-AA02-E82774D2EC88}" destId="{4F5C5C78-2F82-4A54-97D7-D1A54CA8077A}" srcOrd="0" destOrd="0" presId="urn:microsoft.com/office/officeart/2005/8/layout/hList1"/>
    <dgm:cxn modelId="{F95CC649-6CE6-4963-A172-8ECC51E0F453}" type="presParOf" srcId="{893EAEA1-B2F9-471B-AA02-E82774D2EC88}" destId="{E3B6A935-A45B-4E6A-8E93-3B350E0F44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EDCE45-C94D-4F51-A50C-0F716A282F5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F48F536-3823-4C95-8C4A-86217772FDBF}">
      <dgm:prSet/>
      <dgm:spPr/>
      <dgm:t>
        <a:bodyPr/>
        <a:lstStyle/>
        <a:p>
          <a:pPr rtl="0"/>
          <a:r>
            <a:rPr lang="zh-TW" b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發票。</a:t>
          </a:r>
          <a:endParaRPr lang="zh-TW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7792C8-8F3F-40CA-B01E-F84F95F0DD09}" type="parTrans" cxnId="{2583CE04-2CD6-477B-A90A-6DA270795C66}">
      <dgm:prSet/>
      <dgm:spPr/>
      <dgm:t>
        <a:bodyPr/>
        <a:lstStyle/>
        <a:p>
          <a:endParaRPr lang="zh-TW" altLang="en-US"/>
        </a:p>
      </dgm:t>
    </dgm:pt>
    <dgm:pt modelId="{F5355EAA-2874-4B47-8225-17E5AB1FD8A8}" type="sibTrans" cxnId="{2583CE04-2CD6-477B-A90A-6DA270795C66}">
      <dgm:prSet/>
      <dgm:spPr/>
      <dgm:t>
        <a:bodyPr/>
        <a:lstStyle/>
        <a:p>
          <a:endParaRPr lang="zh-TW" altLang="en-US"/>
        </a:p>
      </dgm:t>
    </dgm:pt>
    <dgm:pt modelId="{5BE930F8-05DC-4DE3-86A8-9C35CDEEA97F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免用統一發票收據。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2DC5E4-EB2A-4166-8A00-D72290AA438D}" type="parTrans" cxnId="{54CED3E5-81A4-4891-BBCE-67389698B873}">
      <dgm:prSet/>
      <dgm:spPr/>
      <dgm:t>
        <a:bodyPr/>
        <a:lstStyle/>
        <a:p>
          <a:endParaRPr lang="zh-TW" altLang="en-US"/>
        </a:p>
      </dgm:t>
    </dgm:pt>
    <dgm:pt modelId="{E814AB46-4788-4856-8E9C-CE751D23338D}" type="sibTrans" cxnId="{54CED3E5-81A4-4891-BBCE-67389698B873}">
      <dgm:prSet/>
      <dgm:spPr/>
      <dgm:t>
        <a:bodyPr/>
        <a:lstStyle/>
        <a:p>
          <a:endParaRPr lang="zh-TW" altLang="en-US"/>
        </a:p>
      </dgm:t>
    </dgm:pt>
    <dgm:pt modelId="{767B9313-6847-435F-92DD-11C7465448E7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其他憑證</a:t>
          </a:r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購票證明、保險收據</a:t>
          </a:r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等</a:t>
          </a:r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07CB27-0017-41BD-84D1-2ADE31F0DDBB}" type="parTrans" cxnId="{02EA513A-B2D7-416F-8B28-89FD6FC9FBD4}">
      <dgm:prSet/>
      <dgm:spPr/>
      <dgm:t>
        <a:bodyPr/>
        <a:lstStyle/>
        <a:p>
          <a:endParaRPr lang="zh-TW" altLang="en-US"/>
        </a:p>
      </dgm:t>
    </dgm:pt>
    <dgm:pt modelId="{55ED4BBE-AE28-4061-B33B-4A4694DF75FF}" type="sibTrans" cxnId="{02EA513A-B2D7-416F-8B28-89FD6FC9FBD4}">
      <dgm:prSet/>
      <dgm:spPr/>
      <dgm:t>
        <a:bodyPr/>
        <a:lstStyle/>
        <a:p>
          <a:endParaRPr lang="zh-TW" altLang="en-US"/>
        </a:p>
      </dgm:t>
    </dgm:pt>
    <dgm:pt modelId="{53A5392B-8311-4469-9EBB-A843E3B48CA2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支出證明單</a:t>
          </a:r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非特殊原因不得使用</a:t>
          </a:r>
          <a:r>
            <a: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552B69-3D96-4835-9DFF-39BF53214FB5}" type="parTrans" cxnId="{2F2659E0-AA7C-4F9D-AB97-FBE110B9CFDB}">
      <dgm:prSet/>
      <dgm:spPr/>
      <dgm:t>
        <a:bodyPr/>
        <a:lstStyle/>
        <a:p>
          <a:endParaRPr lang="zh-TW" altLang="en-US"/>
        </a:p>
      </dgm:t>
    </dgm:pt>
    <dgm:pt modelId="{B48A1FD4-A063-4022-B5ED-011317E52E25}" type="sibTrans" cxnId="{2F2659E0-AA7C-4F9D-AB97-FBE110B9CFDB}">
      <dgm:prSet/>
      <dgm:spPr/>
      <dgm:t>
        <a:bodyPr/>
        <a:lstStyle/>
        <a:p>
          <a:endParaRPr lang="zh-TW" altLang="en-US"/>
        </a:p>
      </dgm:t>
    </dgm:pt>
    <dgm:pt modelId="{25F417AE-A327-476F-B387-FE9B89355068}">
      <dgm:prSet/>
      <dgm:spPr/>
      <dgm:t>
        <a:bodyPr/>
        <a:lstStyle/>
        <a:p>
          <a:pPr rtl="0"/>
          <a:r>
            <a:rPr lang="zh-TW" b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契約書或合約書。</a:t>
          </a:r>
          <a:r>
            <a:rPr lang="en-US" b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須有元培醫事科技大學及負責人或代理人簽章</a:t>
          </a:r>
          <a:r>
            <a:rPr lang="en-US" b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FB5180-1CFD-492C-A0AD-241BDB1DA339}" type="parTrans" cxnId="{4E2B5BAD-AFBB-432A-A221-32C9E0D8CE2E}">
      <dgm:prSet/>
      <dgm:spPr/>
      <dgm:t>
        <a:bodyPr/>
        <a:lstStyle/>
        <a:p>
          <a:endParaRPr lang="zh-TW" altLang="en-US"/>
        </a:p>
      </dgm:t>
    </dgm:pt>
    <dgm:pt modelId="{3C1BB997-BAAF-48BE-B897-8840841FCC26}" type="sibTrans" cxnId="{4E2B5BAD-AFBB-432A-A221-32C9E0D8CE2E}">
      <dgm:prSet/>
      <dgm:spPr/>
      <dgm:t>
        <a:bodyPr/>
        <a:lstStyle/>
        <a:p>
          <a:endParaRPr lang="zh-TW" altLang="en-US"/>
        </a:p>
      </dgm:t>
    </dgm:pt>
    <dgm:pt modelId="{3D03A238-CD17-4FD3-A7BD-7953ADB79DCE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簽呈或會議資料</a:t>
          </a:r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須有決議資料</a:t>
          </a:r>
          <a:r>
            <a:rPr lang="en-US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74DF2E-9172-4FB0-86E4-A282B84D0247}" type="parTrans" cxnId="{EA59E746-D9D7-4FA3-BE8E-317C9581DC1D}">
      <dgm:prSet/>
      <dgm:spPr/>
      <dgm:t>
        <a:bodyPr/>
        <a:lstStyle/>
        <a:p>
          <a:endParaRPr lang="zh-TW" altLang="en-US"/>
        </a:p>
      </dgm:t>
    </dgm:pt>
    <dgm:pt modelId="{534AAE13-D2A5-45D5-9BD9-8551DCA40DFC}" type="sibTrans" cxnId="{EA59E746-D9D7-4FA3-BE8E-317C9581DC1D}">
      <dgm:prSet/>
      <dgm:spPr/>
      <dgm:t>
        <a:bodyPr/>
        <a:lstStyle/>
        <a:p>
          <a:endParaRPr lang="zh-TW" altLang="en-US"/>
        </a:p>
      </dgm:t>
    </dgm:pt>
    <dgm:pt modelId="{D75F6FCE-59AB-469D-8A50-CC150EC1E3EC}">
      <dgm:prSet/>
      <dgm:spPr/>
      <dgm:t>
        <a:bodyPr/>
        <a:lstStyle/>
        <a:p>
          <a:pPr rtl="0"/>
          <a:r>
            <a:rPr lang="zh-TW" b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非憑證：</a:t>
          </a:r>
          <a:endParaRPr lang="zh-TW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F850BA-E1CE-48EF-9D6A-3256354DABCD}" type="parTrans" cxnId="{D3750A82-8693-4D5C-A582-4AE705535A83}">
      <dgm:prSet/>
      <dgm:spPr/>
      <dgm:t>
        <a:bodyPr/>
        <a:lstStyle/>
        <a:p>
          <a:endParaRPr lang="zh-TW" altLang="en-US"/>
        </a:p>
      </dgm:t>
    </dgm:pt>
    <dgm:pt modelId="{362C24D0-7941-4E63-A947-1C9CA009A339}" type="sibTrans" cxnId="{D3750A82-8693-4D5C-A582-4AE705535A83}">
      <dgm:prSet/>
      <dgm:spPr/>
      <dgm:t>
        <a:bodyPr/>
        <a:lstStyle/>
        <a:p>
          <a:endParaRPr lang="zh-TW" altLang="en-US"/>
        </a:p>
      </dgm:t>
    </dgm:pt>
    <dgm:pt modelId="{B274C442-281E-48CB-88DF-D46CEC26FC94}">
      <dgm:prSet/>
      <dgm:spPr/>
      <dgm:t>
        <a:bodyPr/>
        <a:lstStyle/>
        <a:p>
          <a:pPr rtl="0"/>
          <a:r>
            <a:rPr lang="zh-TW" b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出貨單。</a:t>
          </a:r>
          <a:endParaRPr lang="zh-TW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3BD58E-EE87-4261-A0F6-E6F0AE951DAE}" type="parTrans" cxnId="{D122C9FD-26D3-4C47-9C50-2F977D213B5E}">
      <dgm:prSet/>
      <dgm:spPr/>
      <dgm:t>
        <a:bodyPr/>
        <a:lstStyle/>
        <a:p>
          <a:endParaRPr lang="zh-TW" altLang="en-US"/>
        </a:p>
      </dgm:t>
    </dgm:pt>
    <dgm:pt modelId="{FA9AC4B6-393F-462F-B75C-F6432A7B5445}" type="sibTrans" cxnId="{D122C9FD-26D3-4C47-9C50-2F977D213B5E}">
      <dgm:prSet/>
      <dgm:spPr/>
      <dgm:t>
        <a:bodyPr/>
        <a:lstStyle/>
        <a:p>
          <a:endParaRPr lang="zh-TW" altLang="en-US"/>
        </a:p>
      </dgm:t>
    </dgm:pt>
    <dgm:pt modelId="{0BC54A4D-EB0C-4E52-9D31-399F10546388}">
      <dgm:prSet/>
      <dgm:spPr/>
      <dgm:t>
        <a:bodyPr/>
        <a:lstStyle/>
        <a:p>
          <a:pPr rtl="0"/>
          <a:r>
            <a:rPr lang="zh-TW" b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估價單。</a:t>
          </a:r>
          <a:endParaRPr lang="zh-TW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BFA82D-9266-4965-B98B-29BE52BD9130}" type="parTrans" cxnId="{980827A2-E46F-4A81-A50D-6159CAACA6EE}">
      <dgm:prSet/>
      <dgm:spPr/>
      <dgm:t>
        <a:bodyPr/>
        <a:lstStyle/>
        <a:p>
          <a:endParaRPr lang="zh-TW" altLang="en-US"/>
        </a:p>
      </dgm:t>
    </dgm:pt>
    <dgm:pt modelId="{ECEFB8F8-5435-4CEF-9FC4-B691D08F88FA}" type="sibTrans" cxnId="{980827A2-E46F-4A81-A50D-6159CAACA6EE}">
      <dgm:prSet/>
      <dgm:spPr/>
      <dgm:t>
        <a:bodyPr/>
        <a:lstStyle/>
        <a:p>
          <a:endParaRPr lang="zh-TW" altLang="en-US"/>
        </a:p>
      </dgm:t>
    </dgm:pt>
    <dgm:pt modelId="{053ACC56-0AC8-4E0F-9D45-447DA47FE1B2}">
      <dgm:prSet/>
      <dgm:spPr/>
      <dgm:t>
        <a:bodyPr/>
        <a:lstStyle/>
        <a:p>
          <a:pPr rtl="0"/>
          <a:r>
            <a:rPr 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劃撥收據。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392A68-C662-499C-ACCF-63728DD46163}" type="parTrans" cxnId="{B2FC57B7-0587-4A71-9B48-17BB0F745070}">
      <dgm:prSet/>
      <dgm:spPr/>
      <dgm:t>
        <a:bodyPr/>
        <a:lstStyle/>
        <a:p>
          <a:endParaRPr lang="zh-TW" altLang="en-US"/>
        </a:p>
      </dgm:t>
    </dgm:pt>
    <dgm:pt modelId="{3C1FA029-6D85-4721-842B-805190C2A661}" type="sibTrans" cxnId="{B2FC57B7-0587-4A71-9B48-17BB0F745070}">
      <dgm:prSet/>
      <dgm:spPr/>
      <dgm:t>
        <a:bodyPr/>
        <a:lstStyle/>
        <a:p>
          <a:endParaRPr lang="zh-TW" altLang="en-US"/>
        </a:p>
      </dgm:t>
    </dgm:pt>
    <dgm:pt modelId="{3442029A-857B-48B2-9253-DDFC49CDAA0A}">
      <dgm:prSet/>
      <dgm:spPr/>
      <dgm:t>
        <a:bodyPr/>
        <a:lstStyle/>
        <a:p>
          <a:pPr rtl="0"/>
          <a:r>
            <a:rPr lang="zh-TW" b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憑證：</a:t>
          </a:r>
          <a:endParaRPr lang="zh-TW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A58F69-69BA-4CD1-95B1-9235641227DA}" type="sibTrans" cxnId="{0F9C4445-F968-4F77-A996-12BE7D33B327}">
      <dgm:prSet/>
      <dgm:spPr/>
      <dgm:t>
        <a:bodyPr/>
        <a:lstStyle/>
        <a:p>
          <a:endParaRPr lang="zh-TW" altLang="en-US"/>
        </a:p>
      </dgm:t>
    </dgm:pt>
    <dgm:pt modelId="{060810B5-E5E8-4E77-9E10-06CC4739B1A5}" type="parTrans" cxnId="{0F9C4445-F968-4F77-A996-12BE7D33B327}">
      <dgm:prSet/>
      <dgm:spPr/>
      <dgm:t>
        <a:bodyPr/>
        <a:lstStyle/>
        <a:p>
          <a:endParaRPr lang="zh-TW" altLang="en-US"/>
        </a:p>
      </dgm:t>
    </dgm:pt>
    <dgm:pt modelId="{93DA1351-1E27-4540-B867-4CE1705B2193}">
      <dgm:prSet/>
      <dgm:spPr/>
      <dgm:t>
        <a:bodyPr/>
        <a:lstStyle/>
        <a:p>
          <a:pPr rtl="0"/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本校辦法或規定。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8981EE-3695-4F0D-9283-0230F71A50D8}" type="parTrans" cxnId="{FCED6149-32A4-45AA-BDF0-FCAF1631A776}">
      <dgm:prSet/>
      <dgm:spPr/>
    </dgm:pt>
    <dgm:pt modelId="{DA82E270-8225-4092-ACCF-A7095F9FC67F}" type="sibTrans" cxnId="{FCED6149-32A4-45AA-BDF0-FCAF1631A776}">
      <dgm:prSet/>
      <dgm:spPr/>
    </dgm:pt>
    <dgm:pt modelId="{2CBD4732-01DA-4AD5-98E3-879DD03135F3}" type="pres">
      <dgm:prSet presAssocID="{ACEDCE45-C94D-4F51-A50C-0F716A282F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62C40A-78D5-4D89-A79D-3D46A9B66B25}" type="pres">
      <dgm:prSet presAssocID="{3442029A-857B-48B2-9253-DDFC49CDAA0A}" presName="composite" presStyleCnt="0"/>
      <dgm:spPr/>
    </dgm:pt>
    <dgm:pt modelId="{549D6170-714D-4569-85CC-A1E4C2BA9CD7}" type="pres">
      <dgm:prSet presAssocID="{3442029A-857B-48B2-9253-DDFC49CDAA0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33891C-308E-4AA0-BA3B-DABF1C04B390}" type="pres">
      <dgm:prSet presAssocID="{3442029A-857B-48B2-9253-DDFC49CDAA0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AF1DBF-1B32-435F-AC62-52273AE2F8D0}" type="pres">
      <dgm:prSet presAssocID="{46A58F69-69BA-4CD1-95B1-9235641227DA}" presName="space" presStyleCnt="0"/>
      <dgm:spPr/>
    </dgm:pt>
    <dgm:pt modelId="{48E968E4-93CB-47FF-9EE5-E6E0C847487A}" type="pres">
      <dgm:prSet presAssocID="{D75F6FCE-59AB-469D-8A50-CC150EC1E3EC}" presName="composite" presStyleCnt="0"/>
      <dgm:spPr/>
    </dgm:pt>
    <dgm:pt modelId="{B20948AD-A1AB-463C-A631-5257B9FF30F6}" type="pres">
      <dgm:prSet presAssocID="{D75F6FCE-59AB-469D-8A50-CC150EC1E3E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C51DD4-8254-489D-803C-0507FF5EE4F2}" type="pres">
      <dgm:prSet presAssocID="{D75F6FCE-59AB-469D-8A50-CC150EC1E3E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931C8A-659A-4946-86CF-9636899D8B39}" type="presOf" srcId="{5BE930F8-05DC-4DE3-86A8-9C35CDEEA97F}" destId="{1033891C-308E-4AA0-BA3B-DABF1C04B390}" srcOrd="0" destOrd="1" presId="urn:microsoft.com/office/officeart/2005/8/layout/hList1"/>
    <dgm:cxn modelId="{54CED3E5-81A4-4891-BBCE-67389698B873}" srcId="{3442029A-857B-48B2-9253-DDFC49CDAA0A}" destId="{5BE930F8-05DC-4DE3-86A8-9C35CDEEA97F}" srcOrd="1" destOrd="0" parTransId="{192DC5E4-EB2A-4166-8A00-D72290AA438D}" sibTransId="{E814AB46-4788-4856-8E9C-CE751D23338D}"/>
    <dgm:cxn modelId="{BBB14977-5752-49B1-A0BB-12924FE1BA28}" type="presOf" srcId="{93DA1351-1E27-4540-B867-4CE1705B2193}" destId="{1033891C-308E-4AA0-BA3B-DABF1C04B390}" srcOrd="0" destOrd="6" presId="urn:microsoft.com/office/officeart/2005/8/layout/hList1"/>
    <dgm:cxn modelId="{AF932449-D5BD-450A-953F-99C1F392FEBA}" type="presOf" srcId="{767B9313-6847-435F-92DD-11C7465448E7}" destId="{1033891C-308E-4AA0-BA3B-DABF1C04B390}" srcOrd="0" destOrd="2" presId="urn:microsoft.com/office/officeart/2005/8/layout/hList1"/>
    <dgm:cxn modelId="{A065510C-C04F-46E0-B425-5E516872A1E3}" type="presOf" srcId="{3D03A238-CD17-4FD3-A7BD-7953ADB79DCE}" destId="{1033891C-308E-4AA0-BA3B-DABF1C04B390}" srcOrd="0" destOrd="5" presId="urn:microsoft.com/office/officeart/2005/8/layout/hList1"/>
    <dgm:cxn modelId="{0F9C4445-F968-4F77-A996-12BE7D33B327}" srcId="{ACEDCE45-C94D-4F51-A50C-0F716A282F50}" destId="{3442029A-857B-48B2-9253-DDFC49CDAA0A}" srcOrd="0" destOrd="0" parTransId="{060810B5-E5E8-4E77-9E10-06CC4739B1A5}" sibTransId="{46A58F69-69BA-4CD1-95B1-9235641227DA}"/>
    <dgm:cxn modelId="{D3750A82-8693-4D5C-A582-4AE705535A83}" srcId="{ACEDCE45-C94D-4F51-A50C-0F716A282F50}" destId="{D75F6FCE-59AB-469D-8A50-CC150EC1E3EC}" srcOrd="1" destOrd="0" parTransId="{9EF850BA-E1CE-48EF-9D6A-3256354DABCD}" sibTransId="{362C24D0-7941-4E63-A947-1C9CA009A339}"/>
    <dgm:cxn modelId="{4E2B5BAD-AFBB-432A-A221-32C9E0D8CE2E}" srcId="{3442029A-857B-48B2-9253-DDFC49CDAA0A}" destId="{25F417AE-A327-476F-B387-FE9B89355068}" srcOrd="4" destOrd="0" parTransId="{22FB5180-1CFD-492C-A0AD-241BDB1DA339}" sibTransId="{3C1BB997-BAAF-48BE-B897-8840841FCC26}"/>
    <dgm:cxn modelId="{FCED6149-32A4-45AA-BDF0-FCAF1631A776}" srcId="{3442029A-857B-48B2-9253-DDFC49CDAA0A}" destId="{93DA1351-1E27-4540-B867-4CE1705B2193}" srcOrd="6" destOrd="0" parTransId="{768981EE-3695-4F0D-9283-0230F71A50D8}" sibTransId="{DA82E270-8225-4092-ACCF-A7095F9FC67F}"/>
    <dgm:cxn modelId="{56A247F1-2EEB-4A3C-9806-3C68ED6D3FE3}" type="presOf" srcId="{ACEDCE45-C94D-4F51-A50C-0F716A282F50}" destId="{2CBD4732-01DA-4AD5-98E3-879DD03135F3}" srcOrd="0" destOrd="0" presId="urn:microsoft.com/office/officeart/2005/8/layout/hList1"/>
    <dgm:cxn modelId="{980827A2-E46F-4A81-A50D-6159CAACA6EE}" srcId="{D75F6FCE-59AB-469D-8A50-CC150EC1E3EC}" destId="{0BC54A4D-EB0C-4E52-9D31-399F10546388}" srcOrd="1" destOrd="0" parTransId="{C8BFA82D-9266-4965-B98B-29BE52BD9130}" sibTransId="{ECEFB8F8-5435-4CEF-9FC4-B691D08F88FA}"/>
    <dgm:cxn modelId="{B2FC57B7-0587-4A71-9B48-17BB0F745070}" srcId="{D75F6FCE-59AB-469D-8A50-CC150EC1E3EC}" destId="{053ACC56-0AC8-4E0F-9D45-447DA47FE1B2}" srcOrd="2" destOrd="0" parTransId="{8C392A68-C662-499C-ACCF-63728DD46163}" sibTransId="{3C1FA029-6D85-4721-842B-805190C2A661}"/>
    <dgm:cxn modelId="{5B75B502-F865-4636-896B-ADDA69F73296}" type="presOf" srcId="{0BC54A4D-EB0C-4E52-9D31-399F10546388}" destId="{E4C51DD4-8254-489D-803C-0507FF5EE4F2}" srcOrd="0" destOrd="1" presId="urn:microsoft.com/office/officeart/2005/8/layout/hList1"/>
    <dgm:cxn modelId="{7FD7EF90-DC7A-4E7D-B477-A8BD28C1AABC}" type="presOf" srcId="{053ACC56-0AC8-4E0F-9D45-447DA47FE1B2}" destId="{E4C51DD4-8254-489D-803C-0507FF5EE4F2}" srcOrd="0" destOrd="2" presId="urn:microsoft.com/office/officeart/2005/8/layout/hList1"/>
    <dgm:cxn modelId="{EA59E746-D9D7-4FA3-BE8E-317C9581DC1D}" srcId="{3442029A-857B-48B2-9253-DDFC49CDAA0A}" destId="{3D03A238-CD17-4FD3-A7BD-7953ADB79DCE}" srcOrd="5" destOrd="0" parTransId="{8B74DF2E-9172-4FB0-86E4-A282B84D0247}" sibTransId="{534AAE13-D2A5-45D5-9BD9-8551DCA40DFC}"/>
    <dgm:cxn modelId="{D007D2C3-89A1-4E2E-BD42-DD51E04B1A81}" type="presOf" srcId="{3442029A-857B-48B2-9253-DDFC49CDAA0A}" destId="{549D6170-714D-4569-85CC-A1E4C2BA9CD7}" srcOrd="0" destOrd="0" presId="urn:microsoft.com/office/officeart/2005/8/layout/hList1"/>
    <dgm:cxn modelId="{A708F66C-B36B-4955-98F4-66627CF623A5}" type="presOf" srcId="{53A5392B-8311-4469-9EBB-A843E3B48CA2}" destId="{1033891C-308E-4AA0-BA3B-DABF1C04B390}" srcOrd="0" destOrd="3" presId="urn:microsoft.com/office/officeart/2005/8/layout/hList1"/>
    <dgm:cxn modelId="{48103404-8CDD-489A-A293-1DD1BA5F3CA0}" type="presOf" srcId="{B274C442-281E-48CB-88DF-D46CEC26FC94}" destId="{E4C51DD4-8254-489D-803C-0507FF5EE4F2}" srcOrd="0" destOrd="0" presId="urn:microsoft.com/office/officeart/2005/8/layout/hList1"/>
    <dgm:cxn modelId="{2C6E87D8-BF7D-40A2-8FD3-346DEA734248}" type="presOf" srcId="{25F417AE-A327-476F-B387-FE9B89355068}" destId="{1033891C-308E-4AA0-BA3B-DABF1C04B390}" srcOrd="0" destOrd="4" presId="urn:microsoft.com/office/officeart/2005/8/layout/hList1"/>
    <dgm:cxn modelId="{2583CE04-2CD6-477B-A90A-6DA270795C66}" srcId="{3442029A-857B-48B2-9253-DDFC49CDAA0A}" destId="{7F48F536-3823-4C95-8C4A-86217772FDBF}" srcOrd="0" destOrd="0" parTransId="{BF7792C8-8F3F-40CA-B01E-F84F95F0DD09}" sibTransId="{F5355EAA-2874-4B47-8225-17E5AB1FD8A8}"/>
    <dgm:cxn modelId="{D122C9FD-26D3-4C47-9C50-2F977D213B5E}" srcId="{D75F6FCE-59AB-469D-8A50-CC150EC1E3EC}" destId="{B274C442-281E-48CB-88DF-D46CEC26FC94}" srcOrd="0" destOrd="0" parTransId="{DC3BD58E-EE87-4261-A0F6-E6F0AE951DAE}" sibTransId="{FA9AC4B6-393F-462F-B75C-F6432A7B5445}"/>
    <dgm:cxn modelId="{F13C5C3B-F9D5-407A-958A-0F70E35468C5}" type="presOf" srcId="{D75F6FCE-59AB-469D-8A50-CC150EC1E3EC}" destId="{B20948AD-A1AB-463C-A631-5257B9FF30F6}" srcOrd="0" destOrd="0" presId="urn:microsoft.com/office/officeart/2005/8/layout/hList1"/>
    <dgm:cxn modelId="{2F2659E0-AA7C-4F9D-AB97-FBE110B9CFDB}" srcId="{3442029A-857B-48B2-9253-DDFC49CDAA0A}" destId="{53A5392B-8311-4469-9EBB-A843E3B48CA2}" srcOrd="3" destOrd="0" parTransId="{22552B69-3D96-4835-9DFF-39BF53214FB5}" sibTransId="{B48A1FD4-A063-4022-B5ED-011317E52E25}"/>
    <dgm:cxn modelId="{B0A9412A-BAEA-4ED2-9026-A8FD06E98CDF}" type="presOf" srcId="{7F48F536-3823-4C95-8C4A-86217772FDBF}" destId="{1033891C-308E-4AA0-BA3B-DABF1C04B390}" srcOrd="0" destOrd="0" presId="urn:microsoft.com/office/officeart/2005/8/layout/hList1"/>
    <dgm:cxn modelId="{02EA513A-B2D7-416F-8B28-89FD6FC9FBD4}" srcId="{3442029A-857B-48B2-9253-DDFC49CDAA0A}" destId="{767B9313-6847-435F-92DD-11C7465448E7}" srcOrd="2" destOrd="0" parTransId="{1207CB27-0017-41BD-84D1-2ADE31F0DDBB}" sibTransId="{55ED4BBE-AE28-4061-B33B-4A4694DF75FF}"/>
    <dgm:cxn modelId="{56986A0F-4E22-4E75-A6F8-23EDC4FDD5C3}" type="presParOf" srcId="{2CBD4732-01DA-4AD5-98E3-879DD03135F3}" destId="{A662C40A-78D5-4D89-A79D-3D46A9B66B25}" srcOrd="0" destOrd="0" presId="urn:microsoft.com/office/officeart/2005/8/layout/hList1"/>
    <dgm:cxn modelId="{2AA45DFC-A47D-4643-A75F-6948329FF436}" type="presParOf" srcId="{A662C40A-78D5-4D89-A79D-3D46A9B66B25}" destId="{549D6170-714D-4569-85CC-A1E4C2BA9CD7}" srcOrd="0" destOrd="0" presId="urn:microsoft.com/office/officeart/2005/8/layout/hList1"/>
    <dgm:cxn modelId="{B06AE98F-CB20-4C14-8F5B-25E5082C3477}" type="presParOf" srcId="{A662C40A-78D5-4D89-A79D-3D46A9B66B25}" destId="{1033891C-308E-4AA0-BA3B-DABF1C04B390}" srcOrd="1" destOrd="0" presId="urn:microsoft.com/office/officeart/2005/8/layout/hList1"/>
    <dgm:cxn modelId="{EA798B3B-C36A-46B4-A7DF-5246E5E9AC04}" type="presParOf" srcId="{2CBD4732-01DA-4AD5-98E3-879DD03135F3}" destId="{38AF1DBF-1B32-435F-AC62-52273AE2F8D0}" srcOrd="1" destOrd="0" presId="urn:microsoft.com/office/officeart/2005/8/layout/hList1"/>
    <dgm:cxn modelId="{2AE884F9-083D-485B-893D-F142E03881AE}" type="presParOf" srcId="{2CBD4732-01DA-4AD5-98E3-879DD03135F3}" destId="{48E968E4-93CB-47FF-9EE5-E6E0C847487A}" srcOrd="2" destOrd="0" presId="urn:microsoft.com/office/officeart/2005/8/layout/hList1"/>
    <dgm:cxn modelId="{30262EB2-F946-404C-864B-9A0D834C9EB5}" type="presParOf" srcId="{48E968E4-93CB-47FF-9EE5-E6E0C847487A}" destId="{B20948AD-A1AB-463C-A631-5257B9FF30F6}" srcOrd="0" destOrd="0" presId="urn:microsoft.com/office/officeart/2005/8/layout/hList1"/>
    <dgm:cxn modelId="{4A634F11-A23F-4580-B5C0-2F50D1800F50}" type="presParOf" srcId="{48E968E4-93CB-47FF-9EE5-E6E0C847487A}" destId="{E4C51DD4-8254-489D-803C-0507FF5EE4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F1DCF-508B-4A5D-BAAC-54339232B26C}">
      <dsp:nvSpPr>
        <dsp:cNvPr id="0" name=""/>
        <dsp:cNvSpPr/>
      </dsp:nvSpPr>
      <dsp:spPr>
        <a:xfrm>
          <a:off x="2671" y="842861"/>
          <a:ext cx="2383911" cy="918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步驟一</a:t>
          </a:r>
          <a:endParaRPr lang="en-US" altLang="zh-TW" sz="1700" b="0" kern="120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專案預算申</a:t>
          </a: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61671" y="842861"/>
        <a:ext cx="1465911" cy="918000"/>
      </dsp:txXfrm>
    </dsp:sp>
    <dsp:sp modelId="{753C476B-551D-4646-919B-846C450FB3A3}">
      <dsp:nvSpPr>
        <dsp:cNvPr id="0" name=""/>
        <dsp:cNvSpPr/>
      </dsp:nvSpPr>
      <dsp:spPr>
        <a:xfrm>
          <a:off x="2671" y="1875611"/>
          <a:ext cx="1907129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承辦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單位提供</a:t>
          </a:r>
          <a:r>
            <a:rPr lang="en-US" alt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1.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核定簽呈影本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或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其他收入憑證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及</a:t>
          </a:r>
          <a:r>
            <a:rPr lang="en-US" alt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2.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專案計畫申請表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至會計室覆核。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671" y="1875611"/>
        <a:ext cx="1907129" cy="1530000"/>
      </dsp:txXfrm>
    </dsp:sp>
    <dsp:sp modelId="{55349F09-120F-4321-AC89-DCFE011C1DD3}">
      <dsp:nvSpPr>
        <dsp:cNvPr id="0" name=""/>
        <dsp:cNvSpPr/>
      </dsp:nvSpPr>
      <dsp:spPr>
        <a:xfrm>
          <a:off x="2124239" y="864094"/>
          <a:ext cx="2383911" cy="918000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步驟二</a:t>
          </a:r>
          <a:endParaRPr lang="en-US" altLang="zh-TW" sz="1700" b="0" kern="120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專案經費覆核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583239" y="864094"/>
        <a:ext cx="1465911" cy="918000"/>
      </dsp:txXfrm>
    </dsp:sp>
    <dsp:sp modelId="{7848C0E4-9DDD-4E25-ABE6-9649E4340967}">
      <dsp:nvSpPr>
        <dsp:cNvPr id="0" name=""/>
        <dsp:cNvSpPr/>
      </dsp:nvSpPr>
      <dsp:spPr>
        <a:xfrm>
          <a:off x="2170582" y="1875611"/>
          <a:ext cx="1907129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會計室</a:t>
          </a: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覆核專案經費，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</a:t>
          </a: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審核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通過後，通知單位編列預算。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170582" y="1875611"/>
        <a:ext cx="1907129" cy="1530000"/>
      </dsp:txXfrm>
    </dsp:sp>
    <dsp:sp modelId="{E3D93755-DFDF-4499-8A10-CD50E0072189}">
      <dsp:nvSpPr>
        <dsp:cNvPr id="0" name=""/>
        <dsp:cNvSpPr/>
      </dsp:nvSpPr>
      <dsp:spPr>
        <a:xfrm>
          <a:off x="4338494" y="842861"/>
          <a:ext cx="2383911" cy="918000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步驟三</a:t>
          </a:r>
          <a:endParaRPr lang="en-US" altLang="zh-TW" sz="1700" b="0" kern="120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編列專案預算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797494" y="842861"/>
        <a:ext cx="1465911" cy="918000"/>
      </dsp:txXfrm>
    </dsp:sp>
    <dsp:sp modelId="{4B48F4C7-C882-4047-AF77-50B946F4BF52}">
      <dsp:nvSpPr>
        <dsp:cNvPr id="0" name=""/>
        <dsp:cNvSpPr/>
      </dsp:nvSpPr>
      <dsp:spPr>
        <a:xfrm>
          <a:off x="4338494" y="1875611"/>
          <a:ext cx="1907129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單位編列預算後，請提供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工作計畫暨預算申請表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至會計室覆核。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338494" y="1875611"/>
        <a:ext cx="1907129" cy="1530000"/>
      </dsp:txXfrm>
    </dsp:sp>
    <dsp:sp modelId="{E5FAEBCB-4278-4ACD-BC81-06F37B80F09C}">
      <dsp:nvSpPr>
        <dsp:cNvPr id="0" name=""/>
        <dsp:cNvSpPr/>
      </dsp:nvSpPr>
      <dsp:spPr>
        <a:xfrm>
          <a:off x="6506405" y="842861"/>
          <a:ext cx="2383911" cy="918000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步驟四</a:t>
          </a:r>
          <a:endParaRPr lang="en-US" altLang="zh-TW" sz="1700" b="0" kern="120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動支專案經費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965405" y="842861"/>
        <a:ext cx="1465911" cy="918000"/>
      </dsp:txXfrm>
    </dsp:sp>
    <dsp:sp modelId="{F7FFB634-02CA-4E94-9184-F736FDAE9894}">
      <dsp:nvSpPr>
        <dsp:cNvPr id="0" name=""/>
        <dsp:cNvSpPr/>
      </dsp:nvSpPr>
      <dsp:spPr>
        <a:xfrm>
          <a:off x="6506405" y="1875611"/>
          <a:ext cx="1907129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會計室核准後，開始動支經費。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506405" y="1875611"/>
        <a:ext cx="1907129" cy="153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47AD8-95DC-43B2-A1A7-0C910793C2C9}">
      <dsp:nvSpPr>
        <dsp:cNvPr id="0" name=""/>
        <dsp:cNvSpPr/>
      </dsp:nvSpPr>
      <dsp:spPr>
        <a:xfrm>
          <a:off x="2965" y="59022"/>
          <a:ext cx="1782979" cy="604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經費追加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65" y="59022"/>
        <a:ext cx="1782979" cy="604800"/>
      </dsp:txXfrm>
    </dsp:sp>
    <dsp:sp modelId="{96E76E09-07A2-46DE-A456-451DBEDD4796}">
      <dsp:nvSpPr>
        <dsp:cNvPr id="0" name=""/>
        <dsp:cNvSpPr/>
      </dsp:nvSpPr>
      <dsp:spPr>
        <a:xfrm>
          <a:off x="2965" y="663822"/>
          <a:ext cx="1782979" cy="25291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指增加工作計畫，新增預算金額。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增加預算代號。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65" y="663822"/>
        <a:ext cx="1782979" cy="2529174"/>
      </dsp:txXfrm>
    </dsp:sp>
    <dsp:sp modelId="{D0128AA7-4EEC-4A08-8FA1-FE8C2EAFA3DB}">
      <dsp:nvSpPr>
        <dsp:cNvPr id="0" name=""/>
        <dsp:cNvSpPr/>
      </dsp:nvSpPr>
      <dsp:spPr>
        <a:xfrm>
          <a:off x="2035561" y="59022"/>
          <a:ext cx="1782979" cy="60480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經費追減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035561" y="59022"/>
        <a:ext cx="1782979" cy="604800"/>
      </dsp:txXfrm>
    </dsp:sp>
    <dsp:sp modelId="{6BEC111A-7694-4E5A-90C9-ED6F0898687D}">
      <dsp:nvSpPr>
        <dsp:cNvPr id="0" name=""/>
        <dsp:cNvSpPr/>
      </dsp:nvSpPr>
      <dsp:spPr>
        <a:xfrm>
          <a:off x="2035561" y="663822"/>
          <a:ext cx="1782979" cy="2529174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指減少工作計畫，減少預算金額。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減少預算代號。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035561" y="663822"/>
        <a:ext cx="1782979" cy="2529174"/>
      </dsp:txXfrm>
    </dsp:sp>
    <dsp:sp modelId="{79D5B41B-ADA1-42A2-BB2B-41058CAD9A67}">
      <dsp:nvSpPr>
        <dsp:cNvPr id="0" name=""/>
        <dsp:cNvSpPr/>
      </dsp:nvSpPr>
      <dsp:spPr>
        <a:xfrm>
          <a:off x="4068158" y="59022"/>
          <a:ext cx="1782979" cy="60480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經費追加</a:t>
          </a:r>
          <a:r>
            <a:rPr lang="en-US" alt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</a:t>
          </a:r>
          <a:r>
            <a:rPr lang="en-US" alt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68158" y="59022"/>
        <a:ext cx="1782979" cy="604800"/>
      </dsp:txXfrm>
    </dsp:sp>
    <dsp:sp modelId="{226CB7E0-2A20-4E91-8502-97CF9AC74914}">
      <dsp:nvSpPr>
        <dsp:cNvPr id="0" name=""/>
        <dsp:cNvSpPr/>
      </dsp:nvSpPr>
      <dsp:spPr>
        <a:xfrm>
          <a:off x="4068158" y="663822"/>
          <a:ext cx="1782979" cy="2529174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指一個工作計畫增加預算，一個工作計畫減少且金額相同。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68158" y="663822"/>
        <a:ext cx="1782979" cy="2529174"/>
      </dsp:txXfrm>
    </dsp:sp>
    <dsp:sp modelId="{C668C016-CCCE-43C2-AD53-AADBF5465277}">
      <dsp:nvSpPr>
        <dsp:cNvPr id="0" name=""/>
        <dsp:cNvSpPr/>
      </dsp:nvSpPr>
      <dsp:spPr>
        <a:xfrm>
          <a:off x="6100755" y="59022"/>
          <a:ext cx="1782979" cy="6048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經費流用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100755" y="59022"/>
        <a:ext cx="1782979" cy="604800"/>
      </dsp:txXfrm>
    </dsp:sp>
    <dsp:sp modelId="{4724EE55-DA39-47B3-9D81-3F0EDD207B14}">
      <dsp:nvSpPr>
        <dsp:cNvPr id="0" name=""/>
        <dsp:cNvSpPr/>
      </dsp:nvSpPr>
      <dsp:spPr>
        <a:xfrm>
          <a:off x="6100755" y="663822"/>
          <a:ext cx="1782979" cy="252917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指同一個工作計畫內，不同</a:t>
          </a:r>
          <a:r>
            <a:rPr lang="zh-TW" altLang="en-US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</a:t>
          </a: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變動。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100755" y="663822"/>
        <a:ext cx="1782979" cy="2529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F1DCF-508B-4A5D-BAAC-54339232B26C}">
      <dsp:nvSpPr>
        <dsp:cNvPr id="0" name=""/>
        <dsp:cNvSpPr/>
      </dsp:nvSpPr>
      <dsp:spPr>
        <a:xfrm>
          <a:off x="2671" y="842861"/>
          <a:ext cx="2383911" cy="918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步驟一</a:t>
          </a:r>
          <a:endParaRPr lang="en-US" altLang="zh-TW" sz="1700" b="0" kern="120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專案預算申</a:t>
          </a: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請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61671" y="842861"/>
        <a:ext cx="1465911" cy="918000"/>
      </dsp:txXfrm>
    </dsp:sp>
    <dsp:sp modelId="{753C476B-551D-4646-919B-846C450FB3A3}">
      <dsp:nvSpPr>
        <dsp:cNvPr id="0" name=""/>
        <dsp:cNvSpPr/>
      </dsp:nvSpPr>
      <dsp:spPr>
        <a:xfrm>
          <a:off x="2671" y="1875611"/>
          <a:ext cx="1907129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承辦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單位提供</a:t>
          </a:r>
          <a:r>
            <a:rPr lang="en-US" alt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1.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核定簽呈影本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或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其他收入憑證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及</a:t>
          </a:r>
          <a:r>
            <a:rPr lang="en-US" alt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2.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專案計畫申請表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至會計室覆核。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671" y="1875611"/>
        <a:ext cx="1907129" cy="1530000"/>
      </dsp:txXfrm>
    </dsp:sp>
    <dsp:sp modelId="{55349F09-120F-4321-AC89-DCFE011C1DD3}">
      <dsp:nvSpPr>
        <dsp:cNvPr id="0" name=""/>
        <dsp:cNvSpPr/>
      </dsp:nvSpPr>
      <dsp:spPr>
        <a:xfrm>
          <a:off x="2124239" y="864094"/>
          <a:ext cx="2383911" cy="918000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步驟二</a:t>
          </a:r>
          <a:endParaRPr lang="en-US" altLang="zh-TW" sz="1700" b="0" kern="120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專案經費覆核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583239" y="864094"/>
        <a:ext cx="1465911" cy="918000"/>
      </dsp:txXfrm>
    </dsp:sp>
    <dsp:sp modelId="{7848C0E4-9DDD-4E25-ABE6-9649E4340967}">
      <dsp:nvSpPr>
        <dsp:cNvPr id="0" name=""/>
        <dsp:cNvSpPr/>
      </dsp:nvSpPr>
      <dsp:spPr>
        <a:xfrm>
          <a:off x="2170582" y="1875611"/>
          <a:ext cx="1907129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會計室</a:t>
          </a: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覆核專案經費，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專案</a:t>
          </a:r>
          <a:r>
            <a:rPr lang="zh-TW" alt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審核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通過後，通知單位編列預算。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170582" y="1875611"/>
        <a:ext cx="1907129" cy="1530000"/>
      </dsp:txXfrm>
    </dsp:sp>
    <dsp:sp modelId="{E3D93755-DFDF-4499-8A10-CD50E0072189}">
      <dsp:nvSpPr>
        <dsp:cNvPr id="0" name=""/>
        <dsp:cNvSpPr/>
      </dsp:nvSpPr>
      <dsp:spPr>
        <a:xfrm>
          <a:off x="4338494" y="842861"/>
          <a:ext cx="2383911" cy="918000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步驟三</a:t>
          </a:r>
          <a:endParaRPr lang="en-US" altLang="zh-TW" sz="1700" b="0" kern="120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編列專案預算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797494" y="842861"/>
        <a:ext cx="1465911" cy="918000"/>
      </dsp:txXfrm>
    </dsp:sp>
    <dsp:sp modelId="{4B48F4C7-C882-4047-AF77-50B946F4BF52}">
      <dsp:nvSpPr>
        <dsp:cNvPr id="0" name=""/>
        <dsp:cNvSpPr/>
      </dsp:nvSpPr>
      <dsp:spPr>
        <a:xfrm>
          <a:off x="4338494" y="1875611"/>
          <a:ext cx="1907129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單位編列預算後，請提供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【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工作計畫暨預算申請表</a:t>
          </a:r>
          <a:r>
            <a:rPr lang="en-US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】</a:t>
          </a: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至會計室覆核。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338494" y="1875611"/>
        <a:ext cx="1907129" cy="1530000"/>
      </dsp:txXfrm>
    </dsp:sp>
    <dsp:sp modelId="{E5FAEBCB-4278-4ACD-BC81-06F37B80F09C}">
      <dsp:nvSpPr>
        <dsp:cNvPr id="0" name=""/>
        <dsp:cNvSpPr/>
      </dsp:nvSpPr>
      <dsp:spPr>
        <a:xfrm>
          <a:off x="6506405" y="842861"/>
          <a:ext cx="2383911" cy="918000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步驟四</a:t>
          </a:r>
          <a:endParaRPr lang="en-US" altLang="zh-TW" sz="1700" b="0" kern="1200" dirty="0" smtClean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動支專案經費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965405" y="842861"/>
        <a:ext cx="1465911" cy="918000"/>
      </dsp:txXfrm>
    </dsp:sp>
    <dsp:sp modelId="{F7FFB634-02CA-4E94-9184-F736FDAE9894}">
      <dsp:nvSpPr>
        <dsp:cNvPr id="0" name=""/>
        <dsp:cNvSpPr/>
      </dsp:nvSpPr>
      <dsp:spPr>
        <a:xfrm>
          <a:off x="6506405" y="1875611"/>
          <a:ext cx="1907129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會計室核准後，開始動支經費。</a:t>
          </a:r>
          <a:endParaRPr lang="zh-TW" sz="17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506405" y="1875611"/>
        <a:ext cx="1907129" cy="153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47AD8-95DC-43B2-A1A7-0C910793C2C9}">
      <dsp:nvSpPr>
        <dsp:cNvPr id="0" name=""/>
        <dsp:cNvSpPr/>
      </dsp:nvSpPr>
      <dsp:spPr>
        <a:xfrm>
          <a:off x="2965" y="59022"/>
          <a:ext cx="1782979" cy="604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經費追加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65" y="59022"/>
        <a:ext cx="1782979" cy="604800"/>
      </dsp:txXfrm>
    </dsp:sp>
    <dsp:sp modelId="{96E76E09-07A2-46DE-A456-451DBEDD4796}">
      <dsp:nvSpPr>
        <dsp:cNvPr id="0" name=""/>
        <dsp:cNvSpPr/>
      </dsp:nvSpPr>
      <dsp:spPr>
        <a:xfrm>
          <a:off x="2965" y="663822"/>
          <a:ext cx="1782979" cy="25291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指增加工作計畫，新增預算金額。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增加預算代號。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65" y="663822"/>
        <a:ext cx="1782979" cy="2529174"/>
      </dsp:txXfrm>
    </dsp:sp>
    <dsp:sp modelId="{D0128AA7-4EEC-4A08-8FA1-FE8C2EAFA3DB}">
      <dsp:nvSpPr>
        <dsp:cNvPr id="0" name=""/>
        <dsp:cNvSpPr/>
      </dsp:nvSpPr>
      <dsp:spPr>
        <a:xfrm>
          <a:off x="2035561" y="59022"/>
          <a:ext cx="1782979" cy="60480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經費追減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035561" y="59022"/>
        <a:ext cx="1782979" cy="604800"/>
      </dsp:txXfrm>
    </dsp:sp>
    <dsp:sp modelId="{6BEC111A-7694-4E5A-90C9-ED6F0898687D}">
      <dsp:nvSpPr>
        <dsp:cNvPr id="0" name=""/>
        <dsp:cNvSpPr/>
      </dsp:nvSpPr>
      <dsp:spPr>
        <a:xfrm>
          <a:off x="2035561" y="663822"/>
          <a:ext cx="1782979" cy="2529174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指減少工作計畫，減少預算金額。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減少預算代號。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035561" y="663822"/>
        <a:ext cx="1782979" cy="2529174"/>
      </dsp:txXfrm>
    </dsp:sp>
    <dsp:sp modelId="{79D5B41B-ADA1-42A2-BB2B-41058CAD9A67}">
      <dsp:nvSpPr>
        <dsp:cNvPr id="0" name=""/>
        <dsp:cNvSpPr/>
      </dsp:nvSpPr>
      <dsp:spPr>
        <a:xfrm>
          <a:off x="4068158" y="59022"/>
          <a:ext cx="1782979" cy="60480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經費追加</a:t>
          </a:r>
          <a:r>
            <a:rPr lang="en-US" alt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減</a:t>
          </a:r>
          <a:r>
            <a:rPr lang="en-US" alt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68158" y="59022"/>
        <a:ext cx="1782979" cy="604800"/>
      </dsp:txXfrm>
    </dsp:sp>
    <dsp:sp modelId="{226CB7E0-2A20-4E91-8502-97CF9AC74914}">
      <dsp:nvSpPr>
        <dsp:cNvPr id="0" name=""/>
        <dsp:cNvSpPr/>
      </dsp:nvSpPr>
      <dsp:spPr>
        <a:xfrm>
          <a:off x="4068158" y="663822"/>
          <a:ext cx="1782979" cy="2529174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指一個工作計畫增加預算，一個工作計畫減少且金額相同。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68158" y="663822"/>
        <a:ext cx="1782979" cy="2529174"/>
      </dsp:txXfrm>
    </dsp:sp>
    <dsp:sp modelId="{C668C016-CCCE-43C2-AD53-AADBF5465277}">
      <dsp:nvSpPr>
        <dsp:cNvPr id="0" name=""/>
        <dsp:cNvSpPr/>
      </dsp:nvSpPr>
      <dsp:spPr>
        <a:xfrm>
          <a:off x="6100755" y="59022"/>
          <a:ext cx="1782979" cy="6048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經費流用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100755" y="59022"/>
        <a:ext cx="1782979" cy="604800"/>
      </dsp:txXfrm>
    </dsp:sp>
    <dsp:sp modelId="{4724EE55-DA39-47B3-9D81-3F0EDD207B14}">
      <dsp:nvSpPr>
        <dsp:cNvPr id="0" name=""/>
        <dsp:cNvSpPr/>
      </dsp:nvSpPr>
      <dsp:spPr>
        <a:xfrm>
          <a:off x="6100755" y="663822"/>
          <a:ext cx="1782979" cy="252917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指同一個工作計畫內，不同</a:t>
          </a:r>
          <a:r>
            <a:rPr lang="zh-TW" altLang="en-US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項目經費調整</a:t>
          </a:r>
          <a:r>
            <a:rPr lang="zh-TW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。</a:t>
          </a:r>
          <a:endParaRPr lang="zh-TW" sz="210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100755" y="663822"/>
        <a:ext cx="1782979" cy="2529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5FDBB-01CE-4674-8B1E-218526BAD7E7}">
      <dsp:nvSpPr>
        <dsp:cNvPr id="0" name=""/>
        <dsp:cNvSpPr/>
      </dsp:nvSpPr>
      <dsp:spPr>
        <a:xfrm>
          <a:off x="2464" y="197654"/>
          <a:ext cx="2402978" cy="57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&gt;2,000</a:t>
          </a:r>
          <a:r>
            <a:rPr 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64" y="197654"/>
        <a:ext cx="2402978" cy="576000"/>
      </dsp:txXfrm>
    </dsp:sp>
    <dsp:sp modelId="{3DF2B265-0DEB-4ABA-A551-09ECF73D0DB4}">
      <dsp:nvSpPr>
        <dsp:cNvPr id="0" name=""/>
        <dsp:cNvSpPr/>
      </dsp:nvSpPr>
      <dsp:spPr>
        <a:xfrm>
          <a:off x="2464" y="773654"/>
          <a:ext cx="2402978" cy="10705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檢附</a:t>
          </a:r>
          <a:r>
            <a:rPr 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家合格廠商估價單。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64" y="773654"/>
        <a:ext cx="2402978" cy="1070549"/>
      </dsp:txXfrm>
    </dsp:sp>
    <dsp:sp modelId="{663AEB13-765D-476C-8EAE-89C3E8256922}">
      <dsp:nvSpPr>
        <dsp:cNvPr id="0" name=""/>
        <dsp:cNvSpPr/>
      </dsp:nvSpPr>
      <dsp:spPr>
        <a:xfrm>
          <a:off x="2741860" y="197654"/>
          <a:ext cx="2402978" cy="5760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2,000~100,000</a:t>
          </a:r>
          <a:r>
            <a:rPr 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41860" y="197654"/>
        <a:ext cx="2402978" cy="576000"/>
      </dsp:txXfrm>
    </dsp:sp>
    <dsp:sp modelId="{01808B5C-921C-41D2-8A80-9BA8A87FEB4B}">
      <dsp:nvSpPr>
        <dsp:cNvPr id="0" name=""/>
        <dsp:cNvSpPr/>
      </dsp:nvSpPr>
      <dsp:spPr>
        <a:xfrm>
          <a:off x="2741860" y="773654"/>
          <a:ext cx="2402978" cy="1070549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檢附</a:t>
          </a:r>
          <a:r>
            <a:rPr 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家合格廠商估價單。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41860" y="773654"/>
        <a:ext cx="2402978" cy="1070549"/>
      </dsp:txXfrm>
    </dsp:sp>
    <dsp:sp modelId="{4F5C5C78-2F82-4A54-97D7-D1A54CA8077A}">
      <dsp:nvSpPr>
        <dsp:cNvPr id="0" name=""/>
        <dsp:cNvSpPr/>
      </dsp:nvSpPr>
      <dsp:spPr>
        <a:xfrm>
          <a:off x="5481256" y="197654"/>
          <a:ext cx="2402978" cy="5760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&gt;100,000</a:t>
          </a:r>
          <a:r>
            <a:rPr lang="zh-TW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en-US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含</a:t>
          </a:r>
          <a:r>
            <a:rPr lang="en-US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18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以上</a:t>
          </a:r>
          <a:endParaRPr lang="zh-TW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81256" y="197654"/>
        <a:ext cx="2402978" cy="576000"/>
      </dsp:txXfrm>
    </dsp:sp>
    <dsp:sp modelId="{E3B6A935-A45B-4E6A-8E93-3B350E0F449A}">
      <dsp:nvSpPr>
        <dsp:cNvPr id="0" name=""/>
        <dsp:cNvSpPr/>
      </dsp:nvSpPr>
      <dsp:spPr>
        <a:xfrm>
          <a:off x="5481256" y="773654"/>
          <a:ext cx="2402978" cy="107054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檢附</a:t>
          </a:r>
          <a:r>
            <a:rPr lang="en-US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sz="2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家合格廠商估價單。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81256" y="773654"/>
        <a:ext cx="2402978" cy="10705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D6170-714D-4569-85CC-A1E4C2BA9CD7}">
      <dsp:nvSpPr>
        <dsp:cNvPr id="0" name=""/>
        <dsp:cNvSpPr/>
      </dsp:nvSpPr>
      <dsp:spPr>
        <a:xfrm>
          <a:off x="38" y="251427"/>
          <a:ext cx="3685337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0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憑證：</a:t>
          </a:r>
          <a:endParaRPr lang="zh-TW" sz="1600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" y="251427"/>
        <a:ext cx="3685337" cy="460800"/>
      </dsp:txXfrm>
    </dsp:sp>
    <dsp:sp modelId="{1033891C-308E-4AA0-BA3B-DABF1C04B390}">
      <dsp:nvSpPr>
        <dsp:cNvPr id="0" name=""/>
        <dsp:cNvSpPr/>
      </dsp:nvSpPr>
      <dsp:spPr>
        <a:xfrm>
          <a:off x="38" y="712227"/>
          <a:ext cx="3685337" cy="30744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0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發票。</a:t>
          </a:r>
          <a:endParaRPr lang="zh-TW" sz="1600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免用統一發票收據。</a:t>
          </a:r>
          <a:endParaRPr lang="zh-TW" sz="1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其他憑證</a:t>
          </a:r>
          <a:r>
            <a:rPr lang="en-US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購票證明、保險收據</a:t>
          </a:r>
          <a:r>
            <a:rPr lang="en-US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等</a:t>
          </a:r>
          <a:r>
            <a:rPr lang="en-US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支出證明單</a:t>
          </a:r>
          <a:r>
            <a:rPr lang="en-US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非特殊原因不得使用</a:t>
          </a:r>
          <a:r>
            <a:rPr lang="en-US" alt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0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契約書或合約書。</a:t>
          </a:r>
          <a:r>
            <a:rPr lang="en-US" sz="1600" b="0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600" b="0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須有元培醫事科技大學及負責人或代理人簽章</a:t>
          </a:r>
          <a:r>
            <a:rPr lang="en-US" sz="1600" b="0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600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簽呈或會議資料</a:t>
          </a:r>
          <a:r>
            <a:rPr lang="en-US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須有決議資料</a:t>
          </a:r>
          <a:r>
            <a:rPr lang="en-US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本校辦法或規定。</a:t>
          </a:r>
          <a:endParaRPr lang="zh-TW" sz="1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" y="712227"/>
        <a:ext cx="3685337" cy="3074400"/>
      </dsp:txXfrm>
    </dsp:sp>
    <dsp:sp modelId="{B20948AD-A1AB-463C-A631-5257B9FF30F6}">
      <dsp:nvSpPr>
        <dsp:cNvPr id="0" name=""/>
        <dsp:cNvSpPr/>
      </dsp:nvSpPr>
      <dsp:spPr>
        <a:xfrm>
          <a:off x="4201323" y="251427"/>
          <a:ext cx="3685337" cy="4608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0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非憑證：</a:t>
          </a:r>
          <a:endParaRPr lang="zh-TW" sz="1600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01323" y="251427"/>
        <a:ext cx="3685337" cy="460800"/>
      </dsp:txXfrm>
    </dsp:sp>
    <dsp:sp modelId="{E4C51DD4-8254-489D-803C-0507FF5EE4F2}">
      <dsp:nvSpPr>
        <dsp:cNvPr id="0" name=""/>
        <dsp:cNvSpPr/>
      </dsp:nvSpPr>
      <dsp:spPr>
        <a:xfrm>
          <a:off x="4201323" y="712227"/>
          <a:ext cx="3685337" cy="307440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0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出貨單。</a:t>
          </a:r>
          <a:endParaRPr lang="zh-TW" sz="1600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0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估價單。</a:t>
          </a:r>
          <a:endParaRPr lang="zh-TW" sz="1600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劃撥收據。</a:t>
          </a:r>
          <a:endParaRPr lang="zh-TW" sz="1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01323" y="712227"/>
        <a:ext cx="3685337" cy="307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84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3C7C28-51A7-457B-AC38-A68CCDEB3410}" type="datetimeFigureOut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6477E8-BFEB-403C-874F-1F0A3571FA5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18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EA6D168-9918-489F-9F6D-05A9F18F124F}" type="slidenum">
              <a:rPr lang="zh-TW" altLang="en-US"/>
              <a:pPr eaLnBrk="1" hangingPunct="1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1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EA6D168-9918-489F-9F6D-05A9F18F124F}" type="slidenum">
              <a:rPr lang="zh-TW" altLang="en-US"/>
              <a:pPr eaLnBrk="1" hangingPunct="1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09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YUANPEI\桌面\15748629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18477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F2CB-D5EC-4664-8943-FDA97496072B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fld id="{C2538918-0868-4C60-9825-BE7E27867037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0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3787-1646-4A9A-984D-B1AD785D4B05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62FAE-5277-40B3-89ED-D928BDF72DA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61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2566-47F1-4485-929B-A58BB2BE9E93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9FCF8-CBC7-4FB1-B02B-6DB05FBDA70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7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BD5380-00FF-4A2A-8F84-D2220CB2B572}" type="datetime1">
              <a:rPr lang="zh-TW" altLang="en-US"/>
              <a:pPr>
                <a:defRPr/>
              </a:pPr>
              <a:t>2020/2/18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FB8BE981-971F-4D85-AD23-1DC863D6529B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6303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UANPEI\桌面\15748629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73813"/>
            <a:ext cx="24844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089" indent="-342900">
              <a:buFont typeface="Wingdings" panose="05000000000000000000" pitchFamily="2" charset="2"/>
              <a:buChar char="Ø"/>
              <a:defRPr/>
            </a:lvl2pPr>
            <a:lvl3pPr marL="1257277" indent="-342900">
              <a:buFont typeface="Wingdings" panose="05000000000000000000" pitchFamily="2" charset="2"/>
              <a:buChar char="l"/>
              <a:defRPr/>
            </a:lvl3pPr>
            <a:lvl4pPr marL="1657316" indent="-285750">
              <a:buFont typeface="Wingdings" panose="05000000000000000000" pitchFamily="2" charset="2"/>
              <a:buChar char="n"/>
              <a:defRPr/>
            </a:lvl4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8EC-ED61-4E1C-81AE-9689FAEF88C0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fld id="{C7F2B879-241A-4E41-942D-692B57A49EED}" type="slidenum">
              <a:rPr lang="en-US" altLang="zh-TW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50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FAAA-48CB-4703-86BF-55BC73AAD8C0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C2270-69CA-4FF8-8F53-95E0EA43B00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14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DE3A-78DB-4B64-BC38-C285C632A488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E2AE9-6FC3-4B3C-A84B-EB5023C4B30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06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7420-DD03-4ED9-8A60-437A17A15410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BDD36-2FD6-41CF-9133-1DE5DA021E1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77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9554-86CB-4BE9-B2CB-E946E82A7E97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AD065-2AE9-4216-80FB-3D582B871AC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24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4AD3-D3A9-4F2F-8F08-2BB1FAC11A71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1119-D55D-42F1-AC6A-9257F8F3467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61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618E-03E5-4794-89AD-AC0447BB5A48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59827-2299-46AF-AC9B-BD4EDEEB8BC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2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alt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9EB1-1ABA-4A0C-836C-69E45901D20C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37DB9-89C4-4C2C-8C7E-BCA927CD7AC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54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243EBEC-0A99-4564-9E41-3BFCB8B16656}" type="datetime1">
              <a:rPr lang="zh-TW" altLang="en-US"/>
              <a:pPr>
                <a:defRPr/>
              </a:pPr>
              <a:t>2020/2/18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7571E8-0060-4311-B4BD-74022CB5090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201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altLang="en-US" sz="4400" b="1" kern="1200" dirty="0">
          <a:solidFill>
            <a:srgbClr val="C000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微軟正黑體" pitchFamily="34" charset="-120"/>
          <a:ea typeface="微軟正黑體" pitchFamily="34" charset="-12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微軟正黑體" pitchFamily="34" charset="-120"/>
          <a:ea typeface="微軟正黑體" pitchFamily="34" charset="-12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微軟正黑體" pitchFamily="34" charset="-120"/>
          <a:ea typeface="微軟正黑體" pitchFamily="34" charset="-12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228600" indent="-227013"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u"/>
        <a:defRPr lang="zh-TW" altLang="en-US" sz="3200" b="1" kern="1200" dirty="0">
          <a:solidFill>
            <a:srgbClr val="0000CC"/>
          </a:solidFill>
          <a:latin typeface="Arial" pitchFamily="34" charset="0"/>
          <a:ea typeface="微軟正黑體" pitchFamily="34" charset="-120"/>
          <a:cs typeface="+mn-cs"/>
        </a:defRPr>
      </a:lvl1pPr>
      <a:lvl2pPr marL="798513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zh-TW" altLang="en-US" sz="2400" b="1" kern="1200" dirty="0">
          <a:solidFill>
            <a:srgbClr val="548235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255713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zh-TW" altLang="en-US" sz="2000" b="1" kern="1200" dirty="0">
          <a:solidFill>
            <a:schemeClr val="accent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55763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zh-TW" altLang="en-US" b="1" kern="1200" dirty="0">
          <a:solidFill>
            <a:srgbClr val="0000CC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altLang="en-US" b="1" kern="1200" dirty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law.dgbas.gov.tw/LawContent.aspx?id=GL000696&amp;KeyWord=%E4%B8%AD%E5%A4%AE%E6%94%BF%E5%BA%9C%E5%90%84%E6%A9%9F%E9%97%9C%E6%B4%BE%E8%B5%B4%E5%A4%A7%E9%99%B8%E5%9C%B0%E5%8D%80%E3%80%81%E9%A6%99%E6%B8%AF%E5%8F%8A%E6%BE%B3%E9%96%80%E5%87%BA%E5%B7%AE%E4%BA%BA%E5%93%A1%E7%94%9F%E6%B4%BB%E8%B2%BB%E6%97%A5%E6%94%AF%E6%95%B8%E9%A1%8D%E8%A1%A8" TargetMode="External"/><Relationship Id="rId2" Type="http://schemas.openxmlformats.org/officeDocument/2006/relationships/hyperlink" Target="http://law.dgbas.gov.tw/LawContent.aspx?id=FL028084&amp;KeyWord=%E4%B8%AD%E5%A4%AE%E6%94%BF%E5%BA%9C%E5%90%84%E6%A9%9F%E9%97%9C%E6%B4%BE%E8%B5%B4%E5%9C%8B%E5%A4%96%E5%90%84%E5%9C%B0%E5%8D%80%E5%87%BA%E5%B7%AE%E4%BA%BA%E5%93%A1%E7%94%9F%E6%B4%BB%E8%B2%BB%E6%97%A5%E6%94%AF%E6%95%B8%E9%A1%8D%E8%A1%A8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account.ypu.edu.tw/files/11-1019-16-1.php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account.ypu.edu.tw/files/11-1019-24-1.php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account.ypu.edu.tw/files/11-1019-44-1.php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account.ypu.edu.tw/files/11-1019-25-1.php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24075" y="765175"/>
            <a:ext cx="7019925" cy="2744788"/>
          </a:xfrm>
        </p:spPr>
        <p:txBody>
          <a:bodyPr/>
          <a:lstStyle/>
          <a:p>
            <a:pPr eaLnBrk="1" hangingPunct="1">
              <a:lnSpc>
                <a:spcPts val="6600"/>
              </a:lnSpc>
            </a:pPr>
            <a:r>
              <a:rPr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核銷會議</a:t>
            </a:r>
            <a:endParaRPr lang="zh-TW" sz="4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059113" y="3860800"/>
            <a:ext cx="5710237" cy="1439863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7" rIns="92075" bIns="46037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zh-TW" altLang="en-US" sz="3200" b="1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會計室</a:t>
            </a:r>
            <a:r>
              <a:rPr kumimoji="0" lang="zh-TW" altLang="en-US" sz="32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：王育偉主任</a:t>
            </a:r>
            <a:endParaRPr kumimoji="0" lang="en-US" altLang="zh-TW" sz="3200" b="1" kern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en-US" altLang="zh-TW" sz="3200" b="1" kern="0" dirty="0" smtClean="0">
                <a:solidFill>
                  <a:srgbClr val="00206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109.02.02</a:t>
            </a:r>
            <a:endParaRPr kumimoji="0" lang="en-US" altLang="zh-TW" sz="3200" b="1" kern="0" dirty="0">
              <a:solidFill>
                <a:srgbClr val="00206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1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請款用途說明欄</a:t>
            </a:r>
            <a:r>
              <a:rPr lang="en-US" altLang="zh-TW" dirty="0"/>
              <a:t>-</a:t>
            </a:r>
            <a:r>
              <a:rPr lang="zh-TW" altLang="en-US" dirty="0"/>
              <a:t>填寫範例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10</a:t>
            </a:fld>
            <a:endParaRPr lang="en-US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39" y="1484784"/>
            <a:ext cx="9144000" cy="53732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7584" y="3501008"/>
            <a:ext cx="529195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6966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106</a:t>
            </a:r>
            <a:r>
              <a:rPr lang="zh-TW" altLang="en-US" dirty="0"/>
              <a:t>學年度</a:t>
            </a:r>
            <a:r>
              <a:rPr lang="en-US" altLang="zh-TW" dirty="0"/>
              <a:t>-</a:t>
            </a:r>
            <a:r>
              <a:rPr lang="zh-TW" altLang="en-US" dirty="0"/>
              <a:t>會計室各項規定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lvl="1" indent="-271463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tx1"/>
                </a:solidFill>
              </a:rPr>
              <a:t>補充說明：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271463" lvl="1" indent="-271463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tx1"/>
                </a:solidFill>
              </a:rPr>
              <a:t>流</a:t>
            </a:r>
            <a:r>
              <a:rPr lang="zh-TW" altLang="en-US" sz="2200" dirty="0">
                <a:solidFill>
                  <a:schemeClr val="tx1"/>
                </a:solidFill>
              </a:rPr>
              <a:t>用作業程序：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1074738" lvl="2" indent="-533400">
              <a:buFont typeface="+mj-lt"/>
              <a:buAutoNum type="alphaUcPeriod"/>
            </a:pPr>
            <a:r>
              <a:rPr lang="zh-TW" altLang="en-US" sz="2200" b="0" dirty="0">
                <a:solidFill>
                  <a:schemeClr val="tx1"/>
                </a:solidFill>
              </a:rPr>
              <a:t>提供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預算經費流用申請表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>
                <a:solidFill>
                  <a:schemeClr val="tx1"/>
                </a:solidFill>
              </a:rPr>
              <a:t>至會計室作業。</a:t>
            </a:r>
            <a:endParaRPr lang="en-US" altLang="zh-TW" sz="2200" b="0" dirty="0">
              <a:solidFill>
                <a:schemeClr val="tx1"/>
              </a:solidFill>
            </a:endParaRPr>
          </a:p>
          <a:p>
            <a:pPr marL="1074738" lvl="2" indent="-533400">
              <a:buFont typeface="+mj-lt"/>
              <a:buAutoNum type="alphaUcPeriod"/>
            </a:pP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預算經費流用申請表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>
                <a:solidFill>
                  <a:schemeClr val="tx1"/>
                </a:solidFill>
              </a:rPr>
              <a:t>請至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校務系統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單位預算調整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單位流用作業填表並列印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>
                <a:solidFill>
                  <a:schemeClr val="tx1"/>
                </a:solidFill>
              </a:rPr>
              <a:t>，</a:t>
            </a:r>
            <a:r>
              <a:rPr lang="zh-TW" alt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系統並點</a:t>
            </a:r>
            <a:r>
              <a:rPr lang="en-US" altLang="zh-TW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送至會計室審核</a:t>
            </a:r>
            <a:r>
              <a:rPr lang="en-US" altLang="zh-TW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追加預算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</a:rPr>
              <a:t>作業流程：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1087426" lvl="1" indent="-514350">
              <a:buFont typeface="+mj-lt"/>
              <a:buAutoNum type="alphaUcPeriod"/>
            </a:pPr>
            <a:r>
              <a:rPr lang="zh-TW" altLang="en-US" sz="2200" b="0" dirty="0">
                <a:solidFill>
                  <a:schemeClr val="tx1"/>
                </a:solidFill>
              </a:rPr>
              <a:t>請提供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核准簽呈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>
                <a:solidFill>
                  <a:schemeClr val="tx1"/>
                </a:solidFill>
              </a:rPr>
              <a:t>及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預算經費追加減申請表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>
                <a:solidFill>
                  <a:schemeClr val="tx1"/>
                </a:solidFill>
              </a:rPr>
              <a:t>至會計室作業。</a:t>
            </a: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alphaUcPeriod"/>
            </a:pP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預算經費追加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減</a:t>
            </a:r>
            <a:r>
              <a:rPr lang="en-US" altLang="zh-TW" sz="2200" b="0" dirty="0">
                <a:solidFill>
                  <a:schemeClr val="tx1"/>
                </a:solidFill>
              </a:rPr>
              <a:t>)</a:t>
            </a:r>
            <a:r>
              <a:rPr lang="zh-TW" altLang="en-US" sz="2200" b="0" dirty="0">
                <a:solidFill>
                  <a:schemeClr val="tx1"/>
                </a:solidFill>
              </a:rPr>
              <a:t>申請表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>
                <a:solidFill>
                  <a:schemeClr val="tx1"/>
                </a:solidFill>
              </a:rPr>
              <a:t>，請至校務系統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單位預算調整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單位追加減作業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填表及列印，</a:t>
            </a:r>
            <a:r>
              <a:rPr lang="zh-TW" alt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系統並點</a:t>
            </a:r>
            <a:r>
              <a:rPr lang="en-US" altLang="zh-TW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送至會計室審核</a:t>
            </a:r>
            <a:r>
              <a:rPr lang="en-US" altLang="zh-TW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altLang="zh-TW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100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60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請款</a:t>
            </a:r>
            <a:r>
              <a:rPr lang="zh-TW" altLang="en-US" dirty="0"/>
              <a:t>用途</a:t>
            </a:r>
            <a:r>
              <a:rPr lang="zh-TW" altLang="en-US" dirty="0" smtClean="0"/>
              <a:t>說明欄</a:t>
            </a:r>
            <a:r>
              <a:rPr lang="en-US" altLang="zh-TW" dirty="0" smtClean="0"/>
              <a:t>-</a:t>
            </a:r>
            <a:r>
              <a:rPr lang="zh-TW" altLang="en-US" dirty="0"/>
              <a:t>填寫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335838" cy="4620171"/>
          </a:xfrm>
        </p:spPr>
        <p:txBody>
          <a:bodyPr/>
          <a:lstStyle/>
          <a:p>
            <a:endParaRPr lang="en-US" altLang="zh-TW" sz="2200" dirty="0" smtClean="0">
              <a:solidFill>
                <a:schemeClr val="tx1"/>
              </a:solidFill>
            </a:endParaRPr>
          </a:p>
          <a:p>
            <a:r>
              <a:rPr lang="zh-TW" altLang="en-US" sz="2200" dirty="0" smtClean="0"/>
              <a:t>本室為加快付款速度，規劃</a:t>
            </a:r>
            <a:r>
              <a:rPr lang="zh-TW" altLang="en-US" sz="2200" dirty="0"/>
              <a:t>下列經費請款單</a:t>
            </a:r>
            <a:r>
              <a:rPr lang="en-US" altLang="zh-TW" sz="2200" dirty="0"/>
              <a:t>/</a:t>
            </a:r>
            <a:r>
              <a:rPr lang="zh-TW" altLang="en-US" sz="2200" dirty="0"/>
              <a:t>用途欄</a:t>
            </a:r>
            <a:r>
              <a:rPr lang="zh-TW" altLang="en-US" sz="2200" dirty="0" smtClean="0"/>
              <a:t>格式：</a:t>
            </a:r>
            <a:endParaRPr lang="zh-TW" altLang="en-US" sz="2200" dirty="0"/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200" dirty="0" smtClean="0"/>
              <a:t>差旅費。</a:t>
            </a:r>
            <a:endParaRPr lang="zh-TW" altLang="en-US" sz="2200" dirty="0"/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200" dirty="0" smtClean="0"/>
              <a:t>餐費。</a:t>
            </a:r>
            <a:endParaRPr lang="zh-TW" altLang="en-US" sz="2200" dirty="0"/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200" dirty="0" smtClean="0"/>
              <a:t>計畫</a:t>
            </a:r>
            <a:r>
              <a:rPr lang="zh-TW" altLang="en-US" sz="2200" dirty="0"/>
              <a:t>人事費</a:t>
            </a:r>
            <a:r>
              <a:rPr lang="en-US" altLang="zh-TW" sz="2200" dirty="0"/>
              <a:t>(</a:t>
            </a:r>
            <a:r>
              <a:rPr lang="zh-TW" altLang="en-US" sz="2200" dirty="0"/>
              <a:t>工讀費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。</a:t>
            </a:r>
            <a:endParaRPr lang="en-US" altLang="zh-TW" sz="2200" dirty="0"/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200" dirty="0" smtClean="0"/>
              <a:t>計畫</a:t>
            </a:r>
            <a:r>
              <a:rPr lang="zh-TW" altLang="en-US" sz="2200" dirty="0"/>
              <a:t>勞保費</a:t>
            </a:r>
            <a:r>
              <a:rPr lang="en-US" altLang="zh-TW" sz="2200" dirty="0"/>
              <a:t>(</a:t>
            </a:r>
            <a:r>
              <a:rPr lang="zh-TW" altLang="en-US" sz="2200" dirty="0"/>
              <a:t>健保費、勞退金、補充保費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。</a:t>
            </a:r>
            <a:endParaRPr lang="en-US" altLang="zh-TW" sz="2200" dirty="0"/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200" dirty="0" smtClean="0"/>
              <a:t>單位</a:t>
            </a:r>
            <a:r>
              <a:rPr lang="en-US" altLang="zh-TW" sz="2200" dirty="0"/>
              <a:t>(</a:t>
            </a:r>
            <a:r>
              <a:rPr lang="zh-TW" altLang="en-US" sz="2200" dirty="0"/>
              <a:t>計畫名稱</a:t>
            </a:r>
            <a:r>
              <a:rPr lang="en-US" altLang="zh-TW" sz="2200" dirty="0"/>
              <a:t>)</a:t>
            </a:r>
            <a:r>
              <a:rPr lang="zh-TW" altLang="en-US" sz="2200" dirty="0" smtClean="0"/>
              <a:t>郵資。</a:t>
            </a:r>
            <a:endParaRPr lang="zh-TW" altLang="en-US" sz="2200" dirty="0"/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200" dirty="0" smtClean="0"/>
              <a:t>影印費。</a:t>
            </a:r>
            <a:endParaRPr lang="zh-TW" altLang="en-US" sz="2200" dirty="0"/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200" dirty="0" smtClean="0"/>
              <a:t>設備。</a:t>
            </a:r>
            <a:endParaRPr lang="en-US" altLang="zh-TW" sz="2200" dirty="0" smtClean="0"/>
          </a:p>
          <a:p>
            <a:r>
              <a:rPr lang="zh-TW" altLang="en-US" sz="2400" dirty="0">
                <a:solidFill>
                  <a:schemeClr val="tx1"/>
                </a:solidFill>
              </a:rPr>
              <a:t>請款用途說明</a:t>
            </a:r>
            <a:r>
              <a:rPr lang="zh-TW" altLang="en-US" sz="2400" dirty="0" smtClean="0">
                <a:solidFill>
                  <a:schemeClr val="tx1"/>
                </a:solidFill>
              </a:rPr>
              <a:t>欄：已在</a:t>
            </a:r>
            <a:r>
              <a:rPr lang="zh-TW" altLang="en-US" sz="2200" dirty="0" smtClean="0">
                <a:solidFill>
                  <a:schemeClr val="tx1"/>
                </a:solidFill>
              </a:rPr>
              <a:t>請款單下列說明，請各位同仁參閱。</a:t>
            </a:r>
            <a:endParaRPr lang="en-US" altLang="zh-TW" sz="2200" dirty="0">
              <a:solidFill>
                <a:schemeClr val="tx1"/>
              </a:solidFill>
            </a:endParaRPr>
          </a:p>
          <a:p>
            <a:endParaRPr lang="en-US" altLang="zh-TW" sz="2200" dirty="0" smtClean="0"/>
          </a:p>
          <a:p>
            <a:endParaRPr lang="zh-TW" altLang="en-US" sz="2200" dirty="0"/>
          </a:p>
          <a:p>
            <a:endParaRPr lang="zh-TW" altLang="en-US" sz="2200" dirty="0"/>
          </a:p>
          <a:p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45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請款</a:t>
            </a:r>
            <a:r>
              <a:rPr lang="zh-TW" altLang="en-US" dirty="0" smtClean="0"/>
              <a:t>用途說明</a:t>
            </a:r>
            <a:r>
              <a:rPr lang="en-US" altLang="zh-TW" dirty="0" smtClean="0"/>
              <a:t>-</a:t>
            </a:r>
            <a:r>
              <a:rPr lang="zh-TW" altLang="en-US" dirty="0" smtClean="0"/>
              <a:t>填寫範例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7848872" cy="432048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</a:rPr>
              <a:t>請款用途</a:t>
            </a:r>
            <a:r>
              <a:rPr lang="zh-TW" altLang="en-US" sz="2400" dirty="0" smtClean="0">
                <a:solidFill>
                  <a:schemeClr val="tx1"/>
                </a:solidFill>
              </a:rPr>
              <a:t>說明欄規範</a:t>
            </a:r>
            <a:r>
              <a:rPr lang="zh-TW" altLang="en-US" sz="2400" dirty="0">
                <a:solidFill>
                  <a:schemeClr val="tx1"/>
                </a:solidFill>
              </a:rPr>
              <a:t>：</a:t>
            </a:r>
          </a:p>
          <a:p>
            <a:r>
              <a:rPr lang="en-US" altLang="zh-TW" sz="1600" dirty="0"/>
              <a:t>1.</a:t>
            </a:r>
            <a:r>
              <a:rPr lang="zh-TW" altLang="en-US" sz="1600" dirty="0" smtClean="0"/>
              <a:t>差旅費：姓名</a:t>
            </a:r>
            <a:r>
              <a:rPr lang="en-US" altLang="zh-TW" sz="1600" dirty="0"/>
              <a:t>+</a:t>
            </a:r>
            <a:r>
              <a:rPr lang="zh-TW" altLang="en-US" sz="1600" dirty="0"/>
              <a:t>「</a:t>
            </a:r>
            <a:r>
              <a:rPr lang="en-US" altLang="zh-TW" sz="1600" dirty="0"/>
              <a:t>-</a:t>
            </a:r>
            <a:r>
              <a:rPr lang="zh-TW" altLang="en-US" sz="1600" dirty="0"/>
              <a:t>」</a:t>
            </a:r>
            <a:r>
              <a:rPr lang="en-US" altLang="zh-TW" sz="1600" dirty="0"/>
              <a:t>+</a:t>
            </a:r>
            <a:r>
              <a:rPr lang="zh-TW" altLang="en-US" sz="1600" dirty="0"/>
              <a:t>會議名稱</a:t>
            </a:r>
            <a:r>
              <a:rPr lang="en-US" altLang="zh-TW" sz="1600" dirty="0"/>
              <a:t>+(</a:t>
            </a:r>
            <a:r>
              <a:rPr lang="zh-TW" altLang="en-US" sz="1600" dirty="0"/>
              <a:t>國外</a:t>
            </a:r>
            <a:r>
              <a:rPr lang="en-US" altLang="zh-TW" sz="1600" dirty="0"/>
              <a:t>)</a:t>
            </a:r>
            <a:r>
              <a:rPr lang="zh-TW" altLang="en-US" sz="1600" dirty="0"/>
              <a:t>差旅費</a:t>
            </a:r>
            <a:r>
              <a:rPr lang="en-US" altLang="zh-TW" sz="1600" dirty="0"/>
              <a:t>+</a:t>
            </a:r>
            <a:r>
              <a:rPr lang="zh-TW" altLang="en-US" sz="1600" dirty="0"/>
              <a:t>「</a:t>
            </a:r>
            <a:r>
              <a:rPr lang="en-US" altLang="zh-TW" sz="1600" dirty="0"/>
              <a:t>-</a:t>
            </a:r>
            <a:r>
              <a:rPr lang="zh-TW" altLang="en-US" sz="1600" dirty="0"/>
              <a:t>」</a:t>
            </a:r>
            <a:r>
              <a:rPr lang="en-US" altLang="zh-TW" sz="1600" dirty="0"/>
              <a:t>+</a:t>
            </a:r>
            <a:r>
              <a:rPr lang="zh-TW" altLang="en-US" sz="1600" dirty="0"/>
              <a:t>會議日期</a:t>
            </a:r>
          </a:p>
          <a:p>
            <a:pPr lvl="1"/>
            <a:r>
              <a:rPr lang="en-US" altLang="zh-TW" sz="1200" dirty="0"/>
              <a:t>EX. </a:t>
            </a:r>
            <a:r>
              <a:rPr lang="zh-TW" altLang="en-US" sz="1200" dirty="0"/>
              <a:t>金自鴻</a:t>
            </a:r>
            <a:r>
              <a:rPr lang="en-US" altLang="zh-TW" sz="1200" dirty="0"/>
              <a:t>-2018</a:t>
            </a:r>
            <a:r>
              <a:rPr lang="zh-TW" altLang="en-US" sz="1200" dirty="0"/>
              <a:t>大阪高等教育會議</a:t>
            </a:r>
            <a:r>
              <a:rPr lang="en-US" altLang="zh-TW" sz="1200" dirty="0"/>
              <a:t>(</a:t>
            </a:r>
            <a:r>
              <a:rPr lang="zh-TW" altLang="en-US" sz="1200" dirty="0"/>
              <a:t>國外</a:t>
            </a:r>
            <a:r>
              <a:rPr lang="en-US" altLang="zh-TW" sz="1200" dirty="0"/>
              <a:t>)</a:t>
            </a:r>
            <a:r>
              <a:rPr lang="zh-TW" altLang="en-US" sz="1200" dirty="0"/>
              <a:t>差旅費</a:t>
            </a:r>
            <a:r>
              <a:rPr lang="en-US" altLang="zh-TW" sz="1200" dirty="0"/>
              <a:t>-1070208 -1070209</a:t>
            </a:r>
          </a:p>
          <a:p>
            <a:r>
              <a:rPr lang="en-US" altLang="zh-TW" sz="1600" dirty="0" smtClean="0"/>
              <a:t>2</a:t>
            </a:r>
            <a:r>
              <a:rPr lang="en-US" altLang="zh-TW" sz="1600" dirty="0"/>
              <a:t>.</a:t>
            </a:r>
            <a:r>
              <a:rPr lang="zh-TW" altLang="en-US" sz="1600" dirty="0" smtClean="0"/>
              <a:t>餐費：單位</a:t>
            </a:r>
            <a:r>
              <a:rPr lang="en-US" altLang="zh-TW" sz="1600" dirty="0"/>
              <a:t>+</a:t>
            </a:r>
            <a:r>
              <a:rPr lang="zh-TW" altLang="en-US" sz="1600" dirty="0"/>
              <a:t>會議名稱</a:t>
            </a:r>
            <a:r>
              <a:rPr lang="en-US" altLang="zh-TW" sz="1600" dirty="0"/>
              <a:t>+</a:t>
            </a:r>
            <a:r>
              <a:rPr lang="zh-TW" altLang="en-US" sz="1600" dirty="0"/>
              <a:t>餐費</a:t>
            </a:r>
            <a:r>
              <a:rPr lang="en-US" altLang="zh-TW" sz="1600" dirty="0"/>
              <a:t>+</a:t>
            </a:r>
            <a:r>
              <a:rPr lang="zh-TW" altLang="en-US" sz="1600" dirty="0"/>
              <a:t>會議日期</a:t>
            </a:r>
          </a:p>
          <a:p>
            <a:pPr lvl="1"/>
            <a:r>
              <a:rPr lang="en-US" altLang="zh-TW" sz="1200" dirty="0"/>
              <a:t>EX.</a:t>
            </a:r>
            <a:r>
              <a:rPr lang="zh-TW" altLang="en-US" sz="1200" dirty="0"/>
              <a:t>福祉學院</a:t>
            </a:r>
            <a:r>
              <a:rPr lang="en-US" altLang="zh-TW" sz="1200" dirty="0"/>
              <a:t>107</a:t>
            </a:r>
            <a:r>
              <a:rPr lang="zh-TW" altLang="en-US" sz="1200" dirty="0"/>
              <a:t>學年度第</a:t>
            </a:r>
            <a:r>
              <a:rPr lang="en-US" altLang="zh-TW" sz="1200" dirty="0"/>
              <a:t>2</a:t>
            </a:r>
            <a:r>
              <a:rPr lang="zh-TW" altLang="en-US" sz="1200" dirty="0"/>
              <a:t>學期第</a:t>
            </a:r>
            <a:r>
              <a:rPr lang="en-US" altLang="zh-TW" sz="1200" dirty="0"/>
              <a:t>3</a:t>
            </a:r>
            <a:r>
              <a:rPr lang="zh-TW" altLang="en-US" sz="1200" dirty="0"/>
              <a:t>次院務規劃討論會議餐費</a:t>
            </a:r>
            <a:r>
              <a:rPr lang="en-US" altLang="zh-TW" sz="1200" dirty="0"/>
              <a:t>-1070314</a:t>
            </a:r>
          </a:p>
          <a:p>
            <a:r>
              <a:rPr lang="en-US" altLang="zh-TW" sz="1600" dirty="0" smtClean="0"/>
              <a:t>3</a:t>
            </a:r>
            <a:r>
              <a:rPr lang="en-US" altLang="zh-TW" sz="1600" dirty="0"/>
              <a:t>.</a:t>
            </a:r>
            <a:r>
              <a:rPr lang="zh-TW" altLang="en-US" sz="1600" dirty="0"/>
              <a:t>計畫人事費</a:t>
            </a:r>
            <a:r>
              <a:rPr lang="en-US" altLang="zh-TW" sz="1600" dirty="0"/>
              <a:t>(</a:t>
            </a:r>
            <a:r>
              <a:rPr lang="zh-TW" altLang="en-US" sz="1600" dirty="0"/>
              <a:t>工讀費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：計畫</a:t>
            </a:r>
            <a:r>
              <a:rPr lang="zh-TW" altLang="en-US" sz="1600" dirty="0"/>
              <a:t>名稱</a:t>
            </a:r>
            <a:r>
              <a:rPr lang="en-US" altLang="zh-TW" sz="1600" dirty="0"/>
              <a:t>+OOO</a:t>
            </a:r>
            <a:r>
              <a:rPr lang="zh-TW" altLang="en-US" sz="1600" dirty="0"/>
              <a:t>年</a:t>
            </a:r>
            <a:r>
              <a:rPr lang="en-US" altLang="zh-TW" sz="1600" dirty="0"/>
              <a:t>OO</a:t>
            </a:r>
            <a:r>
              <a:rPr lang="zh-TW" altLang="en-US" sz="1600" dirty="0"/>
              <a:t>月</a:t>
            </a:r>
            <a:r>
              <a:rPr lang="en-US" altLang="zh-TW" sz="1600" dirty="0"/>
              <a:t>+</a:t>
            </a:r>
            <a:r>
              <a:rPr lang="zh-TW" altLang="en-US" sz="1600" dirty="0"/>
              <a:t>姓名</a:t>
            </a:r>
            <a:r>
              <a:rPr lang="en-US" altLang="zh-TW" sz="1600" dirty="0"/>
              <a:t>+</a:t>
            </a:r>
            <a:r>
              <a:rPr lang="zh-TW" altLang="en-US" sz="1600" dirty="0"/>
              <a:t>人事費</a:t>
            </a:r>
            <a:r>
              <a:rPr lang="en-US" altLang="zh-TW" sz="1600" dirty="0"/>
              <a:t>(</a:t>
            </a:r>
            <a:r>
              <a:rPr lang="zh-TW" altLang="en-US" sz="1600" dirty="0"/>
              <a:t>工讀費</a:t>
            </a:r>
            <a:r>
              <a:rPr lang="en-US" altLang="zh-TW" sz="1600" dirty="0"/>
              <a:t>)</a:t>
            </a:r>
          </a:p>
          <a:p>
            <a:pPr lvl="1"/>
            <a:r>
              <a:rPr lang="en-US" altLang="zh-TW" sz="1200" dirty="0"/>
              <a:t>EX. 106</a:t>
            </a:r>
            <a:r>
              <a:rPr lang="zh-TW" altLang="en-US" sz="1200" dirty="0"/>
              <a:t>年度技專校院教學創新先導計畫</a:t>
            </a:r>
            <a:r>
              <a:rPr lang="en-US" altLang="zh-TW" sz="1200" dirty="0"/>
              <a:t>107</a:t>
            </a:r>
            <a:r>
              <a:rPr lang="zh-TW" altLang="en-US" sz="1200" dirty="0"/>
              <a:t>年</a:t>
            </a:r>
            <a:r>
              <a:rPr lang="en-US" altLang="zh-TW" sz="1200" dirty="0"/>
              <a:t>3</a:t>
            </a:r>
            <a:r>
              <a:rPr lang="zh-TW" altLang="en-US" sz="1200" dirty="0"/>
              <a:t>月江林、解怨脈、李德春人事費</a:t>
            </a:r>
            <a:r>
              <a:rPr lang="en-US" altLang="zh-TW" sz="1200" dirty="0"/>
              <a:t>(</a:t>
            </a:r>
            <a:r>
              <a:rPr lang="zh-TW" altLang="en-US" sz="1200" dirty="0"/>
              <a:t>工讀費</a:t>
            </a:r>
            <a:r>
              <a:rPr lang="en-US" altLang="zh-TW" sz="1200" dirty="0" smtClean="0"/>
              <a:t>)</a:t>
            </a:r>
          </a:p>
          <a:p>
            <a:r>
              <a:rPr lang="en-US" altLang="zh-TW" sz="1600" dirty="0"/>
              <a:t>4.</a:t>
            </a:r>
            <a:r>
              <a:rPr lang="zh-TW" altLang="en-US" sz="1600" dirty="0"/>
              <a:t>計畫勞保費</a:t>
            </a:r>
            <a:r>
              <a:rPr lang="en-US" altLang="zh-TW" sz="1600" dirty="0"/>
              <a:t>(</a:t>
            </a:r>
            <a:r>
              <a:rPr lang="zh-TW" altLang="en-US" sz="1600" dirty="0"/>
              <a:t>健保費、勞退金、補充保費</a:t>
            </a:r>
            <a:r>
              <a:rPr lang="en-US" altLang="zh-TW" sz="1600" dirty="0"/>
              <a:t>)</a:t>
            </a:r>
          </a:p>
          <a:p>
            <a:pPr lvl="1"/>
            <a:r>
              <a:rPr lang="zh-TW" altLang="en-US" sz="1200" dirty="0"/>
              <a:t>計畫名稱</a:t>
            </a:r>
            <a:r>
              <a:rPr lang="en-US" altLang="zh-TW" sz="1200" dirty="0"/>
              <a:t>+OOO</a:t>
            </a:r>
            <a:r>
              <a:rPr lang="zh-TW" altLang="en-US" sz="1200" dirty="0"/>
              <a:t>年</a:t>
            </a:r>
            <a:r>
              <a:rPr lang="en-US" altLang="zh-TW" sz="1200" dirty="0"/>
              <a:t>OO</a:t>
            </a:r>
            <a:r>
              <a:rPr lang="zh-TW" altLang="en-US" sz="1200" dirty="0"/>
              <a:t>月</a:t>
            </a:r>
            <a:r>
              <a:rPr lang="en-US" altLang="zh-TW" sz="1200" dirty="0"/>
              <a:t>+</a:t>
            </a:r>
            <a:r>
              <a:rPr lang="zh-TW" altLang="en-US" sz="1200" dirty="0"/>
              <a:t>姓名</a:t>
            </a:r>
            <a:r>
              <a:rPr lang="en-US" altLang="zh-TW" sz="1200" dirty="0"/>
              <a:t>+</a:t>
            </a:r>
            <a:r>
              <a:rPr lang="zh-TW" altLang="en-US" sz="1200" dirty="0"/>
              <a:t>勞保費</a:t>
            </a:r>
            <a:r>
              <a:rPr lang="en-US" altLang="zh-TW" sz="1200" dirty="0"/>
              <a:t>(</a:t>
            </a:r>
            <a:r>
              <a:rPr lang="zh-TW" altLang="en-US" sz="1200" dirty="0"/>
              <a:t>健保費、勞退金、補充保費</a:t>
            </a:r>
            <a:r>
              <a:rPr lang="en-US" altLang="zh-TW" sz="1200" dirty="0"/>
              <a:t>)</a:t>
            </a:r>
          </a:p>
          <a:p>
            <a:pPr lvl="1"/>
            <a:r>
              <a:rPr lang="en-US" altLang="zh-TW" sz="1200" dirty="0"/>
              <a:t>EX. 106</a:t>
            </a:r>
            <a:r>
              <a:rPr lang="zh-TW" altLang="en-US" sz="1200" dirty="0"/>
              <a:t>年度技專校院教學創新先導計畫</a:t>
            </a:r>
            <a:r>
              <a:rPr lang="en-US" altLang="zh-TW" sz="1200" dirty="0"/>
              <a:t>107</a:t>
            </a:r>
            <a:r>
              <a:rPr lang="zh-TW" altLang="en-US" sz="1200" dirty="0"/>
              <a:t>年</a:t>
            </a:r>
            <a:r>
              <a:rPr lang="en-US" altLang="zh-TW" sz="1200" dirty="0"/>
              <a:t>3</a:t>
            </a:r>
            <a:r>
              <a:rPr lang="zh-TW" altLang="en-US" sz="1200" dirty="0"/>
              <a:t>月江林、解怨脈、李德春勞保費</a:t>
            </a:r>
            <a:r>
              <a:rPr lang="en-US" altLang="zh-TW" sz="1200" dirty="0"/>
              <a:t>(</a:t>
            </a:r>
            <a:r>
              <a:rPr lang="zh-TW" altLang="en-US" sz="1200" dirty="0"/>
              <a:t>健保費、勞退金、補充保費</a:t>
            </a:r>
            <a:r>
              <a:rPr lang="en-US" altLang="zh-TW" sz="1200" dirty="0"/>
              <a:t>)</a:t>
            </a:r>
          </a:p>
          <a:p>
            <a:r>
              <a:rPr lang="en-US" altLang="zh-TW" sz="1600" dirty="0"/>
              <a:t>5.</a:t>
            </a:r>
            <a:r>
              <a:rPr lang="zh-TW" altLang="en-US" sz="1600" dirty="0"/>
              <a:t>單位</a:t>
            </a:r>
            <a:r>
              <a:rPr lang="en-US" altLang="zh-TW" sz="1600" dirty="0"/>
              <a:t>(</a:t>
            </a:r>
            <a:r>
              <a:rPr lang="zh-TW" altLang="en-US" sz="1600" dirty="0"/>
              <a:t>計畫名稱</a:t>
            </a:r>
            <a:r>
              <a:rPr lang="en-US" altLang="zh-TW" sz="1600" dirty="0"/>
              <a:t>)</a:t>
            </a:r>
            <a:r>
              <a:rPr lang="zh-TW" altLang="en-US" sz="1600" dirty="0" smtClean="0"/>
              <a:t>郵資：單位</a:t>
            </a:r>
            <a:r>
              <a:rPr lang="en-US" altLang="zh-TW" sz="1600" dirty="0"/>
              <a:t>(</a:t>
            </a:r>
            <a:r>
              <a:rPr lang="zh-TW" altLang="en-US" sz="1600" dirty="0"/>
              <a:t>計畫名稱</a:t>
            </a:r>
            <a:r>
              <a:rPr lang="en-US" altLang="zh-TW" sz="1600" dirty="0"/>
              <a:t>)+</a:t>
            </a:r>
            <a:r>
              <a:rPr lang="zh-TW" altLang="en-US" sz="1600" dirty="0"/>
              <a:t>「用途」</a:t>
            </a:r>
            <a:r>
              <a:rPr lang="en-US" altLang="zh-TW" sz="1600" dirty="0"/>
              <a:t>+</a:t>
            </a:r>
            <a:r>
              <a:rPr lang="zh-TW" altLang="en-US" sz="1600" dirty="0"/>
              <a:t>郵資</a:t>
            </a:r>
          </a:p>
          <a:p>
            <a:pPr lvl="1"/>
            <a:r>
              <a:rPr lang="en-US" altLang="zh-TW" sz="1200" dirty="0"/>
              <a:t>EX. 106</a:t>
            </a:r>
            <a:r>
              <a:rPr lang="zh-TW" altLang="en-US" sz="1200" dirty="0"/>
              <a:t>學年度技專校院辦理師生實務增能計畫</a:t>
            </a:r>
            <a:r>
              <a:rPr lang="en-US" altLang="zh-TW" sz="1200" dirty="0"/>
              <a:t>(</a:t>
            </a:r>
            <a:r>
              <a:rPr lang="zh-TW" altLang="en-US" sz="1200" dirty="0"/>
              <a:t>程序七</a:t>
            </a:r>
            <a:r>
              <a:rPr lang="en-US" altLang="zh-TW" sz="1200" dirty="0"/>
              <a:t>)</a:t>
            </a:r>
            <a:r>
              <a:rPr lang="zh-TW" altLang="en-US" sz="1200" dirty="0"/>
              <a:t>寄實習公文郵資</a:t>
            </a:r>
          </a:p>
          <a:p>
            <a:r>
              <a:rPr lang="en-US" altLang="zh-TW" sz="1600" dirty="0"/>
              <a:t>6.</a:t>
            </a:r>
            <a:r>
              <a:rPr lang="zh-TW" altLang="en-US" sz="1600" dirty="0"/>
              <a:t>影印</a:t>
            </a:r>
            <a:r>
              <a:rPr lang="zh-TW" altLang="en-US" sz="1600" dirty="0" smtClean="0"/>
              <a:t>費：單位</a:t>
            </a:r>
            <a:r>
              <a:rPr lang="en-US" altLang="zh-TW" sz="1600" dirty="0"/>
              <a:t>(</a:t>
            </a:r>
            <a:r>
              <a:rPr lang="zh-TW" altLang="en-US" sz="1600" dirty="0"/>
              <a:t>計畫名稱</a:t>
            </a:r>
            <a:r>
              <a:rPr lang="en-US" altLang="zh-TW" sz="1600" dirty="0"/>
              <a:t>) +</a:t>
            </a:r>
            <a:r>
              <a:rPr lang="zh-TW" altLang="en-US" sz="1600" dirty="0"/>
              <a:t>「用途」</a:t>
            </a:r>
            <a:r>
              <a:rPr lang="en-US" altLang="zh-TW" sz="1600" dirty="0"/>
              <a:t>+</a:t>
            </a:r>
            <a:r>
              <a:rPr lang="zh-TW" altLang="en-US" sz="1600" dirty="0"/>
              <a:t>影印費</a:t>
            </a:r>
            <a:r>
              <a:rPr lang="en-US" altLang="zh-TW" sz="1600" dirty="0"/>
              <a:t>(</a:t>
            </a:r>
            <a:r>
              <a:rPr lang="zh-TW" altLang="en-US" sz="1600" dirty="0"/>
              <a:t>海報、講義、手冊</a:t>
            </a:r>
            <a:r>
              <a:rPr lang="en-US" altLang="zh-TW" sz="1600" dirty="0"/>
              <a:t>……</a:t>
            </a:r>
            <a:r>
              <a:rPr lang="zh-TW" altLang="en-US" sz="1600" dirty="0"/>
              <a:t>印製</a:t>
            </a:r>
            <a:r>
              <a:rPr lang="en-US" altLang="zh-TW" sz="1600" dirty="0"/>
              <a:t>)</a:t>
            </a:r>
          </a:p>
          <a:p>
            <a:pPr lvl="1"/>
            <a:r>
              <a:rPr lang="en-US" altLang="zh-TW" sz="1200" dirty="0"/>
              <a:t>EX.</a:t>
            </a:r>
            <a:r>
              <a:rPr lang="zh-TW" altLang="en-US" sz="1200" dirty="0"/>
              <a:t>教務處公務用影印費；</a:t>
            </a:r>
            <a:r>
              <a:rPr lang="en-US" altLang="zh-TW" sz="1200" dirty="0"/>
              <a:t>106</a:t>
            </a:r>
            <a:r>
              <a:rPr lang="zh-TW" altLang="en-US" sz="1200" dirty="0"/>
              <a:t>年度技專校院教學創新先導計畫科學普及、普及科學</a:t>
            </a:r>
            <a:r>
              <a:rPr lang="en-US" altLang="zh-TW" sz="1200" dirty="0"/>
              <a:t>(</a:t>
            </a:r>
            <a:r>
              <a:rPr lang="zh-TW" altLang="en-US" sz="1200" dirty="0"/>
              <a:t>演講</a:t>
            </a:r>
            <a:r>
              <a:rPr lang="en-US" altLang="zh-TW" sz="1200" dirty="0"/>
              <a:t>)</a:t>
            </a:r>
            <a:r>
              <a:rPr lang="zh-TW" altLang="en-US" sz="1200" dirty="0"/>
              <a:t>活動海報</a:t>
            </a:r>
            <a:r>
              <a:rPr lang="zh-TW" altLang="en-US" sz="1200" dirty="0" smtClean="0"/>
              <a:t>印製</a:t>
            </a:r>
            <a:endParaRPr lang="en-US" altLang="zh-TW" sz="1200" dirty="0" smtClean="0"/>
          </a:p>
          <a:p>
            <a:r>
              <a:rPr lang="en-US" altLang="zh-TW" sz="1600" dirty="0"/>
              <a:t>7.</a:t>
            </a:r>
            <a:r>
              <a:rPr lang="zh-TW" altLang="en-US" sz="1600" dirty="0" smtClean="0"/>
              <a:t>設備：計畫</a:t>
            </a:r>
            <a:r>
              <a:rPr lang="zh-TW" altLang="en-US" sz="1600" dirty="0"/>
              <a:t>名稱</a:t>
            </a:r>
            <a:r>
              <a:rPr lang="en-US" altLang="zh-TW" sz="1600" dirty="0"/>
              <a:t>+</a:t>
            </a:r>
            <a:r>
              <a:rPr lang="zh-TW" altLang="en-US" sz="1600" dirty="0"/>
              <a:t>「</a:t>
            </a:r>
            <a:r>
              <a:rPr lang="en-US" altLang="zh-TW" sz="1600" dirty="0"/>
              <a:t>-</a:t>
            </a:r>
            <a:r>
              <a:rPr lang="zh-TW" altLang="en-US" sz="1600" dirty="0"/>
              <a:t>」</a:t>
            </a:r>
            <a:r>
              <a:rPr lang="en-US" altLang="zh-TW" sz="1600" dirty="0"/>
              <a:t>+</a:t>
            </a:r>
            <a:r>
              <a:rPr lang="zh-TW" altLang="en-US" sz="1600" dirty="0"/>
              <a:t>使用單位</a:t>
            </a:r>
            <a:r>
              <a:rPr lang="en-US" altLang="zh-TW" sz="1600" dirty="0"/>
              <a:t>+</a:t>
            </a:r>
            <a:r>
              <a:rPr lang="zh-TW" altLang="en-US" sz="1600" dirty="0"/>
              <a:t>存置地點</a:t>
            </a:r>
            <a:r>
              <a:rPr lang="en-US" altLang="zh-TW" sz="1600" dirty="0"/>
              <a:t>+</a:t>
            </a:r>
            <a:r>
              <a:rPr lang="zh-TW" altLang="en-US" sz="1600" dirty="0"/>
              <a:t>財產名稱</a:t>
            </a:r>
          </a:p>
          <a:p>
            <a:pPr lvl="1"/>
            <a:r>
              <a:rPr lang="en-US" altLang="zh-TW" sz="1200" dirty="0"/>
              <a:t>EX. 106</a:t>
            </a:r>
            <a:r>
              <a:rPr lang="zh-TW" altLang="en-US" sz="1200" dirty="0"/>
              <a:t>年度教育部再造技優計畫</a:t>
            </a:r>
            <a:r>
              <a:rPr lang="en-US" altLang="zh-TW" sz="1200" dirty="0"/>
              <a:t>-</a:t>
            </a:r>
            <a:r>
              <a:rPr lang="zh-TW" altLang="en-US" sz="1200" dirty="0"/>
              <a:t>食品高值化加工實務與食品安全自主管理人才培育計畫</a:t>
            </a:r>
            <a:r>
              <a:rPr lang="en-US" altLang="zh-TW" sz="1200" dirty="0"/>
              <a:t>-</a:t>
            </a:r>
            <a:r>
              <a:rPr lang="zh-TW" altLang="en-US" sz="1200" dirty="0"/>
              <a:t>食科系食品加工實驗室急速冷凍機</a:t>
            </a:r>
          </a:p>
          <a:p>
            <a:pPr lvl="1"/>
            <a:endParaRPr lang="zh-TW" altLang="en-US" sz="1200" dirty="0"/>
          </a:p>
          <a:p>
            <a:pPr lvl="1"/>
            <a:endParaRPr lang="en-US" altLang="zh-TW" sz="1200" dirty="0"/>
          </a:p>
          <a:p>
            <a:endParaRPr lang="en-US" altLang="zh-TW" sz="1200" dirty="0"/>
          </a:p>
          <a:p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446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專案預算申請與編列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13</a:t>
            </a:fld>
            <a:endParaRPr lang="en-US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215516" y="1484784"/>
          <a:ext cx="88929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1403648" y="5013176"/>
            <a:ext cx="69847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lang="zh-TW" altLang="en-US" sz="3200" b="1" kern="1200" dirty="0">
                <a:solidFill>
                  <a:srgbClr val="0000CC"/>
                </a:solidFill>
                <a:latin typeface="Arial" pitchFamily="34" charset="0"/>
                <a:ea typeface="微軟正黑體" pitchFamily="34" charset="-120"/>
                <a:cs typeface="+mn-cs"/>
              </a:defRPr>
            </a:lvl1pPr>
            <a:lvl2pPr marL="800089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lang="zh-TW" altLang="en-US" sz="2400" b="1" kern="120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57277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TW" altLang="en-US" sz="2000" b="1" kern="12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57316" indent="-2857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lang="zh-TW" altLang="en-US" b="1" kern="120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altLang="en-US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7" indent="-514350">
              <a:buFont typeface="+mj-lt"/>
              <a:buAutoNum type="arabicPeriod"/>
            </a:pPr>
            <a:r>
              <a:rPr kumimoji="0" lang="zh-TW" altLang="en-US" sz="2600" dirty="0" smtClean="0">
                <a:solidFill>
                  <a:srgbClr val="FF0000"/>
                </a:solidFill>
              </a:rPr>
              <a:t>系統操作，請參與核銷手冊或詢問會計室。</a:t>
            </a:r>
            <a:endParaRPr kumimoji="0" lang="en-US" altLang="zh-TW" sz="2600" dirty="0" smtClean="0">
              <a:solidFill>
                <a:srgbClr val="FF0000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kumimoji="0" lang="zh-TW" altLang="en-US" sz="2600" dirty="0" smtClean="0">
                <a:solidFill>
                  <a:srgbClr val="FF0000"/>
                </a:solidFill>
              </a:rPr>
              <a:t>如有任何會計問題，請與負責組員聯絡。</a:t>
            </a:r>
          </a:p>
          <a:p>
            <a:pPr marL="1587" indent="0">
              <a:buFont typeface="Wingdings" panose="05000000000000000000" pitchFamily="2" charset="2"/>
              <a:buNone/>
            </a:pPr>
            <a:endParaRPr kumimoji="0" lang="zh-TW" altLang="en-US" sz="2600" dirty="0" smtClean="0">
              <a:solidFill>
                <a:srgbClr val="FF0000"/>
              </a:solidFill>
            </a:endParaRPr>
          </a:p>
          <a:p>
            <a:endParaRPr kumimoji="0" lang="zh-TW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工作計畫</a:t>
            </a:r>
            <a:r>
              <a:rPr lang="en-US" altLang="zh-TW" dirty="0" smtClean="0"/>
              <a:t>(</a:t>
            </a:r>
            <a:r>
              <a:rPr lang="zh-TW" altLang="en-US" dirty="0" smtClean="0"/>
              <a:t>預算</a:t>
            </a:r>
            <a:r>
              <a:rPr lang="en-US" altLang="zh-TW" dirty="0" smtClean="0"/>
              <a:t>)</a:t>
            </a:r>
            <a:r>
              <a:rPr lang="zh-TW" altLang="en-US" dirty="0" smtClean="0"/>
              <a:t>變動定義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b="0" dirty="0" smtClean="0">
                <a:solidFill>
                  <a:schemeClr val="tx1"/>
                </a:solidFill>
              </a:rPr>
              <a:t>每個</a:t>
            </a:r>
            <a:r>
              <a:rPr lang="zh-TW" altLang="en-US" sz="3000" b="0" dirty="0" smtClean="0">
                <a:solidFill>
                  <a:srgbClr val="0000FF"/>
                </a:solidFill>
              </a:rPr>
              <a:t>工作計畫</a:t>
            </a:r>
            <a:r>
              <a:rPr lang="zh-TW" altLang="en-US" sz="3000" b="0" dirty="0" smtClean="0">
                <a:solidFill>
                  <a:schemeClr val="tx1"/>
                </a:solidFill>
              </a:rPr>
              <a:t>對應</a:t>
            </a:r>
            <a:r>
              <a:rPr lang="zh-TW" altLang="en-US" sz="3000" b="0" dirty="0" smtClean="0">
                <a:solidFill>
                  <a:srgbClr val="0000FF"/>
                </a:solidFill>
              </a:rPr>
              <a:t>一個預算</a:t>
            </a:r>
            <a:r>
              <a:rPr lang="zh-TW" altLang="en-US" sz="3000" b="0" dirty="0" smtClean="0">
                <a:solidFill>
                  <a:schemeClr val="tx1"/>
                </a:solidFill>
              </a:rPr>
              <a:t>，每個預算都會有一個</a:t>
            </a:r>
            <a:r>
              <a:rPr lang="zh-TW" altLang="en-US" sz="3000" b="0" dirty="0" smtClean="0">
                <a:solidFill>
                  <a:srgbClr val="0000FF"/>
                </a:solidFill>
              </a:rPr>
              <a:t>預算代號</a:t>
            </a:r>
            <a:r>
              <a:rPr lang="zh-TW" altLang="en-US" sz="3000" b="0" dirty="0" smtClean="0">
                <a:solidFill>
                  <a:schemeClr val="tx1"/>
                </a:solidFill>
              </a:rPr>
              <a:t>。經費支用需與預算相符。</a:t>
            </a:r>
            <a:endParaRPr lang="en-US" altLang="zh-TW" sz="3000" b="0" dirty="0" smtClean="0">
              <a:solidFill>
                <a:schemeClr val="tx1"/>
              </a:solidFill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預算變動項目：</a:t>
            </a:r>
            <a:endParaRPr lang="en-US" altLang="zh-TW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14</a:t>
            </a:fld>
            <a:endParaRPr lang="en-US" altLang="en-US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/>
        </p:nvGraphicFramePr>
        <p:xfrm>
          <a:off x="755576" y="3212976"/>
          <a:ext cx="7886700" cy="325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31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24075" y="765175"/>
            <a:ext cx="7019925" cy="2744788"/>
          </a:xfrm>
        </p:spPr>
        <p:txBody>
          <a:bodyPr/>
          <a:lstStyle/>
          <a:p>
            <a:pPr eaLnBrk="1" hangingPunct="1">
              <a:lnSpc>
                <a:spcPts val="6600"/>
              </a:lnSpc>
            </a:pPr>
            <a:r>
              <a:rPr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核銷手</a:t>
            </a:r>
            <a:r>
              <a:rPr lang="zh-TW" altLang="en-US" sz="4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冊</a:t>
            </a:r>
            <a:endParaRPr lang="zh-TW" sz="4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059113" y="3860800"/>
            <a:ext cx="5710237" cy="1439863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7" rIns="92075" bIns="46037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zh-TW" altLang="en-US" sz="3200" b="1" kern="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會計室</a:t>
            </a:r>
            <a:r>
              <a:rPr kumimoji="0" lang="zh-TW" altLang="en-US" sz="3200" b="1" kern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：王育偉主任</a:t>
            </a:r>
            <a:endParaRPr kumimoji="0" lang="en-US" altLang="zh-TW" sz="3200" b="1" kern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en-US" altLang="zh-TW" sz="3200" b="1" kern="0" dirty="0" smtClean="0">
                <a:solidFill>
                  <a:srgbClr val="00206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109.02.02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en-US" altLang="zh-TW" sz="3200" b="1" kern="0" dirty="0" smtClean="0">
                <a:solidFill>
                  <a:srgbClr val="00206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1.6</a:t>
            </a:r>
            <a:r>
              <a:rPr kumimoji="0" lang="zh-TW" altLang="en-US" sz="3200" b="1" kern="0" dirty="0" smtClean="0">
                <a:solidFill>
                  <a:srgbClr val="00206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版</a:t>
            </a:r>
            <a:endParaRPr kumimoji="0" lang="en-US" altLang="zh-TW" sz="3200" b="1" kern="0" dirty="0">
              <a:solidFill>
                <a:srgbClr val="00206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81050" y="517525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781050" y="1709192"/>
            <a:ext cx="7886700" cy="4351338"/>
          </a:xfrm>
        </p:spPr>
        <p:txBody>
          <a:bodyPr/>
          <a:lstStyle/>
          <a:p>
            <a:pPr marL="515937" indent="-514350">
              <a:buFont typeface="+mj-ea"/>
              <a:buAutoNum type="ea1ChtPeriod"/>
            </a:pPr>
            <a:r>
              <a:rPr lang="zh-TW" altLang="en-US" sz="2400" dirty="0" smtClean="0">
                <a:solidFill>
                  <a:srgbClr val="0000FF"/>
                </a:solidFill>
              </a:rPr>
              <a:t> 會計室成</a:t>
            </a:r>
            <a:r>
              <a:rPr lang="zh-TW" altLang="en-US" sz="2400" dirty="0">
                <a:solidFill>
                  <a:srgbClr val="0000FF"/>
                </a:solidFill>
              </a:rPr>
              <a:t>員</a:t>
            </a:r>
            <a:r>
              <a:rPr lang="zh-TW" altLang="en-US" sz="2400" dirty="0" smtClean="0">
                <a:solidFill>
                  <a:srgbClr val="0000FF"/>
                </a:solidFill>
              </a:rPr>
              <a:t>。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515937" indent="-514350">
              <a:buFont typeface="+mj-ea"/>
              <a:buAutoNum type="ea1ChtPeriod"/>
            </a:pPr>
            <a:r>
              <a:rPr lang="zh-TW" altLang="en-US" sz="2400" dirty="0" smtClean="0">
                <a:solidFill>
                  <a:srgbClr val="0000FF"/>
                </a:solidFill>
              </a:rPr>
              <a:t> 經費使</a:t>
            </a:r>
            <a:r>
              <a:rPr lang="zh-TW" altLang="en-US" sz="2400" dirty="0">
                <a:solidFill>
                  <a:srgbClr val="0000FF"/>
                </a:solidFill>
              </a:rPr>
              <a:t>用</a:t>
            </a:r>
            <a:r>
              <a:rPr lang="zh-TW" altLang="en-US" sz="2400" dirty="0" smtClean="0">
                <a:solidFill>
                  <a:srgbClr val="0000FF"/>
                </a:solidFill>
              </a:rPr>
              <a:t>原則。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515937" indent="-514350">
              <a:buFont typeface="+mj-ea"/>
              <a:buAutoNum type="ea1ChtPeriod"/>
            </a:pPr>
            <a:r>
              <a:rPr lang="zh-TW" altLang="en-US" sz="2400" dirty="0" smtClean="0">
                <a:solidFill>
                  <a:srgbClr val="0000FF"/>
                </a:solidFill>
              </a:rPr>
              <a:t> 經費變更及使用。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515937" indent="-514350">
              <a:buFont typeface="+mj-ea"/>
              <a:buAutoNum type="ea1ChtPeriod"/>
            </a:pPr>
            <a:r>
              <a:rPr lang="zh-TW" altLang="en-US" sz="2400" dirty="0" smtClean="0">
                <a:solidFill>
                  <a:srgbClr val="0000FF"/>
                </a:solidFill>
              </a:rPr>
              <a:t> 經費報支。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515937" indent="-514350">
              <a:buFont typeface="+mj-ea"/>
              <a:buAutoNum type="ea1ChtPeriod"/>
            </a:pPr>
            <a:r>
              <a:rPr lang="zh-TW" altLang="en-US" sz="2400" dirty="0" smtClean="0">
                <a:solidFill>
                  <a:srgbClr val="0000FF"/>
                </a:solidFill>
              </a:rPr>
              <a:t> 核銷憑證。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515937" indent="-514350">
              <a:buFont typeface="+mj-ea"/>
              <a:buAutoNum type="ea1ChtPeriod"/>
            </a:pPr>
            <a:r>
              <a:rPr lang="zh-TW" altLang="en-US" sz="2400" dirty="0" smtClean="0">
                <a:solidFill>
                  <a:srgbClr val="0000FF"/>
                </a:solidFill>
              </a:rPr>
              <a:t> 常見退件問題。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515937" indent="-514350">
              <a:buFont typeface="+mj-ea"/>
              <a:buAutoNum type="ea1ChtPeriod"/>
            </a:pPr>
            <a:r>
              <a:rPr lang="zh-TW" altLang="en-US" sz="2400" dirty="0" smtClean="0">
                <a:solidFill>
                  <a:srgbClr val="0000FF"/>
                </a:solidFill>
              </a:rPr>
              <a:t> 會計室表單。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515937" indent="-514350">
              <a:buFont typeface="+mj-ea"/>
              <a:buAutoNum type="ea1ChtPeriod"/>
            </a:pPr>
            <a:r>
              <a:rPr lang="zh-TW" altLang="en-US" sz="2400" dirty="0" smtClean="0">
                <a:solidFill>
                  <a:srgbClr val="0000FF"/>
                </a:solidFill>
              </a:rPr>
              <a:t>各項新規</a:t>
            </a:r>
            <a:r>
              <a:rPr lang="zh-TW" altLang="en-US" sz="2400" dirty="0">
                <a:solidFill>
                  <a:srgbClr val="0000FF"/>
                </a:solidFill>
              </a:rPr>
              <a:t>定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515937" indent="-514350">
              <a:buFont typeface="+mj-ea"/>
              <a:buAutoNum type="ea1ChtPeriod"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marL="515937" indent="-514350">
              <a:buFont typeface="+mj-ea"/>
              <a:buAutoNum type="ea1ChtPeriod"/>
            </a:pPr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一、會計室組織成員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95537" y="5984794"/>
            <a:ext cx="7886700" cy="246882"/>
          </a:xfrm>
        </p:spPr>
        <p:txBody>
          <a:bodyPr/>
          <a:lstStyle/>
          <a:p>
            <a:pPr marL="1587" indent="0">
              <a:buNone/>
            </a:pPr>
            <a:r>
              <a:rPr lang="zh-TW" altLang="en-US" sz="2200" dirty="0" smtClean="0">
                <a:solidFill>
                  <a:schemeClr val="tx1"/>
                </a:solidFill>
              </a:rPr>
              <a:t>如</a:t>
            </a:r>
            <a:r>
              <a:rPr lang="zh-TW" altLang="en-US" sz="2200" dirty="0">
                <a:solidFill>
                  <a:schemeClr val="tx1"/>
                </a:solidFill>
              </a:rPr>
              <a:t>有任何</a:t>
            </a:r>
            <a:r>
              <a:rPr lang="zh-TW" altLang="en-US" sz="2200" dirty="0" smtClean="0">
                <a:solidFill>
                  <a:schemeClr val="tx1"/>
                </a:solidFill>
              </a:rPr>
              <a:t>會計問題</a:t>
            </a:r>
            <a:r>
              <a:rPr lang="zh-TW" altLang="en-US" sz="2200" dirty="0">
                <a:solidFill>
                  <a:schemeClr val="tx1"/>
                </a:solidFill>
              </a:rPr>
              <a:t>，請</a:t>
            </a:r>
            <a:r>
              <a:rPr lang="zh-TW" altLang="en-US" sz="2200" dirty="0" smtClean="0">
                <a:solidFill>
                  <a:schemeClr val="tx1"/>
                </a:solidFill>
              </a:rPr>
              <a:t>與會計室聯絡。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zh-TW" altLang="en-US" sz="2200" dirty="0">
              <a:solidFill>
                <a:schemeClr val="tx1"/>
              </a:solidFill>
            </a:endParaRPr>
          </a:p>
          <a:p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73623"/>
              </p:ext>
            </p:extLst>
          </p:nvPr>
        </p:nvGraphicFramePr>
        <p:xfrm>
          <a:off x="539552" y="980728"/>
          <a:ext cx="8496944" cy="4997320"/>
        </p:xfrm>
        <a:graphic>
          <a:graphicData uri="http://schemas.openxmlformats.org/drawingml/2006/table">
            <a:tbl>
              <a:tblPr/>
              <a:tblGrid>
                <a:gridCol w="1072255"/>
                <a:gridCol w="1072255"/>
                <a:gridCol w="2720675"/>
                <a:gridCol w="3631759"/>
              </a:tblGrid>
              <a:tr h="3276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會計室同仁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負責單位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其他業務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833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王育偉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全校性財會事務。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綜理會計室業務。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537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5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組長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張育甄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健康學院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、各中心、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中心。</a:t>
                      </a:r>
                      <a:endParaRPr lang="zh-TW" altLang="en-US" sz="16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教育部聯絡。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度決算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編列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主任執行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各項事務。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保險費審核。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62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5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辦事員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吳繡霓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 dirty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國際處、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教務處、招生推廣處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除推廣中心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共教會、通識中心、體育室。</a:t>
                      </a:r>
                      <a:endParaRPr lang="zh-TW" altLang="en-US" sz="16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en-US" altLang="zh-TW" sz="1600" b="1" i="0" u="none" strike="noStrike" dirty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計畫經費：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申請、流用、追加減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度預算編列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zh-TW" altLang="en-US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內公告。</a:t>
                      </a:r>
                      <a:endParaRPr lang="zh-TW" altLang="en-US" sz="1600" b="1" i="0" u="none" strike="noStrike" dirty="0">
                        <a:solidFill>
                          <a:srgbClr val="00B05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6247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2384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5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辦事員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張禮瑄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福祉學院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600" b="1" i="0" u="none" strike="noStrike" dirty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、圖資處、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計畫。</a:t>
                      </a:r>
                      <a:endParaRPr lang="zh-TW" altLang="en-US" sz="16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  <a:r>
                        <a:rPr lang="en-US" altLang="zh-TW" sz="1600" b="1" i="0" u="none" strike="noStrike" dirty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計畫經費：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流用、追加減、核銷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部聯絡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會計室網頁維護。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月報編列。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6864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2276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5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辦事員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陳瑜婷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董事會、</a:t>
                      </a:r>
                      <a:r>
                        <a:rPr lang="zh-TW" altLang="en-US" sz="1600" b="1" i="0" u="none" strike="noStrike" dirty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學務處、研發處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各室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、秘、人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會、軍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雜費：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退費、分期繳費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、繳費單製作。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畢業審核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250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2277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73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計畫人員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彭淑滿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醫護學院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、高等教育深耕計畫。</a:t>
                      </a:r>
                      <a:endParaRPr lang="zh-TW" altLang="en-US" sz="15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高教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深耕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計畫經費：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流用、追加減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、核銷。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745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2479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26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二、經費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使用五大原則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>
                <a:solidFill>
                  <a:schemeClr val="tx1"/>
                </a:solidFill>
                <a:cs typeface="Times New Roman" panose="02020603050405020304" pitchFamily="18" charset="0"/>
              </a:rPr>
              <a:t>經費</a:t>
            </a:r>
            <a:r>
              <a:rPr lang="zh-TW" altLang="en-US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使用五大原則</a:t>
            </a:r>
            <a:endParaRPr lang="en-US" altLang="zh-TW" b="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chemeClr val="tx1"/>
                </a:solidFill>
              </a:rPr>
              <a:t>預算原則</a:t>
            </a:r>
            <a:r>
              <a:rPr lang="zh-TW" altLang="en-US" sz="2800" b="0" dirty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chemeClr val="tx1"/>
                </a:solidFill>
              </a:rPr>
              <a:t>憑證原則</a:t>
            </a:r>
            <a:r>
              <a:rPr lang="zh-TW" altLang="en-US" sz="2800" b="0" dirty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800" b="0" dirty="0">
                <a:solidFill>
                  <a:schemeClr val="tx1"/>
                </a:solidFill>
              </a:rPr>
              <a:t>誠信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原則</a:t>
            </a:r>
            <a:r>
              <a:rPr lang="zh-TW" altLang="en-US" sz="2800" b="0" dirty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800" b="0" dirty="0">
                <a:solidFill>
                  <a:schemeClr val="tx1"/>
                </a:solidFill>
              </a:rPr>
              <a:t>期間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原則</a:t>
            </a:r>
            <a:r>
              <a:rPr lang="zh-TW" altLang="en-US" sz="2800" b="0" dirty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chemeClr val="tx1"/>
                </a:solidFill>
              </a:rPr>
              <a:t>支用原則</a:t>
            </a:r>
            <a:r>
              <a:rPr lang="zh-TW" altLang="en-US" sz="2800" b="0" dirty="0">
                <a:solidFill>
                  <a:schemeClr val="tx1"/>
                </a:solidFill>
              </a:rPr>
              <a:t>。</a:t>
            </a:r>
            <a:endParaRPr lang="en-US" altLang="zh-TW" sz="2800" b="0" dirty="0">
              <a:solidFill>
                <a:schemeClr val="tx1"/>
              </a:solidFill>
            </a:endParaRPr>
          </a:p>
          <a:p>
            <a:pPr marL="515937" indent="-514350">
              <a:buFont typeface="+mj-ea"/>
              <a:buAutoNum type="arabicPeriod"/>
            </a:pPr>
            <a:endParaRPr lang="en-US" altLang="zh-TW" sz="2400" b="0" dirty="0">
              <a:solidFill>
                <a:schemeClr val="tx1"/>
              </a:solidFill>
            </a:endParaRPr>
          </a:p>
          <a:p>
            <a:pPr marL="458787" indent="-457200">
              <a:buFont typeface="+mj-ea"/>
              <a:buAutoNum type="arabicPeriod"/>
            </a:pPr>
            <a:endParaRPr lang="en-US" altLang="zh-TW" sz="2400" b="0" dirty="0">
              <a:solidFill>
                <a:schemeClr val="tx1"/>
              </a:solidFill>
            </a:endParaRPr>
          </a:p>
          <a:p>
            <a:pPr marL="458787" indent="-457200">
              <a:buFont typeface="+mj-ea"/>
              <a:buAutoNum type="arabicPeriod"/>
            </a:pPr>
            <a:endParaRPr lang="en-US" altLang="zh-TW" sz="2400" b="0" dirty="0" smtClean="0">
              <a:solidFill>
                <a:schemeClr val="tx1"/>
              </a:solidFill>
            </a:endParaRPr>
          </a:p>
          <a:p>
            <a:pPr marL="458787" indent="-457200">
              <a:buFont typeface="+mj-ea"/>
              <a:buAutoNum type="arabicPeriod"/>
            </a:pPr>
            <a:endParaRPr lang="en-US" altLang="zh-TW" sz="2400" b="0" dirty="0">
              <a:solidFill>
                <a:schemeClr val="tx1"/>
              </a:solidFill>
            </a:endParaRPr>
          </a:p>
          <a:p>
            <a:endParaRPr lang="en-US" altLang="zh-TW" sz="2400" b="0" dirty="0">
              <a:solidFill>
                <a:schemeClr val="tx1"/>
              </a:solidFill>
            </a:endParaRPr>
          </a:p>
          <a:p>
            <a:endParaRPr lang="zh-TW" altLang="en-US" sz="24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85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、經費使用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預算原則</a:t>
            </a:r>
            <a:endParaRPr lang="zh-TW" alt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119814" cy="4351338"/>
          </a:xfrm>
        </p:spPr>
        <p:txBody>
          <a:bodyPr/>
          <a:lstStyle/>
          <a:p>
            <a:pPr marL="458787" indent="-45720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預算原則：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任何經費使用前，均需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開專案並編列預算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7426" lvl="1" indent="-514350">
              <a:buFont typeface="+mj-lt"/>
              <a:buAutoNum type="circleNumWdWhitePlain"/>
            </a:pPr>
            <a:r>
              <a:rPr lang="zh-TW" altLang="en-US" sz="2800" b="0" dirty="0" smtClean="0">
                <a:solidFill>
                  <a:schemeClr val="tx1"/>
                </a:solidFill>
              </a:rPr>
              <a:t>經費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請購</a:t>
            </a:r>
            <a:r>
              <a:rPr lang="en-US" altLang="zh-TW" sz="2800" b="0" dirty="0">
                <a:solidFill>
                  <a:schemeClr val="tx1"/>
                </a:solidFill>
              </a:rPr>
              <a:t>(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款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)】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需與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預算科目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相符，</a:t>
            </a:r>
            <a:r>
              <a:rPr lang="zh-TW" altLang="en-US" sz="2800" dirty="0" smtClean="0">
                <a:solidFill>
                  <a:srgbClr val="FF0000"/>
                </a:solidFill>
              </a:rPr>
              <a:t>經費不符請變更經費。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1087426" lvl="1" indent="-514350">
              <a:buFont typeface="+mj-lt"/>
              <a:buAutoNum type="circleNumWdWhitePlain"/>
            </a:pPr>
            <a:r>
              <a:rPr lang="zh-TW" altLang="en-US" sz="2800" dirty="0" smtClean="0">
                <a:solidFill>
                  <a:schemeClr val="tx1"/>
                </a:solidFill>
              </a:rPr>
              <a:t>變更經費，請參閱後述</a:t>
            </a:r>
            <a:r>
              <a:rPr lang="en-US" altLang="zh-TW" sz="2800" dirty="0" smtClean="0">
                <a:solidFill>
                  <a:schemeClr val="tx1"/>
                </a:solidFill>
              </a:rPr>
              <a:t>-</a:t>
            </a:r>
            <a:r>
              <a:rPr lang="zh-TW" altLang="en-US" sz="2800" dirty="0" smtClean="0">
                <a:solidFill>
                  <a:schemeClr val="tx1"/>
                </a:solidFill>
              </a:rPr>
              <a:t>經費追加減、流用、展延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zh-TW" alt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會議內容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7886700" cy="4351338"/>
          </a:xfrm>
        </p:spPr>
        <p:txBody>
          <a:bodyPr/>
          <a:lstStyle/>
          <a:p>
            <a:pPr marL="1587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一、會計室人員及業務介紹。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714375" indent="-714375"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二</a:t>
            </a:r>
            <a:r>
              <a:rPr lang="zh-TW" altLang="en-US" sz="2800" dirty="0" smtClean="0">
                <a:solidFill>
                  <a:schemeClr val="tx1"/>
                </a:solidFill>
              </a:rPr>
              <a:t>、</a:t>
            </a:r>
            <a:r>
              <a:rPr lang="zh-TW" altLang="en-US" sz="2800" dirty="0">
                <a:solidFill>
                  <a:schemeClr val="tx1"/>
                </a:solidFill>
              </a:rPr>
              <a:t>宣導</a:t>
            </a:r>
            <a:r>
              <a:rPr lang="zh-TW" altLang="en-US" sz="2800" dirty="0" smtClean="0">
                <a:solidFill>
                  <a:schemeClr val="tx1"/>
                </a:solidFill>
              </a:rPr>
              <a:t>教育部</a:t>
            </a:r>
            <a:r>
              <a:rPr lang="zh-TW" altLang="en-US" sz="2800" dirty="0">
                <a:solidFill>
                  <a:schemeClr val="tx1"/>
                </a:solidFill>
              </a:rPr>
              <a:t>委辦助及補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捐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助經費核撥結</a:t>
            </a:r>
            <a:r>
              <a:rPr lang="zh-TW" altLang="en-US" sz="2800" dirty="0" smtClean="0">
                <a:solidFill>
                  <a:schemeClr val="tx1"/>
                </a:solidFill>
              </a:rPr>
              <a:t>報    作業要點。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1587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二</a:t>
            </a:r>
            <a:r>
              <a:rPr lang="zh-TW" altLang="en-US" sz="2800" dirty="0">
                <a:solidFill>
                  <a:schemeClr val="tx1"/>
                </a:solidFill>
              </a:rPr>
              <a:t>、宣導常見</a:t>
            </a:r>
            <a:r>
              <a:rPr lang="zh-TW" altLang="en-US" sz="2800" dirty="0" smtClean="0">
                <a:solidFill>
                  <a:schemeClr val="tx1"/>
                </a:solidFill>
              </a:rPr>
              <a:t>核銷問題排行榜。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587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三</a:t>
            </a:r>
            <a:r>
              <a:rPr lang="zh-TW" altLang="en-US" sz="2800" dirty="0">
                <a:solidFill>
                  <a:schemeClr val="tx1"/>
                </a:solidFill>
              </a:rPr>
              <a:t>、宣導請款單</a:t>
            </a:r>
            <a:r>
              <a:rPr lang="en-US" altLang="zh-TW" sz="2800" dirty="0">
                <a:solidFill>
                  <a:schemeClr val="tx1"/>
                </a:solidFill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</a:rPr>
              <a:t>用途說明填寫</a:t>
            </a:r>
            <a:r>
              <a:rPr lang="zh-TW" altLang="en-US" sz="2800" dirty="0">
                <a:solidFill>
                  <a:schemeClr val="tx1"/>
                </a:solidFill>
              </a:rPr>
              <a:t>範例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1587" indent="0"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四、經費使用五大</a:t>
            </a:r>
            <a:r>
              <a:rPr lang="zh-TW" altLang="en-US" sz="2800" dirty="0" smtClean="0">
                <a:solidFill>
                  <a:schemeClr val="tx1"/>
                </a:solidFill>
              </a:rPr>
              <a:t>原則。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1587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伍、核銷手冊</a:t>
            </a:r>
            <a:r>
              <a:rPr lang="en-US" altLang="zh-TW" sz="2800" dirty="0" smtClean="0">
                <a:solidFill>
                  <a:schemeClr val="tx1"/>
                </a:solidFill>
              </a:rPr>
              <a:t>1.6</a:t>
            </a:r>
            <a:r>
              <a:rPr lang="zh-TW" altLang="en-US" sz="2800" dirty="0" smtClean="0">
                <a:solidFill>
                  <a:schemeClr val="tx1"/>
                </a:solidFill>
              </a:rPr>
              <a:t>版</a:t>
            </a:r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</a:rPr>
              <a:t>請自行參閱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1587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六、問題與討論。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16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、經費使用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憑證原則</a:t>
            </a:r>
            <a:endParaRPr lang="zh-TW" alt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119814" cy="4351338"/>
          </a:xfrm>
        </p:spPr>
        <p:txBody>
          <a:bodyPr/>
          <a:lstStyle/>
          <a:p>
            <a:pPr marL="515937" indent="-514350">
              <a:buFont typeface="+mj-lt"/>
              <a:buAutoNum type="arabicPeriod" startAt="2"/>
            </a:pPr>
            <a:r>
              <a:rPr lang="zh-TW" altLang="en-US" sz="2800" dirty="0" smtClean="0">
                <a:solidFill>
                  <a:schemeClr val="tx1"/>
                </a:solidFill>
              </a:rPr>
              <a:t>憑證</a:t>
            </a:r>
            <a:r>
              <a:rPr lang="zh-TW" altLang="en-US" sz="2800" dirty="0">
                <a:solidFill>
                  <a:schemeClr val="tx1"/>
                </a:solidFill>
              </a:rPr>
              <a:t>原則：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任何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使用均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需檢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附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單據憑證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 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44614" lvl="2" indent="-514350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憑證：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指明確記錄經濟活動</a:t>
            </a:r>
            <a:r>
              <a:rPr lang="zh-TW" altLang="en-US" sz="2800" b="0" dirty="0" smtClean="0">
                <a:solidFill>
                  <a:schemeClr val="accent6">
                    <a:lumMod val="50000"/>
                  </a:schemeClr>
                </a:solidFill>
              </a:rPr>
              <a:t>且經濟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責任的書面</a:t>
            </a:r>
            <a:r>
              <a:rPr lang="zh-TW" altLang="en-US" sz="2800" b="0" dirty="0" smtClean="0">
                <a:solidFill>
                  <a:schemeClr val="accent6">
                    <a:lumMod val="50000"/>
                  </a:schemeClr>
                </a:solidFill>
              </a:rPr>
              <a:t>證明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2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544614" lvl="2" indent="-514350">
              <a:buFont typeface="Wingdings" panose="05000000000000000000" pitchFamily="2" charset="2"/>
              <a:buChar char="Ø"/>
            </a:pPr>
            <a:r>
              <a:rPr lang="zh-TW" altLang="en-US" sz="2800" b="0" dirty="0" smtClean="0">
                <a:solidFill>
                  <a:schemeClr val="accent6">
                    <a:lumMod val="50000"/>
                  </a:schemeClr>
                </a:solidFill>
              </a:rPr>
              <a:t>例如：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發票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、收據、領據、契約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書、購票證明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TW" altLang="en-US" sz="2800" b="0" dirty="0" smtClean="0">
                <a:solidFill>
                  <a:schemeClr val="accent6">
                    <a:lumMod val="50000"/>
                  </a:schemeClr>
                </a:solidFill>
              </a:rPr>
              <a:t>等。</a:t>
            </a:r>
            <a:endParaRPr lang="en-US" altLang="zh-TW" sz="2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544614" lvl="2" indent="-514350"/>
            <a:endParaRPr lang="en-US" altLang="zh-TW" sz="2800" b="0" dirty="0"/>
          </a:p>
          <a:p>
            <a:pPr marL="1587" indent="0">
              <a:buNone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endParaRPr lang="zh-TW" altLang="en-US" sz="2800" b="0" dirty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zh-TW" alt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95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、經費使用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誠信原則</a:t>
            </a:r>
            <a:endParaRPr lang="zh-TW" alt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119814" cy="4351338"/>
          </a:xfrm>
        </p:spPr>
        <p:txBody>
          <a:bodyPr/>
          <a:lstStyle/>
          <a:p>
            <a:pPr marL="515937" indent="-514350">
              <a:buFont typeface="+mj-lt"/>
              <a:buAutoNum type="arabicPeriod" startAt="3"/>
            </a:pPr>
            <a:r>
              <a:rPr lang="zh-TW" altLang="en-US" sz="2800" dirty="0" smtClean="0">
                <a:solidFill>
                  <a:schemeClr val="tx1"/>
                </a:solidFill>
              </a:rPr>
              <a:t>誠信</a:t>
            </a:r>
            <a:r>
              <a:rPr lang="zh-TW" altLang="en-US" sz="2800" dirty="0">
                <a:solidFill>
                  <a:schemeClr val="tx1"/>
                </a:solidFill>
              </a:rPr>
              <a:t>原則：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b="0" dirty="0" smtClean="0">
                <a:solidFill>
                  <a:schemeClr val="accent6">
                    <a:lumMod val="50000"/>
                  </a:schemeClr>
                </a:solidFill>
              </a:rPr>
              <a:t>各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項</a:t>
            </a:r>
            <a:r>
              <a:rPr lang="zh-TW" altLang="en-US" sz="2800" b="0" dirty="0" smtClean="0">
                <a:solidFill>
                  <a:schemeClr val="accent6">
                    <a:lumMod val="50000"/>
                  </a:schemeClr>
                </a:solidFill>
              </a:rPr>
              <a:t>經費核銷，均依</a:t>
            </a:r>
            <a:r>
              <a:rPr lang="en-US" altLang="zh-TW" sz="2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支出憑證處理要點</a:t>
            </a:r>
            <a:r>
              <a:rPr lang="en-US" altLang="zh-TW" sz="28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辦理，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承辦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業務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基於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誠信原則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，需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憑證真實性負責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，並提供佐證資料供會計室覆核。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3076" lvl="1" indent="0"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44614" lvl="2" indent="-514350"/>
            <a:endParaRPr lang="en-US" altLang="zh-TW" sz="2800" b="0" dirty="0"/>
          </a:p>
          <a:p>
            <a:pPr marL="1587" indent="0">
              <a:buNone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endParaRPr lang="zh-TW" altLang="en-US" sz="2800" b="0" dirty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zh-TW" alt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91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、校</a:t>
            </a:r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款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經費使用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期間原則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246740" cy="4351338"/>
          </a:xfrm>
        </p:spPr>
        <p:txBody>
          <a:bodyPr/>
          <a:lstStyle/>
          <a:p>
            <a:pPr marL="458787" indent="-457200">
              <a:buFont typeface="+mj-lt"/>
              <a:buAutoNum type="arabicPeriod" startAt="4"/>
            </a:pPr>
            <a:r>
              <a:rPr lang="zh-TW" altLang="en-US" sz="2400" dirty="0">
                <a:solidFill>
                  <a:schemeClr val="tx1"/>
                </a:solidFill>
              </a:rPr>
              <a:t>期間原則</a:t>
            </a:r>
            <a:r>
              <a:rPr lang="zh-TW" altLang="en-US" sz="2400" dirty="0" smtClean="0">
                <a:solidFill>
                  <a:schemeClr val="tx1"/>
                </a:solidFill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</a:rPr>
              <a:t>非</a:t>
            </a:r>
            <a:r>
              <a:rPr lang="zh-TW" altLang="en-US" dirty="0">
                <a:solidFill>
                  <a:schemeClr val="tx1"/>
                </a:solidFill>
              </a:rPr>
              <a:t>計畫經費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學校款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1087426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 dirty="0">
                <a:solidFill>
                  <a:schemeClr val="tx1"/>
                </a:solidFill>
              </a:rPr>
              <a:t>經費使用期間</a:t>
            </a:r>
            <a:r>
              <a:rPr lang="zh-TW" altLang="en-US" sz="2800" dirty="0" smtClean="0">
                <a:solidFill>
                  <a:schemeClr val="tx1"/>
                </a:solidFill>
              </a:rPr>
              <a:t>為：</a:t>
            </a:r>
            <a:r>
              <a:rPr lang="en-US" altLang="zh-TW" sz="2800" dirty="0" smtClean="0">
                <a:solidFill>
                  <a:schemeClr val="tx1"/>
                </a:solidFill>
              </a:rPr>
              <a:t>【</a:t>
            </a:r>
            <a:r>
              <a:rPr lang="zh-TW" altLang="en-US" sz="2800" dirty="0">
                <a:solidFill>
                  <a:schemeClr val="tx1"/>
                </a:solidFill>
              </a:rPr>
              <a:t>會計年度</a:t>
            </a:r>
            <a:r>
              <a:rPr lang="en-US" altLang="zh-TW" sz="2800" dirty="0">
                <a:solidFill>
                  <a:schemeClr val="tx1"/>
                </a:solidFill>
              </a:rPr>
              <a:t>】</a:t>
            </a:r>
            <a:r>
              <a:rPr lang="zh-TW" altLang="en-US" sz="2800" dirty="0" smtClean="0">
                <a:solidFill>
                  <a:schemeClr val="tx1"/>
                </a:solidFill>
              </a:rPr>
              <a:t>每年</a:t>
            </a:r>
            <a:r>
              <a:rPr lang="en-US" altLang="zh-TW" sz="2800" dirty="0" smtClean="0">
                <a:solidFill>
                  <a:schemeClr val="tx1"/>
                </a:solidFill>
              </a:rPr>
              <a:t>8/1</a:t>
            </a:r>
            <a:r>
              <a:rPr lang="zh-TW" altLang="en-US" sz="2800" dirty="0" smtClean="0">
                <a:solidFill>
                  <a:schemeClr val="tx1"/>
                </a:solidFill>
              </a:rPr>
              <a:t>開始至</a:t>
            </a:r>
            <a:r>
              <a:rPr lang="zh-TW" altLang="en-US" sz="2800" dirty="0">
                <a:solidFill>
                  <a:schemeClr val="tx1"/>
                </a:solidFill>
              </a:rPr>
              <a:t>次年</a:t>
            </a:r>
            <a:r>
              <a:rPr lang="en-US" altLang="zh-TW" sz="2800" dirty="0" smtClean="0">
                <a:solidFill>
                  <a:schemeClr val="tx1"/>
                </a:solidFill>
              </a:rPr>
              <a:t>7/31</a:t>
            </a:r>
            <a:r>
              <a:rPr lang="zh-TW" altLang="en-US" sz="2800" b="0" dirty="0">
                <a:solidFill>
                  <a:schemeClr val="tx1"/>
                </a:solidFill>
              </a:rPr>
              <a:t>截止申請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087426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 dirty="0">
                <a:solidFill>
                  <a:schemeClr val="tx1"/>
                </a:solidFill>
              </a:rPr>
              <a:t>設備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資本門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請購期間</a:t>
            </a:r>
            <a:r>
              <a:rPr lang="zh-TW" altLang="en-US" sz="2800" b="0" dirty="0">
                <a:solidFill>
                  <a:schemeClr val="tx1"/>
                </a:solidFill>
              </a:rPr>
              <a:t>：每年</a:t>
            </a:r>
            <a:r>
              <a:rPr lang="en-US" altLang="zh-TW" sz="2800" b="0" dirty="0">
                <a:solidFill>
                  <a:schemeClr val="tx1"/>
                </a:solidFill>
              </a:rPr>
              <a:t>8/1</a:t>
            </a:r>
            <a:r>
              <a:rPr lang="zh-TW" altLang="en-US" sz="2800" b="0" dirty="0">
                <a:solidFill>
                  <a:schemeClr val="tx1"/>
                </a:solidFill>
              </a:rPr>
              <a:t>開始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至次年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6/31</a:t>
            </a:r>
            <a:r>
              <a:rPr lang="zh-TW" altLang="en-US" sz="2800" b="0" dirty="0">
                <a:solidFill>
                  <a:schemeClr val="tx1"/>
                </a:solidFill>
              </a:rPr>
              <a:t>截止申請。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特殊需求，請洽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採購組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#2380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087426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>
                <a:solidFill>
                  <a:schemeClr val="tx1"/>
                </a:solidFill>
              </a:rPr>
              <a:t>請款期間：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每年</a:t>
            </a:r>
            <a:r>
              <a:rPr lang="en-US" altLang="zh-TW" sz="2800" b="0" dirty="0">
                <a:solidFill>
                  <a:schemeClr val="tx1"/>
                </a:solidFill>
              </a:rPr>
              <a:t>8/1</a:t>
            </a:r>
            <a:r>
              <a:rPr lang="zh-TW" altLang="en-US" sz="2800" b="0" dirty="0">
                <a:solidFill>
                  <a:schemeClr val="tx1"/>
                </a:solidFill>
              </a:rPr>
              <a:t>開始至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次年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7/31 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日</a:t>
            </a:r>
            <a:r>
              <a:rPr lang="zh-TW" altLang="en-US" sz="2800" b="0" dirty="0">
                <a:solidFill>
                  <a:schemeClr val="tx1"/>
                </a:solidFill>
              </a:rPr>
              <a:t>截止申請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。</a:t>
            </a:r>
            <a:r>
              <a:rPr lang="en-US" altLang="zh-TW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以系統為主：請款</a:t>
            </a:r>
            <a:r>
              <a:rPr lang="zh-TW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單日期需落在該年度</a:t>
            </a:r>
            <a:r>
              <a:rPr lang="en-US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7/31</a:t>
            </a:r>
            <a:r>
              <a:rPr lang="zh-TW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</a:t>
            </a:r>
            <a:r>
              <a:rPr lang="en-US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zh-TW" alt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3076" lvl="1" indent="0">
              <a:buNone/>
            </a:pP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222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、計畫經費使用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期間原則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630" y="1484784"/>
            <a:ext cx="8246740" cy="5040560"/>
          </a:xfrm>
        </p:spPr>
        <p:txBody>
          <a:bodyPr/>
          <a:lstStyle/>
          <a:p>
            <a:pPr marL="458787" indent="-457200">
              <a:buFont typeface="+mj-lt"/>
              <a:buAutoNum type="arabicPeriod" startAt="4"/>
            </a:pPr>
            <a:r>
              <a:rPr lang="zh-TW" altLang="en-US" sz="2800" dirty="0">
                <a:solidFill>
                  <a:schemeClr val="tx1"/>
                </a:solidFill>
              </a:rPr>
              <a:t>期間原則</a:t>
            </a:r>
            <a:r>
              <a:rPr lang="zh-TW" altLang="en-US" sz="2800" dirty="0" smtClean="0">
                <a:solidFill>
                  <a:schemeClr val="tx1"/>
                </a:solidFill>
              </a:rPr>
              <a:t>：計畫</a:t>
            </a:r>
            <a:r>
              <a:rPr lang="zh-TW" altLang="en-US" sz="2800" dirty="0">
                <a:solidFill>
                  <a:schemeClr val="tx1"/>
                </a:solidFill>
              </a:rPr>
              <a:t>經費</a:t>
            </a:r>
            <a:r>
              <a:rPr lang="en-US" altLang="zh-TW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計畫款及配合款</a:t>
            </a:r>
            <a:r>
              <a:rPr lang="en-US" altLang="zh-TW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1087426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600" dirty="0" smtClean="0">
                <a:solidFill>
                  <a:schemeClr val="tx1"/>
                </a:solidFill>
              </a:rPr>
              <a:t>經費</a:t>
            </a:r>
            <a:r>
              <a:rPr lang="zh-TW" altLang="en-US" sz="2600" dirty="0">
                <a:solidFill>
                  <a:schemeClr val="tx1"/>
                </a:solidFill>
              </a:rPr>
              <a:t>使用</a:t>
            </a:r>
            <a:r>
              <a:rPr lang="zh-TW" altLang="en-US" sz="2600" dirty="0" smtClean="0">
                <a:solidFill>
                  <a:schemeClr val="tx1"/>
                </a:solidFill>
              </a:rPr>
              <a:t>期間，依照補</a:t>
            </a:r>
            <a:r>
              <a:rPr lang="en-US" altLang="zh-TW" sz="2600" dirty="0" smtClean="0">
                <a:solidFill>
                  <a:schemeClr val="tx1"/>
                </a:solidFill>
              </a:rPr>
              <a:t>(</a:t>
            </a:r>
            <a:r>
              <a:rPr lang="zh-TW" altLang="en-US" sz="2600" dirty="0" smtClean="0">
                <a:solidFill>
                  <a:schemeClr val="tx1"/>
                </a:solidFill>
              </a:rPr>
              <a:t>捐</a:t>
            </a:r>
            <a:r>
              <a:rPr lang="en-US" altLang="zh-TW" sz="2600" dirty="0" smtClean="0">
                <a:solidFill>
                  <a:schemeClr val="tx1"/>
                </a:solidFill>
              </a:rPr>
              <a:t>)</a:t>
            </a:r>
            <a:r>
              <a:rPr lang="zh-TW" altLang="en-US" sz="2600" dirty="0" smtClean="0">
                <a:solidFill>
                  <a:schemeClr val="tx1"/>
                </a:solidFill>
              </a:rPr>
              <a:t>助及委辦單位規定。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marL="1544614" lvl="2" indent="-5143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為協助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會計室年度結帳，計畫經費發生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在當年度會計期間</a:t>
            </a:r>
            <a:r>
              <a:rPr lang="en-US" altLang="zh-TW" dirty="0">
                <a:solidFill>
                  <a:schemeClr val="tx1"/>
                </a:solidFill>
              </a:rPr>
              <a:t>【</a:t>
            </a:r>
            <a:r>
              <a:rPr lang="zh-TW" altLang="en-US" dirty="0">
                <a:solidFill>
                  <a:schemeClr val="tx1"/>
                </a:solidFill>
              </a:rPr>
              <a:t>每年</a:t>
            </a:r>
            <a:r>
              <a:rPr lang="en-US" altLang="zh-TW" dirty="0">
                <a:solidFill>
                  <a:schemeClr val="tx1"/>
                </a:solidFill>
              </a:rPr>
              <a:t>8/1~</a:t>
            </a:r>
            <a:r>
              <a:rPr lang="zh-TW" altLang="en-US" dirty="0">
                <a:solidFill>
                  <a:schemeClr val="tx1"/>
                </a:solidFill>
              </a:rPr>
              <a:t>次年</a:t>
            </a:r>
            <a:r>
              <a:rPr lang="en-US" altLang="zh-TW" dirty="0">
                <a:solidFill>
                  <a:schemeClr val="tx1"/>
                </a:solidFill>
              </a:rPr>
              <a:t>7/31 </a:t>
            </a:r>
            <a:r>
              <a:rPr lang="en-US" altLang="zh-TW" dirty="0" smtClean="0">
                <a:solidFill>
                  <a:schemeClr val="tx1"/>
                </a:solidFill>
              </a:rPr>
              <a:t>】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仍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須請於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7/31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前完成請款。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7426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計畫預算編列</a:t>
            </a:r>
            <a:r>
              <a:rPr lang="zh-TW" altLang="en-US" sz="2600" b="0" dirty="0" smtClean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zh-TW" altLang="en-US" sz="2600" b="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核定函文到校後，</a:t>
            </a:r>
            <a:r>
              <a:rPr lang="zh-TW" altLang="en-US" sz="2600" b="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</a:t>
            </a:r>
            <a:r>
              <a:rPr lang="zh-TW" altLang="en-US" sz="2600" b="0" dirty="0" smtClean="0">
                <a:solidFill>
                  <a:schemeClr val="accent6">
                    <a:lumMod val="75000"/>
                  </a:schemeClr>
                </a:solidFill>
              </a:rPr>
              <a:t>立專案並編列預算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</a:p>
          <a:p>
            <a:pPr marL="1087426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計畫設備 </a:t>
            </a:r>
            <a:r>
              <a:rPr lang="en-US" altLang="zh-TW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資本門</a:t>
            </a:r>
            <a:r>
              <a:rPr lang="en-US" altLang="zh-TW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</a:t>
            </a: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購期間</a:t>
            </a:r>
            <a:r>
              <a:rPr lang="zh-TW" altLang="en-US" sz="2600" dirty="0" smtClean="0">
                <a:solidFill>
                  <a:schemeClr val="tx1"/>
                </a:solidFill>
              </a:rPr>
              <a:t>，請於核定函文</a:t>
            </a:r>
            <a:r>
              <a:rPr lang="en-US" altLang="zh-TW" sz="2600" dirty="0" smtClean="0">
                <a:solidFill>
                  <a:schemeClr val="tx1"/>
                </a:solidFill>
              </a:rPr>
              <a:t>(</a:t>
            </a:r>
            <a:r>
              <a:rPr lang="zh-TW" altLang="en-US" sz="2600" dirty="0" smtClean="0">
                <a:solidFill>
                  <a:schemeClr val="tx1"/>
                </a:solidFill>
              </a:rPr>
              <a:t>含經費明細表</a:t>
            </a:r>
            <a:r>
              <a:rPr lang="en-US" altLang="zh-TW" sz="2600" dirty="0" smtClean="0">
                <a:solidFill>
                  <a:schemeClr val="tx1"/>
                </a:solidFill>
              </a:rPr>
              <a:t>)</a:t>
            </a:r>
            <a:r>
              <a:rPr lang="zh-TW" altLang="en-US" sz="2600" dirty="0" smtClean="0">
                <a:solidFill>
                  <a:schemeClr val="tx1"/>
                </a:solidFill>
              </a:rPr>
              <a:t>送達後，</a:t>
            </a:r>
            <a:r>
              <a:rPr lang="zh-TW" altLang="en-US" sz="2600" dirty="0" smtClean="0">
                <a:solidFill>
                  <a:srgbClr val="FF0000"/>
                </a:solidFill>
              </a:rPr>
              <a:t>如無特殊問題，建議於三個月內請購完畢，</a:t>
            </a:r>
            <a:r>
              <a:rPr lang="zh-TW" altLang="en-US" sz="2600" dirty="0">
                <a:solidFill>
                  <a:srgbClr val="FF0000"/>
                </a:solidFill>
              </a:rPr>
              <a:t>切</a:t>
            </a:r>
            <a:r>
              <a:rPr lang="zh-TW" altLang="en-US" sz="2600" dirty="0" smtClean="0">
                <a:solidFill>
                  <a:srgbClr val="FF0000"/>
                </a:solidFill>
              </a:rPr>
              <a:t>勿拖至計畫結束請購。</a:t>
            </a:r>
            <a:endParaRPr lang="en-US" altLang="zh-TW" sz="2600" dirty="0" smtClean="0">
              <a:solidFill>
                <a:srgbClr val="FF0000"/>
              </a:solidFill>
            </a:endParaRPr>
          </a:p>
          <a:p>
            <a:pPr marL="1087426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計畫請款期間</a:t>
            </a:r>
            <a:r>
              <a:rPr lang="zh-TW" altLang="en-US" sz="2600" b="0" dirty="0" smtClean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zh-TW" alt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</a:t>
            </a:r>
            <a:r>
              <a:rPr lang="zh-TW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依</a:t>
            </a:r>
            <a:r>
              <a:rPr lang="zh-TW" alt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計畫規定，於截止日內完成請款</a:t>
            </a:r>
            <a:r>
              <a:rPr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zh-TW" altLang="en-US" dirty="0" smtClean="0">
                <a:solidFill>
                  <a:srgbClr val="FF0000"/>
                </a:solidFill>
              </a:rPr>
              <a:t>例如</a:t>
            </a:r>
            <a:r>
              <a:rPr lang="zh-TW" altLang="en-US" dirty="0">
                <a:solidFill>
                  <a:srgbClr val="FF0000"/>
                </a:solidFill>
              </a:rPr>
              <a:t>：計畫截止</a:t>
            </a:r>
            <a:r>
              <a:rPr lang="zh-TW" altLang="en-US" dirty="0" smtClean="0">
                <a:solidFill>
                  <a:srgbClr val="FF0000"/>
                </a:solidFill>
              </a:rPr>
              <a:t>日為</a:t>
            </a:r>
            <a:r>
              <a:rPr lang="en-US" altLang="zh-TW" dirty="0" smtClean="0">
                <a:solidFill>
                  <a:srgbClr val="FF0000"/>
                </a:solidFill>
              </a:rPr>
              <a:t>10/31</a:t>
            </a:r>
            <a:r>
              <a:rPr lang="zh-TW" altLang="en-US" dirty="0">
                <a:solidFill>
                  <a:srgbClr val="FF0000"/>
                </a:solidFill>
              </a:rPr>
              <a:t>日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r>
              <a:rPr lang="zh-TW" altLang="en-US" dirty="0">
                <a:solidFill>
                  <a:srgbClr val="FF0000"/>
                </a:solidFill>
              </a:rPr>
              <a:t>計畫</a:t>
            </a:r>
            <a:r>
              <a:rPr lang="zh-TW" altLang="en-US" dirty="0" smtClean="0">
                <a:solidFill>
                  <a:srgbClr val="FF0000"/>
                </a:solidFill>
              </a:rPr>
              <a:t>請款單均</a:t>
            </a:r>
            <a:r>
              <a:rPr lang="zh-TW" altLang="en-US" dirty="0">
                <a:solidFill>
                  <a:srgbClr val="FF0000"/>
                </a:solidFill>
              </a:rPr>
              <a:t>需在</a:t>
            </a:r>
            <a:r>
              <a:rPr lang="en-US" altLang="zh-TW" dirty="0" smtClean="0">
                <a:solidFill>
                  <a:srgbClr val="FF0000"/>
                </a:solidFill>
              </a:rPr>
              <a:t>10/31</a:t>
            </a:r>
            <a:r>
              <a:rPr lang="zh-TW" altLang="en-US" dirty="0" smtClean="0">
                <a:solidFill>
                  <a:srgbClr val="FF0000"/>
                </a:solidFill>
              </a:rPr>
              <a:t>日內。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030264" lvl="2" indent="0">
              <a:buNone/>
            </a:pPr>
            <a:endParaRPr lang="en-US" altLang="zh-TW" sz="2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44614" lvl="2" indent="-514350">
              <a:buFont typeface="Wingdings" panose="05000000000000000000" pitchFamily="2" charset="2"/>
              <a:buAutoNum type="circleNumWdWhitePlain"/>
            </a:pPr>
            <a:endParaRPr lang="zh-TW" alt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516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二、經費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使用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動支原則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8"/>
          </a:xfrm>
        </p:spPr>
        <p:txBody>
          <a:bodyPr/>
          <a:lstStyle/>
          <a:p>
            <a:pPr marL="458787" indent="-457200">
              <a:buFont typeface="+mj-lt"/>
              <a:buAutoNum type="arabicPeriod" startAt="5"/>
            </a:pPr>
            <a:r>
              <a:rPr lang="zh-TW" altLang="en-US" sz="2800" dirty="0">
                <a:solidFill>
                  <a:schemeClr val="tx1"/>
                </a:solidFill>
              </a:rPr>
              <a:t> 動</a:t>
            </a:r>
            <a:r>
              <a:rPr lang="zh-TW" altLang="en-US" sz="2800" dirty="0" smtClean="0">
                <a:solidFill>
                  <a:schemeClr val="tx1"/>
                </a:solidFill>
              </a:rPr>
              <a:t>支原則：</a:t>
            </a:r>
          </a:p>
          <a:p>
            <a:pPr marL="1087426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經費核可權限。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44614" lvl="2" indent="-514350">
              <a:buFont typeface="+mj-lt"/>
              <a:buAutoNum type="alphaUcPeriod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各項經費動支權限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，依本校權責劃分規定</a:t>
            </a:r>
            <a:r>
              <a:rPr lang="en-US" altLang="zh-TW" sz="2800" dirty="0">
                <a:solidFill>
                  <a:srgbClr val="0000FF"/>
                </a:solidFill>
              </a:rPr>
              <a:t>(</a:t>
            </a:r>
            <a:r>
              <a:rPr lang="zh-TW" altLang="en-US" sz="2800" dirty="0">
                <a:solidFill>
                  <a:srgbClr val="0000FF"/>
                </a:solidFill>
              </a:rPr>
              <a:t>參閱秘書室規定</a:t>
            </a:r>
            <a:r>
              <a:rPr lang="en-US" altLang="zh-TW" sz="2800" b="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zh-TW" altLang="en-US" sz="2800" b="0" dirty="0">
              <a:solidFill>
                <a:schemeClr val="tx1"/>
              </a:solidFill>
            </a:endParaRPr>
          </a:p>
          <a:p>
            <a:pPr marL="1544614" lvl="2" indent="-514350">
              <a:lnSpc>
                <a:spcPct val="100000"/>
              </a:lnSpc>
              <a:buFont typeface="+mj-lt"/>
              <a:buAutoNum type="alphaUcPeriod"/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任何經費使用，</a:t>
            </a:r>
            <a:r>
              <a:rPr lang="zh-TW" alt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鈞長未決行前，不可動支經費</a:t>
            </a:r>
            <a:r>
              <a:rPr lang="en-US" altLang="zh-TW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請款</a:t>
            </a:r>
            <a:r>
              <a:rPr lang="en-US" altLang="zh-TW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 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44653" lvl="3" indent="-5143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上簽日期不可在活動舉辦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之後。</a:t>
            </a:r>
            <a:endParaRPr lang="en-US" altLang="zh-TW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44653" lvl="3" indent="-5143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簽日期不可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在經費動支後。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44653" lvl="3" indent="-5143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憑證</a:t>
            </a:r>
            <a:r>
              <a:rPr lang="en-US" altLang="zh-TW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發票</a:t>
            </a:r>
            <a:r>
              <a:rPr lang="en-US" altLang="zh-TW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日期不可在鈞長決行前。</a:t>
            </a:r>
            <a:endParaRPr lang="en-US" altLang="zh-TW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7426" lvl="1" indent="-514350">
              <a:buFont typeface="+mj-lt"/>
              <a:buAutoNum type="alphaUcPeriod"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lphaUcPeriod"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lphaUcPeriod"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lphaUcPeriod"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lphaUcPeriod"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lphaUcPeriod"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98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0312" y="404664"/>
            <a:ext cx="78867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二、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經費使</a:t>
            </a:r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用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原則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正確程序</a:t>
            </a:r>
            <a:endParaRPr lang="zh-TW" alt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5951" y="1513408"/>
            <a:ext cx="7886700" cy="4620171"/>
          </a:xfrm>
        </p:spPr>
        <p:txBody>
          <a:bodyPr/>
          <a:lstStyle/>
          <a:p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25</a:t>
            </a:fld>
            <a:endParaRPr lang="en-US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948264" y="5432271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000" b="1" u="sng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53635" y="1730228"/>
            <a:ext cx="7761715" cy="4500065"/>
            <a:chOff x="1284521" y="3516553"/>
            <a:chExt cx="7103903" cy="3038107"/>
          </a:xfrm>
        </p:grpSpPr>
        <p:cxnSp>
          <p:nvCxnSpPr>
            <p:cNvPr id="6" name="直線單箭頭接點 5"/>
            <p:cNvCxnSpPr/>
            <p:nvPr/>
          </p:nvCxnSpPr>
          <p:spPr>
            <a:xfrm>
              <a:off x="1321198" y="4149080"/>
              <a:ext cx="52670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5364088" y="3933056"/>
              <a:ext cx="0" cy="43204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2195736" y="4869160"/>
              <a:ext cx="0" cy="43204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2195736" y="3933056"/>
              <a:ext cx="0" cy="43204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3635896" y="3933056"/>
              <a:ext cx="0" cy="43204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3707195" y="4869160"/>
              <a:ext cx="0" cy="43204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5364088" y="4869160"/>
              <a:ext cx="0" cy="43204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097475" y="3557284"/>
              <a:ext cx="136815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rgbClr val="0070C0"/>
                  </a:solidFill>
                </a:rPr>
                <a:t>發票</a:t>
              </a:r>
              <a:r>
                <a:rPr lang="zh-TW" altLang="en-US" sz="2200" b="1" dirty="0">
                  <a:solidFill>
                    <a:srgbClr val="0070C0"/>
                  </a:solidFill>
                </a:rPr>
                <a:t>日期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681650" y="3516553"/>
              <a:ext cx="155861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rgbClr val="FF0000"/>
                  </a:solidFill>
                </a:rPr>
                <a:t>請款日期</a:t>
              </a:r>
              <a:endParaRPr lang="zh-TW" alt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68059" y="3541552"/>
              <a:ext cx="1691479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簽准日期</a:t>
              </a:r>
              <a:endParaRPr lang="zh-TW" altLang="en-US" sz="2200" b="1" u="sng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9" name="直線單箭頭接點 18"/>
            <p:cNvCxnSpPr/>
            <p:nvPr/>
          </p:nvCxnSpPr>
          <p:spPr>
            <a:xfrm>
              <a:off x="1321198" y="5085184"/>
              <a:ext cx="52670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510597" y="4437112"/>
              <a:ext cx="136815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rgbClr val="0070C0"/>
                  </a:solidFill>
                </a:rPr>
                <a:t>發票日期</a:t>
              </a:r>
              <a:endParaRPr lang="zh-TW" altLang="en-US" sz="2200" dirty="0">
                <a:solidFill>
                  <a:srgbClr val="0070C0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907547" y="4437112"/>
              <a:ext cx="1691479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簽准日期</a:t>
              </a:r>
              <a:endParaRPr lang="zh-TW" altLang="en-US" sz="2200" b="1" u="sng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644007" y="4437112"/>
              <a:ext cx="1547463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rgbClr val="FF0000"/>
                  </a:solidFill>
                </a:rPr>
                <a:t>請款日期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1321198" y="5949280"/>
              <a:ext cx="52670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2194673" y="5733256"/>
              <a:ext cx="0" cy="43204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3707195" y="5733256"/>
              <a:ext cx="0" cy="43204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379966" y="5733256"/>
              <a:ext cx="0" cy="43204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4733662" y="5356963"/>
              <a:ext cx="136815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rgbClr val="0070C0"/>
                  </a:solidFill>
                </a:rPr>
                <a:t>發票</a:t>
              </a:r>
              <a:r>
                <a:rPr lang="zh-TW" altLang="en-US" sz="2200" dirty="0">
                  <a:solidFill>
                    <a:srgbClr val="0070C0"/>
                  </a:solidFill>
                </a:rPr>
                <a:t>日期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097475" y="5352861"/>
              <a:ext cx="152171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rgbClr val="FF0000"/>
                  </a:solidFill>
                </a:rPr>
                <a:t>請款日期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321198" y="5352861"/>
              <a:ext cx="1691479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簽准日期</a:t>
              </a:r>
              <a:endParaRPr lang="zh-TW" altLang="en-US" sz="2200" b="1" u="sng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32240" y="4005064"/>
              <a:ext cx="1656184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u="sng" dirty="0" smtClean="0">
                  <a:solidFill>
                    <a:schemeClr val="tx1"/>
                  </a:solidFill>
                </a:rPr>
                <a:t>正確</a:t>
              </a:r>
              <a:endParaRPr lang="en-US" altLang="zh-TW" sz="1200" b="1" u="sng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zh-TW" altLang="en-US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簽准、發票、請款可為同一天</a:t>
              </a:r>
              <a:r>
                <a:rPr lang="en-US" altLang="zh-TW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 algn="ctr"/>
              <a:endParaRPr lang="zh-TW" altLang="en-US" sz="3000" b="1" u="sng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947554" y="4644723"/>
              <a:ext cx="1152128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i="1" u="sng" dirty="0" smtClean="0">
                  <a:solidFill>
                    <a:schemeClr val="tx1"/>
                  </a:solidFill>
                </a:rPr>
                <a:t>錯誤</a:t>
              </a:r>
              <a:r>
                <a:rPr lang="en-US" altLang="zh-TW" sz="3000" b="1" i="1" u="sng" dirty="0" smtClean="0">
                  <a:solidFill>
                    <a:schemeClr val="tx1"/>
                  </a:solidFill>
                </a:rPr>
                <a:t>1</a:t>
              </a:r>
              <a:endParaRPr lang="zh-TW" altLang="en-US" sz="30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948264" y="5589240"/>
              <a:ext cx="1152128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i="1" u="sng" dirty="0" smtClean="0">
                  <a:solidFill>
                    <a:schemeClr val="tx1"/>
                  </a:solidFill>
                </a:rPr>
                <a:t>錯誤</a:t>
              </a:r>
              <a:r>
                <a:rPr lang="en-US" altLang="zh-TW" sz="3000" b="1" i="1" u="sng" dirty="0" smtClean="0">
                  <a:solidFill>
                    <a:schemeClr val="tx1"/>
                  </a:solidFill>
                </a:rPr>
                <a:t>2</a:t>
              </a:r>
              <a:endParaRPr lang="zh-TW" altLang="en-US" sz="30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84521" y="6225918"/>
              <a:ext cx="7092280" cy="328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u="sng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*</a:t>
              </a:r>
              <a:r>
                <a:rPr lang="zh-TW" altLang="en-US" sz="2400" b="1" u="sng" dirty="0" smtClean="0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簽准日期</a:t>
              </a:r>
              <a:r>
                <a:rPr lang="zh-TW" altLang="en-US" sz="2400" b="1" u="sng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2400" b="1" u="sng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發票日期</a:t>
              </a:r>
              <a:r>
                <a:rPr lang="zh-TW" altLang="en-US" sz="2400" b="1" u="sng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2400" b="1" u="sng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請款日期</a:t>
              </a:r>
              <a:r>
                <a:rPr lang="zh-TW" altLang="en-US" sz="2400" b="1" u="sng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，依系統為主。</a:t>
              </a:r>
              <a:endParaRPr lang="zh-TW" altLang="en-US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015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二、經費使用</a:t>
            </a:r>
            <a:r>
              <a:rPr lang="en-US" altLang="zh-TW" dirty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動支原則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7" indent="-457200">
              <a:buFont typeface="+mj-lt"/>
              <a:buAutoNum type="arabicPeriod" startAt="5"/>
            </a:pPr>
            <a:r>
              <a:rPr lang="zh-TW" altLang="en-US" sz="2800" dirty="0">
                <a:solidFill>
                  <a:schemeClr val="tx1"/>
                </a:solidFill>
              </a:rPr>
              <a:t>動支原則：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087426" lvl="1" indent="-514350">
              <a:lnSpc>
                <a:spcPct val="100000"/>
              </a:lnSpc>
              <a:buFont typeface="Wingdings" panose="05000000000000000000" pitchFamily="2" charset="2"/>
              <a:buAutoNum type="circleNumWdWhitePlain" startAt="2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支付項目及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標準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2800" dirty="0" smtClean="0">
                <a:solidFill>
                  <a:schemeClr val="tx1"/>
                </a:solidFill>
              </a:rPr>
              <a:t>非</a:t>
            </a:r>
            <a:r>
              <a:rPr lang="zh-TW" altLang="en-US" sz="2800" dirty="0">
                <a:solidFill>
                  <a:schemeClr val="tx1"/>
                </a:solidFill>
              </a:rPr>
              <a:t>計畫經費</a:t>
            </a:r>
            <a:r>
              <a:rPr lang="en-US" altLang="zh-TW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學校款</a:t>
            </a:r>
            <a:r>
              <a:rPr lang="en-US" altLang="zh-TW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944653" lvl="3" indent="-514350">
              <a:lnSpc>
                <a:spcPct val="100000"/>
              </a:lnSpc>
              <a:buFont typeface="+mj-lt"/>
              <a:buAutoNum type="alphaUcPeriod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支付項目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，</a:t>
            </a:r>
            <a:r>
              <a:rPr lang="zh-TW" altLang="en-US" sz="2800" b="0" dirty="0">
                <a:solidFill>
                  <a:schemeClr val="tx1"/>
                </a:solidFill>
              </a:rPr>
              <a:t>依照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>
                <a:solidFill>
                  <a:schemeClr val="tx1"/>
                </a:solidFill>
              </a:rPr>
              <a:t>單位預算項目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支用，</a:t>
            </a:r>
            <a:r>
              <a:rPr lang="zh-TW" altLang="en-US" sz="2800" dirty="0">
                <a:solidFill>
                  <a:srgbClr val="00B050"/>
                </a:solidFill>
              </a:rPr>
              <a:t>未</a:t>
            </a:r>
            <a:r>
              <a:rPr lang="zh-TW" altLang="en-US" sz="2800" dirty="0" smtClean="0">
                <a:solidFill>
                  <a:srgbClr val="00B050"/>
                </a:solidFill>
              </a:rPr>
              <a:t>有預算</a:t>
            </a:r>
            <a:r>
              <a:rPr lang="zh-TW" altLang="en-US" sz="2800" dirty="0">
                <a:solidFill>
                  <a:srgbClr val="00B050"/>
                </a:solidFill>
              </a:rPr>
              <a:t>項目，請變更</a:t>
            </a:r>
            <a:r>
              <a:rPr lang="zh-TW" altLang="en-US" sz="2800" dirty="0" smtClean="0">
                <a:solidFill>
                  <a:srgbClr val="00B050"/>
                </a:solidFill>
              </a:rPr>
              <a:t>經費</a:t>
            </a:r>
            <a:r>
              <a:rPr lang="en-US" altLang="zh-TW" sz="2800" dirty="0" smtClean="0">
                <a:solidFill>
                  <a:srgbClr val="00B050"/>
                </a:solidFill>
              </a:rPr>
              <a:t>(</a:t>
            </a:r>
            <a:r>
              <a:rPr lang="zh-TW" altLang="en-US" sz="2800" dirty="0">
                <a:solidFill>
                  <a:srgbClr val="00B050"/>
                </a:solidFill>
              </a:rPr>
              <a:t>請參閱後述經費流</a:t>
            </a:r>
            <a:r>
              <a:rPr lang="zh-TW" altLang="en-US" sz="2800" dirty="0" smtClean="0">
                <a:solidFill>
                  <a:srgbClr val="00B050"/>
                </a:solidFill>
              </a:rPr>
              <a:t>用、追</a:t>
            </a:r>
            <a:r>
              <a:rPr lang="zh-TW" altLang="en-US" sz="2800" dirty="0">
                <a:solidFill>
                  <a:srgbClr val="00B050"/>
                </a:solidFill>
              </a:rPr>
              <a:t>加減</a:t>
            </a:r>
            <a:r>
              <a:rPr lang="en-US" altLang="zh-TW" sz="2800" dirty="0">
                <a:solidFill>
                  <a:srgbClr val="00B050"/>
                </a:solidFill>
              </a:rPr>
              <a:t>)</a:t>
            </a:r>
            <a:r>
              <a:rPr lang="zh-TW" altLang="en-US" sz="2800" dirty="0">
                <a:solidFill>
                  <a:srgbClr val="00B050"/>
                </a:solidFill>
              </a:rPr>
              <a:t>。</a:t>
            </a:r>
            <a:endParaRPr lang="en-US" altLang="zh-TW" sz="2800" dirty="0">
              <a:solidFill>
                <a:srgbClr val="00B050"/>
              </a:solidFill>
            </a:endParaRPr>
          </a:p>
          <a:p>
            <a:pPr marL="1944653" lvl="3" indent="-514350">
              <a:lnSpc>
                <a:spcPct val="100000"/>
              </a:lnSpc>
              <a:buFont typeface="+mj-lt"/>
              <a:buAutoNum type="alphaUcPeriod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支付標準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，請依照</a:t>
            </a: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本校辦法</a:t>
            </a: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會議決議</a:t>
            </a: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】 </a:t>
            </a:r>
            <a:r>
              <a:rPr lang="zh-TW" altLang="en-US" sz="28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2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+mj-lt"/>
              <a:buAutoNum type="alphaUcPeriod"/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28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二、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經費使用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動支原則</a:t>
            </a:r>
            <a:endParaRPr lang="zh-TW" alt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176464"/>
          </a:xfrm>
        </p:spPr>
        <p:txBody>
          <a:bodyPr/>
          <a:lstStyle/>
          <a:p>
            <a:pPr marL="458787" indent="-457200">
              <a:buFont typeface="+mj-lt"/>
              <a:buAutoNum type="arabicPeriod" startAt="5"/>
            </a:pPr>
            <a:r>
              <a:rPr lang="zh-TW" altLang="en-US" sz="2800" dirty="0" smtClean="0">
                <a:solidFill>
                  <a:schemeClr val="tx1"/>
                </a:solidFill>
              </a:rPr>
              <a:t> 動</a:t>
            </a:r>
            <a:r>
              <a:rPr lang="zh-TW" altLang="en-US" sz="2800" dirty="0">
                <a:solidFill>
                  <a:schemeClr val="tx1"/>
                </a:solidFill>
              </a:rPr>
              <a:t>支</a:t>
            </a:r>
            <a:r>
              <a:rPr lang="zh-TW" altLang="en-US" sz="2800" dirty="0" smtClean="0">
                <a:solidFill>
                  <a:schemeClr val="tx1"/>
                </a:solidFill>
              </a:rPr>
              <a:t>原則：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1087426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 startAt="2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支付項目及標準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2800" dirty="0" smtClean="0">
                <a:solidFill>
                  <a:schemeClr val="tx1"/>
                </a:solidFill>
              </a:rPr>
              <a:t>計畫經費</a:t>
            </a:r>
            <a:r>
              <a:rPr lang="en-US" altLang="zh-TW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補</a:t>
            </a:r>
            <a:r>
              <a:rPr lang="zh-TW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</a:t>
            </a:r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款及配合款</a:t>
            </a:r>
            <a:r>
              <a:rPr lang="en-US" altLang="zh-TW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</a:rPr>
              <a:t>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1544614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zh-TW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支付項目：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依照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dirty="0">
                <a:solidFill>
                  <a:schemeClr val="tx1"/>
                </a:solidFill>
              </a:rPr>
              <a:t>計畫預算項目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支用，並符合</a:t>
            </a:r>
            <a:r>
              <a:rPr lang="en-US" altLang="zh-TW" sz="2400" b="0" dirty="0">
                <a:solidFill>
                  <a:schemeClr val="tx1"/>
                </a:solidFill>
              </a:rPr>
              <a:t>【</a:t>
            </a:r>
            <a:r>
              <a:rPr lang="zh-TW" altLang="en-US" sz="2400" b="0" dirty="0">
                <a:solidFill>
                  <a:schemeClr val="tx1"/>
                </a:solidFill>
              </a:rPr>
              <a:t>經費使用比例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，無預算項目，請變更經費。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pPr marL="1944653" lvl="3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變更計畫經費</a:t>
            </a:r>
            <a:r>
              <a:rPr lang="en-US" altLang="zh-TW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含流用及</a:t>
            </a:r>
            <a:r>
              <a:rPr lang="zh-TW" alt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追加減</a:t>
            </a:r>
            <a:r>
              <a:rPr lang="en-US" altLang="zh-TW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：請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先徵詢委辦或補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捐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助單位，</a:t>
            </a:r>
            <a:r>
              <a:rPr lang="zh-TW" altLang="en-US" sz="2200" b="0" dirty="0">
                <a:solidFill>
                  <a:srgbClr val="00B050"/>
                </a:solidFill>
              </a:rPr>
              <a:t>並</a:t>
            </a:r>
            <a:r>
              <a:rPr lang="zh-TW" altLang="en-US" sz="2200" u="sng" dirty="0">
                <a:solidFill>
                  <a:srgbClr val="00B050"/>
                </a:solidFill>
              </a:rPr>
              <a:t>依照</a:t>
            </a:r>
            <a:r>
              <a:rPr lang="en-US" altLang="zh-TW" sz="2200" u="sng" dirty="0">
                <a:solidFill>
                  <a:srgbClr val="00B050"/>
                </a:solidFill>
              </a:rPr>
              <a:t>【</a:t>
            </a:r>
            <a:r>
              <a:rPr lang="zh-TW" altLang="en-US" sz="2200" u="sng" dirty="0">
                <a:solidFill>
                  <a:srgbClr val="00B050"/>
                </a:solidFill>
              </a:rPr>
              <a:t>委辦或補</a:t>
            </a:r>
            <a:r>
              <a:rPr lang="en-US" altLang="zh-TW" sz="2200" u="sng" dirty="0">
                <a:solidFill>
                  <a:srgbClr val="00B050"/>
                </a:solidFill>
              </a:rPr>
              <a:t>(</a:t>
            </a:r>
            <a:r>
              <a:rPr lang="zh-TW" altLang="en-US" sz="2200" u="sng" dirty="0">
                <a:solidFill>
                  <a:srgbClr val="00B050"/>
                </a:solidFill>
              </a:rPr>
              <a:t>捐</a:t>
            </a:r>
            <a:r>
              <a:rPr lang="en-US" altLang="zh-TW" sz="2200" u="sng" dirty="0">
                <a:solidFill>
                  <a:srgbClr val="00B050"/>
                </a:solidFill>
              </a:rPr>
              <a:t>)</a:t>
            </a:r>
            <a:r>
              <a:rPr lang="zh-TW" altLang="en-US" sz="2200" u="sng" dirty="0">
                <a:solidFill>
                  <a:srgbClr val="00B050"/>
                </a:solidFill>
              </a:rPr>
              <a:t>助</a:t>
            </a:r>
            <a:r>
              <a:rPr lang="en-US" altLang="zh-TW" sz="2200" u="sng" dirty="0">
                <a:solidFill>
                  <a:srgbClr val="00B050"/>
                </a:solidFill>
              </a:rPr>
              <a:t>】</a:t>
            </a:r>
            <a:r>
              <a:rPr lang="zh-TW" altLang="en-US" sz="2200" u="sng" dirty="0">
                <a:solidFill>
                  <a:srgbClr val="00B050"/>
                </a:solidFill>
              </a:rPr>
              <a:t>單位意見辦理</a:t>
            </a:r>
            <a:r>
              <a:rPr lang="en-US" altLang="zh-TW" sz="2200" u="sng" dirty="0">
                <a:solidFill>
                  <a:srgbClr val="00B050"/>
                </a:solidFill>
              </a:rPr>
              <a:t>(</a:t>
            </a:r>
            <a:r>
              <a:rPr lang="zh-TW" altLang="en-US" sz="2200" u="sng" dirty="0">
                <a:solidFill>
                  <a:srgbClr val="00B050"/>
                </a:solidFill>
              </a:rPr>
              <a:t>如有請提供給管考單位及會計室影本</a:t>
            </a:r>
            <a:r>
              <a:rPr lang="en-US" altLang="zh-TW" sz="2200" u="sng" dirty="0">
                <a:solidFill>
                  <a:srgbClr val="00B050"/>
                </a:solidFill>
              </a:rPr>
              <a:t>)</a:t>
            </a:r>
            <a:r>
              <a:rPr lang="zh-TW" altLang="en-US" sz="2200" b="0" u="sng" dirty="0">
                <a:solidFill>
                  <a:schemeClr val="tx1"/>
                </a:solidFill>
              </a:rPr>
              <a:t>，</a:t>
            </a:r>
            <a:r>
              <a:rPr lang="zh-TW" altLang="en-US" sz="2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無特殊規定，依本校辦法辦理。</a:t>
            </a:r>
            <a:endParaRPr lang="en-US" altLang="zh-TW" sz="2200" b="0" u="sng" dirty="0">
              <a:solidFill>
                <a:schemeClr val="tx1"/>
              </a:solidFill>
            </a:endParaRPr>
          </a:p>
          <a:p>
            <a:pPr marL="1544614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zh-TW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支付標準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：依照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委辦或補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捐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規定</a:t>
            </a:r>
            <a:r>
              <a:rPr lang="zh-TW" altLang="en-US" sz="2400" b="0" dirty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zh-TW" alt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無特殊規定</a:t>
            </a:r>
            <a:r>
              <a:rPr lang="zh-TW" altLang="en-US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，請依</a:t>
            </a:r>
            <a: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教育部補</a:t>
            </a:r>
            <a: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捐</a:t>
            </a:r>
            <a: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</a:t>
            </a:r>
            <a:r>
              <a:rPr lang="zh-TW" alt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及委辦計畫經費編列基準</a:t>
            </a:r>
            <a:r>
              <a:rPr lang="zh-TW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</a:t>
            </a:r>
            <a: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  <a:r>
              <a:rPr lang="en-US" altLang="zh-TW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本校辦法</a:t>
            </a:r>
            <a:r>
              <a:rPr lang="en-US" altLang="zh-TW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為基準</a:t>
            </a:r>
            <a:r>
              <a:rPr lang="zh-TW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7" indent="-514350">
              <a:lnSpc>
                <a:spcPct val="100000"/>
              </a:lnSpc>
              <a:buFont typeface="+mj-lt"/>
              <a:buAutoNum type="arabicPeriod" startAt="5"/>
            </a:pPr>
            <a:endParaRPr lang="en-US" altLang="zh-TW" sz="2400" b="0" dirty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lphaUcPeriod"/>
            </a:pPr>
            <a:endParaRPr lang="zh-TW" altLang="en-US" sz="24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4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80430" y="288032"/>
            <a:ext cx="7886700" cy="1124744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</a:rPr>
              <a:t>三</a:t>
            </a:r>
            <a:r>
              <a:rPr lang="zh-TW" altLang="en-US" dirty="0" smtClean="0">
                <a:solidFill>
                  <a:srgbClr val="0000FF"/>
                </a:solidFill>
              </a:rPr>
              <a:t>、經費申請及變更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63786" y="1700810"/>
            <a:ext cx="7886700" cy="4608510"/>
          </a:xfrm>
        </p:spPr>
        <p:txBody>
          <a:bodyPr/>
          <a:lstStyle/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單位預算。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預算申請及編列。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chemeClr val="tx1"/>
                </a:solidFill>
              </a:rPr>
              <a:t>預算</a:t>
            </a:r>
            <a:r>
              <a:rPr lang="zh-TW" altLang="en-US" sz="2800" dirty="0" smtClean="0">
                <a:solidFill>
                  <a:schemeClr val="tx1"/>
                </a:solidFill>
              </a:rPr>
              <a:t>流</a:t>
            </a:r>
            <a:r>
              <a:rPr lang="zh-TW" altLang="en-US" sz="2800" dirty="0">
                <a:solidFill>
                  <a:schemeClr val="tx1"/>
                </a:solidFill>
              </a:rPr>
              <a:t>用。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chemeClr val="tx1"/>
                </a:solidFill>
              </a:rPr>
              <a:t>預算</a:t>
            </a:r>
            <a:r>
              <a:rPr lang="zh-TW" altLang="en-US" sz="2800" dirty="0" smtClean="0">
                <a:solidFill>
                  <a:schemeClr val="tx1"/>
                </a:solidFill>
              </a:rPr>
              <a:t>追加</a:t>
            </a:r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</a:rPr>
              <a:t>減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 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活動申請及經費核銷</a:t>
            </a:r>
            <a:r>
              <a:rPr lang="zh-TW" altLang="en-US" sz="2800" dirty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經費請購及請款。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請款單注意事項。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chemeClr val="tx1"/>
                </a:solidFill>
              </a:rPr>
              <a:t>經費</a:t>
            </a:r>
            <a:r>
              <a:rPr lang="zh-TW" altLang="en-US" sz="2800" dirty="0" smtClean="0">
                <a:solidFill>
                  <a:schemeClr val="tx1"/>
                </a:solidFill>
              </a:rPr>
              <a:t>預支。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56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20675"/>
            <a:ext cx="7886700" cy="1325563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en-US" dirty="0" smtClean="0"/>
              <a:t>單</a:t>
            </a:r>
            <a:r>
              <a:rPr lang="zh-TW" altLang="en-US" dirty="0"/>
              <a:t>位</a:t>
            </a:r>
            <a:r>
              <a:rPr lang="zh-TW" altLang="en-US" dirty="0" smtClean="0"/>
              <a:t>預算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867464"/>
          </a:xfrm>
        </p:spPr>
        <p:txBody>
          <a:bodyPr/>
          <a:lstStyle/>
          <a:p>
            <a:pPr>
              <a:buSzPct val="70000"/>
            </a:pPr>
            <a:r>
              <a:rPr lang="zh-TW" altLang="en-US" sz="2000" dirty="0" smtClean="0">
                <a:solidFill>
                  <a:schemeClr val="tx1"/>
                </a:solidFill>
              </a:rPr>
              <a:t>單位預算</a:t>
            </a:r>
            <a:r>
              <a:rPr lang="zh-TW" altLang="en-US" sz="2000" dirty="0">
                <a:solidFill>
                  <a:schemeClr val="tx1"/>
                </a:solidFill>
              </a:rPr>
              <a:t>：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515937" indent="-514350">
              <a:buSzPct val="70000"/>
              <a:buFont typeface="Wingdings" panose="05000000000000000000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預算指某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一段期間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，單位為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特定工作計畫所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編列金額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SzPct val="70000"/>
              <a:buFont typeface="Wingdings" panose="05000000000000000000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單位預算包含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年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度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預算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及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專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案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預算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 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030276" lvl="1" indent="-457200">
              <a:buSzPct val="70000"/>
              <a:buFont typeface="+mj-lt"/>
              <a:buAutoNum type="alphaUcPeriod"/>
            </a:pP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年度預算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：本校工作單位因年度工作計畫所編列經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費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zh-TW" altLang="en-US" sz="2200" dirty="0" smtClean="0">
                <a:solidFill>
                  <a:srgbClr val="FF0000"/>
                </a:solidFill>
              </a:rPr>
              <a:t>每年二月開始編列下年度預算，請各單位於會計室通知時間內繳交預算</a:t>
            </a:r>
            <a:r>
              <a:rPr lang="en-US" altLang="zh-TW" sz="2200" b="0" dirty="0" smtClean="0">
                <a:solidFill>
                  <a:srgbClr val="0070C0"/>
                </a:solidFill>
              </a:rPr>
              <a:t>【</a:t>
            </a:r>
            <a:r>
              <a:rPr lang="zh-TW" altLang="en-US" sz="2200" b="0" dirty="0" smtClean="0">
                <a:solidFill>
                  <a:srgbClr val="0070C0"/>
                </a:solidFill>
              </a:rPr>
              <a:t>工作計畫計</a:t>
            </a:r>
            <a:r>
              <a:rPr lang="zh-TW" altLang="en-US" sz="2200" b="0" dirty="0">
                <a:solidFill>
                  <a:srgbClr val="0070C0"/>
                </a:solidFill>
              </a:rPr>
              <a:t>暨</a:t>
            </a:r>
            <a:r>
              <a:rPr lang="zh-TW" altLang="en-US" sz="2200" b="0" dirty="0" smtClean="0">
                <a:solidFill>
                  <a:srgbClr val="0070C0"/>
                </a:solidFill>
              </a:rPr>
              <a:t>預算申請表</a:t>
            </a:r>
            <a:r>
              <a:rPr lang="en-US" altLang="zh-TW" sz="2200" b="0" dirty="0">
                <a:solidFill>
                  <a:srgbClr val="0070C0"/>
                </a:solidFill>
              </a:rPr>
              <a:t>】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與</a:t>
            </a:r>
            <a:r>
              <a:rPr lang="en-US" altLang="zh-TW" sz="2200" b="0" dirty="0">
                <a:solidFill>
                  <a:srgbClr val="0070C0"/>
                </a:solidFill>
              </a:rPr>
              <a:t>【</a:t>
            </a:r>
            <a:r>
              <a:rPr lang="zh-TW" altLang="en-US" sz="2200" b="0" dirty="0" smtClean="0">
                <a:solidFill>
                  <a:srgbClr val="0070C0"/>
                </a:solidFill>
              </a:rPr>
              <a:t>彙總表</a:t>
            </a:r>
            <a:r>
              <a:rPr lang="en-US" altLang="zh-TW" sz="2200" b="0" dirty="0" smtClean="0">
                <a:solidFill>
                  <a:srgbClr val="0070C0"/>
                </a:solidFill>
              </a:rPr>
              <a:t>】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rgbClr val="FF0000"/>
                </a:solidFill>
              </a:rPr>
              <a:t>。</a:t>
            </a:r>
            <a:endParaRPr lang="en-US" altLang="zh-TW" sz="2200" dirty="0" smtClean="0">
              <a:solidFill>
                <a:srgbClr val="FF0000"/>
              </a:solidFill>
            </a:endParaRPr>
          </a:p>
          <a:p>
            <a:pPr marL="1087426" lvl="1" indent="-514350">
              <a:buSzPct val="70000"/>
              <a:buFont typeface="+mj-lt"/>
              <a:buAutoNum type="alphaUcPeriod"/>
            </a:pP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專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案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預算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：</a:t>
            </a: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544614" lvl="2" indent="-514350">
              <a:buSzPct val="70000"/>
              <a:buFont typeface="+mj-lt"/>
              <a:buAutoNum type="alphaUcPeriod"/>
            </a:pP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外部機構補助或委託學校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或教師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協助執行計畫。</a:t>
            </a: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944653" lvl="3" indent="-514350">
              <a:buSzPct val="70000"/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學校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或教師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向外申請且通過計畫。</a:t>
            </a: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944653" lvl="3" indent="-514350">
              <a:buSzPct val="70000"/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學校對外募款或個人捐贈現金收入。</a:t>
            </a: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544614" lvl="2" indent="-514350">
              <a:buSzPct val="70000"/>
              <a:buFont typeface="+mj-lt"/>
              <a:buAutoNum type="alphaUcPeriod"/>
            </a:pP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其他現金收入。</a:t>
            </a: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3076" lvl="1" indent="0">
              <a:buSzPct val="70000"/>
              <a:buNone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515937" indent="-514350">
              <a:buSzPct val="70000"/>
              <a:buFont typeface="Wingdings" panose="05000000000000000000" pitchFamily="2" charset="2"/>
              <a:buAutoNum type="circleNumWdWhitePlain"/>
            </a:pPr>
            <a:endParaRPr lang="zh-TW" altLang="en-US" sz="20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96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一、會計室組織成員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543300" y="6356349"/>
            <a:ext cx="4341068" cy="365125"/>
          </a:xfrm>
        </p:spPr>
        <p:txBody>
          <a:bodyPr/>
          <a:lstStyle/>
          <a:p>
            <a:pPr marL="1587" indent="0">
              <a:buNone/>
            </a:pPr>
            <a:r>
              <a:rPr lang="zh-TW" altLang="en-US" sz="1400" dirty="0" smtClean="0">
                <a:solidFill>
                  <a:srgbClr val="FF0000"/>
                </a:solidFill>
              </a:rPr>
              <a:t>如</a:t>
            </a:r>
            <a:r>
              <a:rPr lang="zh-TW" altLang="en-US" sz="1400" dirty="0">
                <a:solidFill>
                  <a:srgbClr val="FF0000"/>
                </a:solidFill>
              </a:rPr>
              <a:t>有任何</a:t>
            </a:r>
            <a:r>
              <a:rPr lang="zh-TW" altLang="en-US" sz="1400" dirty="0" smtClean="0">
                <a:solidFill>
                  <a:srgbClr val="FF0000"/>
                </a:solidFill>
              </a:rPr>
              <a:t>會計問題</a:t>
            </a:r>
            <a:r>
              <a:rPr lang="zh-TW" altLang="en-US" sz="1400" dirty="0">
                <a:solidFill>
                  <a:srgbClr val="FF0000"/>
                </a:solidFill>
              </a:rPr>
              <a:t>，請與負責組員</a:t>
            </a:r>
            <a:r>
              <a:rPr lang="zh-TW" altLang="en-US" sz="1400" dirty="0" smtClean="0">
                <a:solidFill>
                  <a:srgbClr val="FF0000"/>
                </a:solidFill>
              </a:rPr>
              <a:t>聯絡。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marL="1587" indent="0">
              <a:buNone/>
            </a:pPr>
            <a:endParaRPr lang="zh-TW" altLang="en-US" sz="1400" dirty="0">
              <a:solidFill>
                <a:srgbClr val="FF0000"/>
              </a:solidFill>
            </a:endParaRPr>
          </a:p>
          <a:p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14711"/>
              </p:ext>
            </p:extLst>
          </p:nvPr>
        </p:nvGraphicFramePr>
        <p:xfrm>
          <a:off x="323528" y="1196752"/>
          <a:ext cx="8640960" cy="5069328"/>
        </p:xfrm>
        <a:graphic>
          <a:graphicData uri="http://schemas.openxmlformats.org/drawingml/2006/table">
            <a:tbl>
              <a:tblPr/>
              <a:tblGrid>
                <a:gridCol w="1090429"/>
                <a:gridCol w="1090429"/>
                <a:gridCol w="2766788"/>
                <a:gridCol w="3693314"/>
              </a:tblGrid>
              <a:tr h="332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會計室同仁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負責單位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其他業務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8747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王育偉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全校性財會事務。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綜理會計室業務。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602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2275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84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組長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張育甄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健康學院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、各中心、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中心。</a:t>
                      </a:r>
                      <a:endParaRPr lang="zh-TW" altLang="en-US" sz="16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教育部聯絡。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度決算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編列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主任執行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各項事務。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保險費審核。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22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84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辦事員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吳繡霓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 dirty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國際處、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教務處、招生推廣處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除推廣中心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共教會、通識中心、體育室。</a:t>
                      </a:r>
                      <a:endParaRPr lang="zh-TW" altLang="en-US" sz="16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en-US" altLang="zh-TW" sz="1600" b="1" i="0" u="none" strike="noStrike" dirty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計畫經費：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申請、流用、追加減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度預算編列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zh-TW" altLang="en-US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內公告。</a:t>
                      </a:r>
                      <a:endParaRPr lang="zh-TW" altLang="en-US" sz="1600" b="1" i="0" u="none" strike="noStrike" dirty="0">
                        <a:solidFill>
                          <a:srgbClr val="00B05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633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2384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84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辦事員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張禮瑄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福祉學院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600" b="1" i="0" u="none" strike="noStrike" dirty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、圖資處、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計畫。</a:t>
                      </a:r>
                      <a:endParaRPr lang="zh-TW" altLang="en-US" sz="16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  <a:r>
                        <a:rPr lang="en-US" altLang="zh-TW" sz="1600" b="1" i="0" u="none" strike="noStrike" dirty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計畫經費：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流用、追加減、核銷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部聯絡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會計室網頁維護。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月報編列。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696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2276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84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辦事員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陳瑜婷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董事會、</a:t>
                      </a:r>
                      <a:r>
                        <a:rPr lang="zh-TW" altLang="en-US" sz="1600" b="1" i="0" u="none" strike="noStrike" dirty="0">
                          <a:solidFill>
                            <a:srgbClr val="FFC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學務處、研發處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各室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、秘、人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會、軍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雜費：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退費、分期繳費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、繳費單製作。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畢業審核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312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2277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32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計畫人員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彭淑滿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醫護學院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、高等教育深耕計畫。</a:t>
                      </a:r>
                      <a:endParaRPr lang="zh-TW" altLang="en-US" sz="15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高教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深耕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計畫經費：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流用、追加減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、核銷。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785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2479</a:t>
                      </a:r>
                    </a:p>
                  </a:txBody>
                  <a:tcPr marL="6500" marR="6500" marT="65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09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專案預算申請與編列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56792"/>
            <a:ext cx="7975798" cy="4799558"/>
          </a:xfrm>
        </p:spPr>
        <p:txBody>
          <a:bodyPr/>
          <a:lstStyle/>
          <a:p>
            <a:pPr marL="228600" lvl="1" indent="-227013" defTabSz="912813">
              <a:spcBef>
                <a:spcPts val="1000"/>
              </a:spcBef>
              <a:buSzPct val="70000"/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chemeClr val="tx1"/>
                </a:solidFill>
                <a:latin typeface="Arial" pitchFamily="34" charset="0"/>
              </a:rPr>
              <a:t>專案預算執行</a:t>
            </a:r>
            <a:r>
              <a:rPr lang="zh-TW" altLang="en-US" sz="2000" dirty="0">
                <a:solidFill>
                  <a:schemeClr val="tx1"/>
                </a:solidFill>
                <a:latin typeface="Arial" pitchFamily="34" charset="0"/>
              </a:rPr>
              <a:t>步驟</a:t>
            </a:r>
            <a:r>
              <a:rPr lang="zh-TW" altLang="en-US" sz="2000" dirty="0" smtClean="0">
                <a:solidFill>
                  <a:schemeClr val="tx1"/>
                </a:solidFill>
                <a:latin typeface="Arial" pitchFamily="34" charset="0"/>
              </a:rPr>
              <a:t>：</a:t>
            </a:r>
            <a:endParaRPr lang="en-US" altLang="zh-TW" sz="2000" dirty="0">
              <a:solidFill>
                <a:schemeClr val="tx1"/>
              </a:solidFill>
              <a:latin typeface="Arial" pitchFamily="34" charset="0"/>
            </a:endParaRPr>
          </a:p>
          <a:p>
            <a:pPr marL="515937" indent="-514350">
              <a:buSzPct val="70000"/>
              <a:buFont typeface="Wingdings" panose="05000000000000000000" pitchFamily="2" charset="2"/>
              <a:buAutoNum type="circleNumWdWhitePlain"/>
            </a:pP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補助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委託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計畫、受贈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收入、其他收入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等預算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請</a:t>
            </a:r>
            <a:r>
              <a:rPr lang="zh-TW" altLang="en-US" sz="1800" b="0" dirty="0">
                <a:solidFill>
                  <a:srgbClr val="0070C0"/>
                </a:solidFill>
              </a:rPr>
              <a:t>依序</a:t>
            </a:r>
            <a:r>
              <a:rPr lang="en-US" altLang="zh-TW" sz="1800" b="0" dirty="0" smtClean="0">
                <a:solidFill>
                  <a:srgbClr val="0070C0"/>
                </a:solidFill>
              </a:rPr>
              <a:t>1.【</a:t>
            </a:r>
            <a:r>
              <a:rPr lang="zh-TW" altLang="en-US" sz="1800" b="0" dirty="0">
                <a:solidFill>
                  <a:srgbClr val="0070C0"/>
                </a:solidFill>
              </a:rPr>
              <a:t>開設專案預算</a:t>
            </a:r>
            <a:r>
              <a:rPr lang="en-US" altLang="zh-TW" sz="1800" b="0" dirty="0" smtClean="0">
                <a:solidFill>
                  <a:srgbClr val="0070C0"/>
                </a:solidFill>
              </a:rPr>
              <a:t>】</a:t>
            </a:r>
            <a:r>
              <a:rPr lang="zh-TW" altLang="en-US" sz="1800" b="0" dirty="0" smtClean="0">
                <a:solidFill>
                  <a:srgbClr val="0070C0"/>
                </a:solidFill>
              </a:rPr>
              <a:t>、</a:t>
            </a:r>
            <a:r>
              <a:rPr lang="en-US" altLang="zh-TW" sz="1800" b="0" dirty="0" smtClean="0">
                <a:solidFill>
                  <a:srgbClr val="0070C0"/>
                </a:solidFill>
              </a:rPr>
              <a:t>2</a:t>
            </a:r>
            <a:r>
              <a:rPr lang="en-US" altLang="zh-TW" sz="1800" b="0" dirty="0">
                <a:solidFill>
                  <a:srgbClr val="0070C0"/>
                </a:solidFill>
              </a:rPr>
              <a:t>. 【</a:t>
            </a:r>
            <a:r>
              <a:rPr lang="zh-TW" altLang="en-US" sz="1800" b="0" dirty="0" smtClean="0">
                <a:solidFill>
                  <a:srgbClr val="0070C0"/>
                </a:solidFill>
              </a:rPr>
              <a:t>編列工作計畫</a:t>
            </a:r>
            <a:r>
              <a:rPr lang="en-US" altLang="zh-TW" sz="1800" b="0" dirty="0" smtClean="0">
                <a:solidFill>
                  <a:srgbClr val="0070C0"/>
                </a:solidFill>
              </a:rPr>
              <a:t>】</a:t>
            </a:r>
            <a:r>
              <a:rPr lang="zh-TW" altLang="en-US" sz="1800" b="0" dirty="0" smtClean="0">
                <a:solidFill>
                  <a:srgbClr val="0070C0"/>
                </a:solidFill>
              </a:rPr>
              <a:t>、</a:t>
            </a:r>
            <a:r>
              <a:rPr lang="en-US" altLang="zh-TW" sz="1800" b="0" dirty="0">
                <a:solidFill>
                  <a:srgbClr val="0070C0"/>
                </a:solidFill>
              </a:rPr>
              <a:t>3</a:t>
            </a:r>
            <a:r>
              <a:rPr lang="en-US" altLang="zh-TW" sz="1800" b="0" dirty="0" smtClean="0">
                <a:solidFill>
                  <a:srgbClr val="0070C0"/>
                </a:solidFill>
              </a:rPr>
              <a:t>【</a:t>
            </a:r>
            <a:r>
              <a:rPr lang="zh-TW" altLang="en-US" sz="1800" b="0" dirty="0">
                <a:solidFill>
                  <a:srgbClr val="0070C0"/>
                </a:solidFill>
              </a:rPr>
              <a:t>編列專案預算</a:t>
            </a:r>
            <a:r>
              <a:rPr lang="en-US" altLang="zh-TW" sz="1800" b="0" dirty="0">
                <a:solidFill>
                  <a:srgbClr val="0070C0"/>
                </a:solidFill>
              </a:rPr>
              <a:t>】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，方能動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支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經費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SzPct val="70000"/>
              <a:buFont typeface="+mj-lt"/>
              <a:buAutoNum type="arabicPeriod"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專案預算申請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：</a:t>
            </a:r>
            <a:r>
              <a:rPr lang="zh-TW" altLang="en-US" sz="1800" b="0" dirty="0">
                <a:solidFill>
                  <a:srgbClr val="FF0000"/>
                </a:solidFill>
              </a:rPr>
              <a:t>請檢附</a:t>
            </a:r>
            <a:r>
              <a:rPr lang="en-US" altLang="zh-TW" sz="1800" b="0" dirty="0">
                <a:solidFill>
                  <a:srgbClr val="0070C0"/>
                </a:solidFill>
              </a:rPr>
              <a:t>【</a:t>
            </a:r>
            <a:r>
              <a:rPr lang="zh-TW" altLang="en-US" sz="1800" b="0" dirty="0">
                <a:solidFill>
                  <a:srgbClr val="0070C0"/>
                </a:solidFill>
              </a:rPr>
              <a:t>專案計畫申請表</a:t>
            </a:r>
            <a:r>
              <a:rPr lang="en-US" altLang="zh-TW" sz="1800" b="0" dirty="0">
                <a:solidFill>
                  <a:srgbClr val="0070C0"/>
                </a:solidFill>
              </a:rPr>
              <a:t>】</a:t>
            </a:r>
            <a:r>
              <a:rPr lang="zh-TW" altLang="en-US" sz="1800" b="0" dirty="0">
                <a:solidFill>
                  <a:srgbClr val="FF0000"/>
                </a:solidFill>
              </a:rPr>
              <a:t>及</a:t>
            </a:r>
            <a:r>
              <a:rPr lang="en-US" altLang="zh-TW" sz="1800" b="0" dirty="0">
                <a:solidFill>
                  <a:srgbClr val="0070C0"/>
                </a:solidFill>
              </a:rPr>
              <a:t>【</a:t>
            </a:r>
            <a:r>
              <a:rPr lang="zh-TW" altLang="en-US" sz="1800" b="0" dirty="0">
                <a:solidFill>
                  <a:srgbClr val="0070C0"/>
                </a:solidFill>
              </a:rPr>
              <a:t>核定簽呈</a:t>
            </a:r>
            <a:r>
              <a:rPr lang="zh-TW" altLang="en-US" sz="1800" b="0" dirty="0">
                <a:solidFill>
                  <a:schemeClr val="tx1"/>
                </a:solidFill>
              </a:rPr>
              <a:t>或</a:t>
            </a:r>
            <a:r>
              <a:rPr lang="zh-TW" altLang="en-US" sz="1800" b="0" dirty="0">
                <a:solidFill>
                  <a:srgbClr val="0070C0"/>
                </a:solidFill>
              </a:rPr>
              <a:t>收據</a:t>
            </a:r>
            <a:r>
              <a:rPr lang="zh-TW" altLang="en-US" sz="1800" b="0" dirty="0">
                <a:solidFill>
                  <a:schemeClr val="tx1"/>
                </a:solidFill>
              </a:rPr>
              <a:t>或</a:t>
            </a:r>
            <a:r>
              <a:rPr lang="zh-TW" altLang="en-US" sz="1800" b="0" dirty="0">
                <a:solidFill>
                  <a:srgbClr val="0070C0"/>
                </a:solidFill>
              </a:rPr>
              <a:t>其他證明</a:t>
            </a:r>
            <a:r>
              <a:rPr lang="zh-TW" altLang="en-US" sz="1800" b="0" dirty="0" smtClean="0">
                <a:solidFill>
                  <a:srgbClr val="0070C0"/>
                </a:solidFill>
              </a:rPr>
              <a:t>收入文件</a:t>
            </a:r>
            <a:r>
              <a:rPr lang="en-US" altLang="zh-TW" sz="1800" b="0" dirty="0">
                <a:solidFill>
                  <a:srgbClr val="0070C0"/>
                </a:solidFill>
              </a:rPr>
              <a:t>】</a:t>
            </a:r>
            <a:r>
              <a:rPr lang="zh-TW" altLang="en-US" sz="1800" b="0" dirty="0">
                <a:solidFill>
                  <a:srgbClr val="FF0000"/>
                </a:solidFill>
              </a:rPr>
              <a:t>至會計室作業。</a:t>
            </a:r>
            <a:endParaRPr lang="en-US" altLang="zh-TW" sz="1800" b="0" dirty="0">
              <a:solidFill>
                <a:srgbClr val="FF0000"/>
              </a:solidFill>
            </a:endParaRPr>
          </a:p>
          <a:p>
            <a:pPr marL="1087426" lvl="1" indent="-514350">
              <a:buSzPct val="70000"/>
              <a:buFont typeface="+mj-lt"/>
              <a:buAutoNum type="arabicPeriod"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專案預算編列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：</a:t>
            </a:r>
            <a:r>
              <a:rPr lang="zh-TW" altLang="en-US" sz="1800" b="0" dirty="0">
                <a:solidFill>
                  <a:srgbClr val="FF0000"/>
                </a:solidFill>
              </a:rPr>
              <a:t>請檢附</a:t>
            </a:r>
            <a:r>
              <a:rPr lang="en-US" altLang="zh-TW" sz="1800" b="0" dirty="0">
                <a:solidFill>
                  <a:schemeClr val="accent5"/>
                </a:solidFill>
              </a:rPr>
              <a:t>【</a:t>
            </a:r>
            <a:r>
              <a:rPr lang="zh-TW" altLang="en-US" sz="1800" b="0" dirty="0">
                <a:solidFill>
                  <a:schemeClr val="accent5"/>
                </a:solidFill>
              </a:rPr>
              <a:t>工作計畫暨預算申請表</a:t>
            </a:r>
            <a:r>
              <a:rPr lang="en-US" altLang="zh-TW" sz="1800" b="0" dirty="0">
                <a:solidFill>
                  <a:schemeClr val="accent5"/>
                </a:solidFill>
              </a:rPr>
              <a:t>】</a:t>
            </a:r>
            <a:r>
              <a:rPr lang="zh-TW" altLang="en-US" sz="1800" b="0" dirty="0">
                <a:solidFill>
                  <a:srgbClr val="FF0000"/>
                </a:solidFill>
              </a:rPr>
              <a:t>至會計室作業</a:t>
            </a:r>
            <a:r>
              <a:rPr lang="zh-TW" altLang="en-US" sz="1800" b="0" dirty="0" smtClean="0">
                <a:solidFill>
                  <a:srgbClr val="FF0000"/>
                </a:solidFill>
              </a:rPr>
              <a:t>。</a:t>
            </a:r>
            <a:endParaRPr lang="en-US" altLang="zh-TW" sz="1800" b="0" dirty="0" smtClean="0">
              <a:solidFill>
                <a:srgbClr val="FF0000"/>
              </a:solidFill>
            </a:endParaRPr>
          </a:p>
          <a:p>
            <a:pPr marL="515937" indent="-514350">
              <a:buSzPct val="70000"/>
              <a:buFont typeface="Wingdings" panose="05000000000000000000" pitchFamily="2" charset="2"/>
              <a:buAutoNum type="circleNumWdWhitePlain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專案預算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申請與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編列作業程序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endParaRPr lang="en-US" altLang="zh-TW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SzPct val="70000"/>
              <a:buFont typeface="+mj-lt"/>
              <a:buAutoNum type="arabicPeriod"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步驟一、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校務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系統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(WEB)/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會計系統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預算編製作業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專案登錄作業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單位用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)/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新增專案資料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設定專案計畫基本資料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)/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存檔傳送</a:t>
            </a:r>
            <a:r>
              <a:rPr lang="zh-TW" altLang="en-US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會計室並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列印</a:t>
            </a:r>
            <a:r>
              <a:rPr lang="en-US" altLang="zh-TW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專案</a:t>
            </a:r>
            <a:r>
              <a:rPr lang="zh-TW" altLang="en-US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</a:t>
            </a:r>
            <a:r>
              <a:rPr lang="en-US" altLang="zh-TW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</a:t>
            </a:r>
            <a:r>
              <a:rPr lang="zh-TW" altLang="en-US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送會計室。</a:t>
            </a:r>
            <a:endParaRPr lang="en-US" altLang="zh-TW" sz="1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7426" lvl="1" indent="-514350">
              <a:buSzPct val="70000"/>
              <a:buFont typeface="+mj-lt"/>
              <a:buAutoNum type="arabicPeriod"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步驟二、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校務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系統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(WEB)/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會計系統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預算編製作業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單位工作計畫維護作業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新增工作計畫設定該計畫執行日期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核銷日期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及鍵入</a:t>
            </a:r>
            <a:r>
              <a:rPr lang="zh-TW" altLang="en-US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工作計畫名稱</a:t>
            </a:r>
            <a:r>
              <a:rPr lang="en-US" altLang="zh-TW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送出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存檔。</a:t>
            </a:r>
            <a:endParaRPr lang="zh-TW" altLang="en-US" sz="1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7426" lvl="1" indent="-514350">
              <a:buSzPct val="70000"/>
              <a:buFont typeface="+mj-lt"/>
              <a:buAutoNum type="arabicPeriod"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步驟三、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校務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系統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(WEB)/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會計系統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預算編製作業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單位預算編制作業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設定計畫經費及預算明細等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列印</a:t>
            </a:r>
            <a:r>
              <a:rPr lang="en-US" altLang="zh-TW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</a:t>
            </a:r>
            <a:r>
              <a:rPr lang="zh-TW" altLang="en-US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計畫暨預算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申請表</a:t>
            </a:r>
            <a:r>
              <a:rPr lang="en-US" altLang="zh-TW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送</a:t>
            </a:r>
            <a:r>
              <a:rPr lang="zh-TW" altLang="en-US" sz="1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會計室</a:t>
            </a:r>
            <a:r>
              <a:rPr lang="zh-TW" altLang="en-US" sz="1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審核。</a:t>
            </a:r>
            <a:endParaRPr lang="zh-TW" altLang="en-US" sz="1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87549" lvl="4" indent="-514350">
              <a:buSzPct val="70000"/>
              <a:buFont typeface="+mj-lt"/>
              <a:buAutoNum type="circleNumWdWhitePlain"/>
            </a:pPr>
            <a:endParaRPr lang="en-US" altLang="zh-TW" sz="1600" b="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77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專案預算申請與編列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31</a:t>
            </a:fld>
            <a:endParaRPr lang="en-US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186780"/>
              </p:ext>
            </p:extLst>
          </p:nvPr>
        </p:nvGraphicFramePr>
        <p:xfrm>
          <a:off x="215516" y="1484784"/>
          <a:ext cx="88929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1403648" y="5013176"/>
            <a:ext cx="69847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lang="zh-TW" altLang="en-US" sz="3200" b="1" kern="1200" dirty="0">
                <a:solidFill>
                  <a:srgbClr val="0000CC"/>
                </a:solidFill>
                <a:latin typeface="Arial" pitchFamily="34" charset="0"/>
                <a:ea typeface="微軟正黑體" pitchFamily="34" charset="-120"/>
                <a:cs typeface="+mn-cs"/>
              </a:defRPr>
            </a:lvl1pPr>
            <a:lvl2pPr marL="800089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lang="zh-TW" altLang="en-US" sz="2400" b="1" kern="120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57277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TW" altLang="en-US" sz="2000" b="1" kern="12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57316" indent="-2857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lang="zh-TW" altLang="en-US" b="1" kern="120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altLang="en-US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7" indent="-514350">
              <a:buFont typeface="+mj-lt"/>
              <a:buAutoNum type="arabicPeriod"/>
            </a:pPr>
            <a:r>
              <a:rPr kumimoji="0" lang="zh-TW" altLang="en-US" sz="2600" dirty="0" smtClean="0">
                <a:solidFill>
                  <a:srgbClr val="FF0000"/>
                </a:solidFill>
              </a:rPr>
              <a:t>系統操作，請參與核銷手冊</a:t>
            </a:r>
            <a:r>
              <a:rPr kumimoji="0" lang="en-US" altLang="zh-TW" sz="2600" dirty="0" smtClean="0">
                <a:solidFill>
                  <a:srgbClr val="FF0000"/>
                </a:solidFill>
              </a:rPr>
              <a:t>P28</a:t>
            </a:r>
            <a:r>
              <a:rPr kumimoji="0" lang="zh-TW" altLang="en-US" sz="2600" dirty="0" smtClean="0">
                <a:solidFill>
                  <a:srgbClr val="FF0000"/>
                </a:solidFill>
              </a:rPr>
              <a:t>。</a:t>
            </a:r>
            <a:endParaRPr kumimoji="0" lang="en-US" altLang="zh-TW" sz="2600" dirty="0" smtClean="0">
              <a:solidFill>
                <a:srgbClr val="FF0000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kumimoji="0" lang="zh-TW" altLang="en-US" sz="2600" dirty="0" smtClean="0">
                <a:solidFill>
                  <a:srgbClr val="FF0000"/>
                </a:solidFill>
              </a:rPr>
              <a:t>如有任何會計問題，請與負責組員聯絡。</a:t>
            </a:r>
          </a:p>
          <a:p>
            <a:pPr marL="1587" indent="0">
              <a:buFont typeface="Wingdings" panose="05000000000000000000" pitchFamily="2" charset="2"/>
              <a:buNone/>
            </a:pPr>
            <a:endParaRPr kumimoji="0" lang="zh-TW" altLang="en-US" sz="2600" dirty="0" smtClean="0">
              <a:solidFill>
                <a:srgbClr val="FF0000"/>
              </a:solidFill>
            </a:endParaRPr>
          </a:p>
          <a:p>
            <a:endParaRPr kumimoji="0" lang="zh-TW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6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經費變更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232" y="1556792"/>
            <a:ext cx="7886700" cy="4351338"/>
          </a:xfrm>
        </p:spPr>
        <p:txBody>
          <a:bodyPr/>
          <a:lstStyle/>
          <a:p>
            <a:r>
              <a:rPr lang="zh-TW" altLang="en-US" sz="3000" b="0" dirty="0" smtClean="0">
                <a:solidFill>
                  <a:schemeClr val="tx1"/>
                </a:solidFill>
              </a:rPr>
              <a:t>每個</a:t>
            </a:r>
            <a:r>
              <a:rPr lang="zh-TW" altLang="en-US" sz="3000" b="0" dirty="0" smtClean="0">
                <a:solidFill>
                  <a:srgbClr val="0000FF"/>
                </a:solidFill>
              </a:rPr>
              <a:t>工作計畫</a:t>
            </a:r>
            <a:r>
              <a:rPr lang="zh-TW" altLang="en-US" sz="3000" b="0" dirty="0" smtClean="0">
                <a:solidFill>
                  <a:schemeClr val="tx1"/>
                </a:solidFill>
              </a:rPr>
              <a:t>對應</a:t>
            </a:r>
            <a:r>
              <a:rPr lang="zh-TW" altLang="en-US" sz="3000" b="0" dirty="0" smtClean="0">
                <a:solidFill>
                  <a:srgbClr val="0000FF"/>
                </a:solidFill>
              </a:rPr>
              <a:t>一個預算</a:t>
            </a:r>
            <a:r>
              <a:rPr lang="zh-TW" altLang="en-US" sz="3000" b="0" dirty="0" smtClean="0">
                <a:solidFill>
                  <a:schemeClr val="tx1"/>
                </a:solidFill>
              </a:rPr>
              <a:t>，每個預算都會有一個</a:t>
            </a:r>
            <a:r>
              <a:rPr lang="zh-TW" altLang="en-US" sz="3000" b="0" dirty="0" smtClean="0">
                <a:solidFill>
                  <a:srgbClr val="0000FF"/>
                </a:solidFill>
              </a:rPr>
              <a:t>預算代號</a:t>
            </a:r>
            <a:r>
              <a:rPr lang="zh-TW" altLang="en-US" sz="3000" b="0" dirty="0" smtClean="0">
                <a:solidFill>
                  <a:schemeClr val="tx1"/>
                </a:solidFill>
              </a:rPr>
              <a:t>。經費支用需與預算相符。</a:t>
            </a:r>
            <a:endParaRPr lang="en-US" altLang="zh-TW" sz="3000" b="0" dirty="0" smtClean="0">
              <a:solidFill>
                <a:schemeClr val="tx1"/>
              </a:solidFill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預算變動項目：</a:t>
            </a:r>
            <a:endParaRPr lang="en-US" altLang="zh-TW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32</a:t>
            </a:fld>
            <a:endParaRPr lang="en-US" altLang="en-US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29688"/>
              </p:ext>
            </p:extLst>
          </p:nvPr>
        </p:nvGraphicFramePr>
        <p:xfrm>
          <a:off x="755576" y="3212976"/>
          <a:ext cx="7886700" cy="325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25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447253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dirty="0"/>
              <a:t>3.</a:t>
            </a:r>
            <a:r>
              <a:rPr lang="zh-TW" altLang="en-US" dirty="0"/>
              <a:t> 預算流用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813966"/>
            <a:ext cx="7886700" cy="4351338"/>
          </a:xfrm>
        </p:spPr>
        <p:txBody>
          <a:bodyPr/>
          <a:lstStyle/>
          <a:p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經費流用：指</a:t>
            </a:r>
            <a:r>
              <a:rPr lang="zh-TW" altLang="en-US" sz="2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同一工作計畫</a:t>
            </a:r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中，</a:t>
            </a:r>
            <a:r>
              <a:rPr lang="zh-TW" altLang="en-US" sz="2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各單項經費流入及流出</a:t>
            </a:r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經費支用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需與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預算項目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相符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不符應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辦理經費流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用。</a:t>
            </a: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經費流</a:t>
            </a:r>
            <a:r>
              <a:rPr lang="zh-TW" altLang="en-US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用一般性原則：</a:t>
            </a:r>
            <a:endParaRPr lang="en-US" altLang="zh-TW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577" lvl="2" indent="-457200">
              <a:buFont typeface="+mj-lt"/>
              <a:buAutoNum type="alphaUcPeriod"/>
            </a:pP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不同工作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不可流用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2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577" lvl="2" indent="-457200">
              <a:buFont typeface="+mj-lt"/>
              <a:buAutoNum type="alphaUcPeriod"/>
            </a:pP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不同專案計畫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，不可流用。</a:t>
            </a:r>
            <a:endParaRPr lang="en-US" altLang="zh-TW" sz="22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577" lvl="2" indent="-457200">
              <a:buFont typeface="+mj-lt"/>
              <a:buAutoNum type="alphaUcPeriod"/>
            </a:pPr>
            <a:r>
              <a:rPr lang="zh-TW" altLang="en-US" sz="2200" dirty="0" smtClean="0">
                <a:solidFill>
                  <a:srgbClr val="FF0000"/>
                </a:solidFill>
              </a:rPr>
              <a:t>同一</a:t>
            </a:r>
            <a:r>
              <a:rPr lang="zh-TW" altLang="en-US" sz="2200" dirty="0">
                <a:solidFill>
                  <a:srgbClr val="FF0000"/>
                </a:solidFill>
              </a:rPr>
              <a:t>工作計畫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資本門</a:t>
            </a: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經常門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不可流用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2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577" lvl="2" indent="-457200">
              <a:buFont typeface="+mj-lt"/>
              <a:buAutoNum type="alphaUcPeriod"/>
            </a:pPr>
            <a:r>
              <a:rPr lang="zh-TW" altLang="en-US" sz="2200" dirty="0">
                <a:solidFill>
                  <a:srgbClr val="FF0000"/>
                </a:solidFill>
              </a:rPr>
              <a:t>同一工作計畫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事費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業務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，不可流用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2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577" lvl="2" indent="-457200">
              <a:buFont typeface="+mj-lt"/>
              <a:buAutoNum type="alphaUcPeriod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計畫經費需動支後，才可流用。</a:t>
            </a:r>
            <a:endParaRPr lang="en-US" altLang="zh-TW" sz="22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2200" u="sng" dirty="0" smtClean="0">
                <a:solidFill>
                  <a:schemeClr val="accent6">
                    <a:lumMod val="50000"/>
                  </a:schemeClr>
                </a:solidFill>
              </a:rPr>
              <a:t>計畫經費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流用有特殊規定，請依照補助及委辦單位規定。如對流用項目有所疑慮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請先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徵詢委辦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補助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單位</a:t>
            </a:r>
            <a:r>
              <a:rPr lang="en-US" altLang="zh-TW" sz="2200" b="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後，依本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校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流用程序辦理。</a:t>
            </a: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44697" y="6206454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/>
              <a:t>預算流用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chemeClr val="tx1"/>
                </a:solidFill>
              </a:rPr>
              <a:t>流用作業程序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流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用作業程序：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經費流</a:t>
            </a:r>
            <a:r>
              <a:rPr lang="zh-TW" altLang="en-US" sz="2800" dirty="0">
                <a:solidFill>
                  <a:schemeClr val="tx1"/>
                </a:solidFill>
              </a:rPr>
              <a:t>用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提供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預算經費流用申請表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至會計室作業。</a:t>
            </a:r>
            <a:endParaRPr lang="en-US" altLang="zh-TW" sz="2800" b="0" dirty="0">
              <a:solidFill>
                <a:schemeClr val="tx1"/>
              </a:solidFill>
            </a:endParaRPr>
          </a:p>
          <a:p>
            <a:pPr lvl="1"/>
            <a:r>
              <a:rPr lang="en-US" altLang="zh-TW" sz="2800" b="0" dirty="0" smtClean="0">
                <a:solidFill>
                  <a:srgbClr val="0070C0"/>
                </a:solidFill>
              </a:rPr>
              <a:t>【</a:t>
            </a:r>
            <a:r>
              <a:rPr lang="zh-TW" altLang="en-US" sz="2800" b="0" dirty="0">
                <a:solidFill>
                  <a:srgbClr val="0070C0"/>
                </a:solidFill>
              </a:rPr>
              <a:t>預算經費流用申請表</a:t>
            </a:r>
            <a:r>
              <a:rPr lang="en-US" altLang="zh-TW" sz="2800" b="0" dirty="0">
                <a:solidFill>
                  <a:srgbClr val="0070C0"/>
                </a:solidFill>
              </a:rPr>
              <a:t>】</a:t>
            </a:r>
            <a:r>
              <a:rPr lang="zh-TW" altLang="en-US" sz="2800" b="0" dirty="0">
                <a:solidFill>
                  <a:srgbClr val="0070C0"/>
                </a:solidFill>
              </a:rPr>
              <a:t>請至</a:t>
            </a:r>
            <a:r>
              <a:rPr lang="en-US" altLang="zh-TW" sz="2800" b="0" dirty="0">
                <a:solidFill>
                  <a:srgbClr val="0070C0"/>
                </a:solidFill>
              </a:rPr>
              <a:t>【</a:t>
            </a:r>
            <a:r>
              <a:rPr lang="zh-TW" altLang="en-US" sz="2800" b="0" dirty="0">
                <a:solidFill>
                  <a:srgbClr val="0070C0"/>
                </a:solidFill>
              </a:rPr>
              <a:t>校務系統</a:t>
            </a:r>
            <a:r>
              <a:rPr lang="en-US" altLang="zh-TW" sz="2800" b="0" dirty="0">
                <a:solidFill>
                  <a:srgbClr val="0070C0"/>
                </a:solidFill>
              </a:rPr>
              <a:t>/</a:t>
            </a:r>
            <a:r>
              <a:rPr lang="zh-TW" altLang="en-US" sz="2800" b="0" dirty="0">
                <a:solidFill>
                  <a:srgbClr val="0070C0"/>
                </a:solidFill>
              </a:rPr>
              <a:t>單位預算調整</a:t>
            </a:r>
            <a:r>
              <a:rPr lang="en-US" altLang="zh-TW" sz="2800" b="0" dirty="0">
                <a:solidFill>
                  <a:srgbClr val="0070C0"/>
                </a:solidFill>
              </a:rPr>
              <a:t>/</a:t>
            </a:r>
            <a:r>
              <a:rPr lang="zh-TW" altLang="en-US" sz="2800" b="0" dirty="0">
                <a:solidFill>
                  <a:srgbClr val="0070C0"/>
                </a:solidFill>
              </a:rPr>
              <a:t>單位流用作業填表並列印</a:t>
            </a:r>
            <a:r>
              <a:rPr lang="en-US" altLang="zh-TW" sz="2800" b="0" dirty="0">
                <a:solidFill>
                  <a:srgbClr val="0070C0"/>
                </a:solidFill>
              </a:rPr>
              <a:t>】</a:t>
            </a:r>
            <a:r>
              <a:rPr lang="zh-TW" altLang="en-US" sz="2800" b="0" dirty="0">
                <a:solidFill>
                  <a:srgbClr val="0070C0"/>
                </a:solidFill>
              </a:rPr>
              <a:t>，系統並點</a:t>
            </a:r>
            <a:r>
              <a:rPr lang="en-US" altLang="zh-TW" sz="2800" b="0" dirty="0">
                <a:solidFill>
                  <a:srgbClr val="0070C0"/>
                </a:solidFill>
              </a:rPr>
              <a:t>【</a:t>
            </a:r>
            <a:r>
              <a:rPr lang="zh-TW" altLang="en-US" sz="2800" b="0" dirty="0">
                <a:solidFill>
                  <a:srgbClr val="0070C0"/>
                </a:solidFill>
              </a:rPr>
              <a:t>送至會計室審核</a:t>
            </a:r>
            <a:r>
              <a:rPr lang="en-US" altLang="zh-TW" sz="2800" b="0" dirty="0">
                <a:solidFill>
                  <a:srgbClr val="0070C0"/>
                </a:solidFill>
              </a:rPr>
              <a:t>】</a:t>
            </a:r>
            <a:r>
              <a:rPr lang="zh-TW" altLang="en-US" sz="2800" b="0" dirty="0">
                <a:solidFill>
                  <a:srgbClr val="0070C0"/>
                </a:solidFill>
              </a:rPr>
              <a:t>。</a:t>
            </a:r>
          </a:p>
          <a:p>
            <a:endParaRPr lang="zh-TW" altLang="en-US" sz="28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089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7906" y="303237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 </a:t>
            </a:r>
            <a:r>
              <a:rPr lang="zh-TW" altLang="en-US" dirty="0"/>
              <a:t>預算追加</a:t>
            </a:r>
            <a:r>
              <a:rPr lang="en-US" altLang="zh-TW" dirty="0"/>
              <a:t>(</a:t>
            </a:r>
            <a:r>
              <a:rPr lang="zh-TW" altLang="en-US" dirty="0"/>
              <a:t>減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39552" y="1594345"/>
            <a:ext cx="7886700" cy="4799558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經費追加：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</a:rPr>
              <a:t>各項補助及委辦計畫並無追加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減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預算，僅可流用經費。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參閱流用規定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</a:rPr>
              <a:t>執行業務若無相對應預算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學校款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或因特殊原因須追加預算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學校款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，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請上簽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並取得鈞長核准。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lvl="2"/>
            <a:r>
              <a:rPr lang="zh-TW" altLang="en-US" dirty="0" smtClean="0">
                <a:solidFill>
                  <a:schemeClr val="tx1"/>
                </a:solidFill>
              </a:rPr>
              <a:t>特殊原因：</a:t>
            </a:r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工作計畫預算不足以完成任務或</a:t>
            </a:r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鈞長交辦新增工作計畫無對應預算。</a:t>
            </a:r>
            <a:r>
              <a:rPr lang="zh-TW" altLang="en-US" b="0" dirty="0">
                <a:solidFill>
                  <a:schemeClr val="tx1"/>
                </a:solidFill>
              </a:rPr>
              <a:t>建議請先行與會計室討論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經費追加</a:t>
            </a: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程序：</a:t>
            </a:r>
            <a:endParaRPr lang="en-US" altLang="zh-TW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zh-TW" altLang="en-US" b="0" dirty="0">
                <a:solidFill>
                  <a:srgbClr val="0000FF"/>
                </a:solidFill>
              </a:rPr>
              <a:t>步驟一、請先考量同一工作計畫內預算並辦理流用，如</a:t>
            </a:r>
            <a:r>
              <a:rPr lang="zh-TW" altLang="en-US" b="0" dirty="0" smtClean="0">
                <a:solidFill>
                  <a:srgbClr val="0000FF"/>
                </a:solidFill>
              </a:rPr>
              <a:t>有預算請</a:t>
            </a:r>
            <a:r>
              <a:rPr lang="zh-TW" altLang="en-US" b="0" dirty="0">
                <a:solidFill>
                  <a:srgbClr val="0000FF"/>
                </a:solidFill>
              </a:rPr>
              <a:t>辦理經費流出及流入</a:t>
            </a:r>
            <a:r>
              <a:rPr lang="zh-TW" altLang="en-US" b="0" dirty="0" smtClean="0">
                <a:solidFill>
                  <a:srgbClr val="0000FF"/>
                </a:solidFill>
              </a:rPr>
              <a:t>。</a:t>
            </a:r>
            <a:r>
              <a:rPr lang="en-US" altLang="zh-TW" b="0" dirty="0" smtClean="0">
                <a:solidFill>
                  <a:srgbClr val="0000FF"/>
                </a:solidFill>
              </a:rPr>
              <a:t>(</a:t>
            </a:r>
            <a:r>
              <a:rPr lang="zh-TW" altLang="en-US" b="0" dirty="0" smtClean="0">
                <a:solidFill>
                  <a:srgbClr val="0000FF"/>
                </a:solidFill>
              </a:rPr>
              <a:t>參閱流用程序</a:t>
            </a:r>
            <a:r>
              <a:rPr lang="en-US" altLang="zh-TW" b="0" dirty="0" smtClean="0">
                <a:solidFill>
                  <a:srgbClr val="0000FF"/>
                </a:solidFill>
              </a:rPr>
              <a:t>)</a:t>
            </a:r>
            <a:endParaRPr lang="en-US" altLang="zh-TW" b="0" dirty="0">
              <a:solidFill>
                <a:srgbClr val="0000FF"/>
              </a:solidFill>
            </a:endParaRPr>
          </a:p>
          <a:p>
            <a:pPr lvl="2"/>
            <a:r>
              <a:rPr lang="zh-TW" altLang="en-US" b="0" dirty="0">
                <a:solidFill>
                  <a:srgbClr val="0000FF"/>
                </a:solidFill>
              </a:rPr>
              <a:t>步驟二、若同一工作計畫內仍無金額可流用，</a:t>
            </a:r>
            <a:r>
              <a:rPr lang="zh-TW" altLang="en-US" b="0" dirty="0" smtClean="0">
                <a:solidFill>
                  <a:srgbClr val="0000FF"/>
                </a:solidFill>
              </a:rPr>
              <a:t>請上簽追加預算</a:t>
            </a:r>
            <a:r>
              <a:rPr lang="zh-TW" altLang="en-US" b="0" dirty="0">
                <a:solidFill>
                  <a:srgbClr val="0000FF"/>
                </a:solidFill>
              </a:rPr>
              <a:t>。</a:t>
            </a:r>
            <a:endParaRPr lang="en-US" altLang="zh-TW" b="0" dirty="0">
              <a:solidFill>
                <a:srgbClr val="0000FF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endParaRPr lang="zh-TW" altLang="en-US" sz="2800" b="0" dirty="0" smtClean="0">
              <a:solidFill>
                <a:schemeClr val="tx1"/>
              </a:solidFill>
            </a:endParaRPr>
          </a:p>
          <a:p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83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 預算追加</a:t>
            </a:r>
            <a:r>
              <a:rPr lang="en-US" altLang="zh-TW" dirty="0"/>
              <a:t>(</a:t>
            </a:r>
            <a:r>
              <a:rPr lang="zh-TW" altLang="en-US" dirty="0"/>
              <a:t>減</a:t>
            </a:r>
            <a:r>
              <a:rPr lang="en-US" altLang="zh-TW" dirty="0" smtClean="0"/>
              <a:t>)-</a:t>
            </a:r>
            <a:r>
              <a:rPr lang="zh-TW" altLang="en-US" sz="3200" dirty="0" smtClean="0">
                <a:solidFill>
                  <a:schemeClr val="tx1"/>
                </a:solidFill>
              </a:rPr>
              <a:t>追加預算作業程序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追加預算作業流程：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b="0" dirty="0" smtClean="0">
                <a:solidFill>
                  <a:schemeClr val="tx1"/>
                </a:solidFill>
              </a:rPr>
              <a:t>上簽申請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簽呈格式請參閱公文範本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b="0" dirty="0" smtClean="0">
                <a:solidFill>
                  <a:schemeClr val="tx1"/>
                </a:solidFill>
              </a:rPr>
              <a:t>核准後，請</a:t>
            </a:r>
            <a:r>
              <a:rPr lang="zh-TW" altLang="en-US" sz="2800" b="0" dirty="0">
                <a:solidFill>
                  <a:schemeClr val="tx1"/>
                </a:solidFill>
              </a:rPr>
              <a:t>提供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>
                <a:solidFill>
                  <a:schemeClr val="tx1"/>
                </a:solidFill>
              </a:rPr>
              <a:t>核准簽呈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及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>
                <a:solidFill>
                  <a:schemeClr val="tx1"/>
                </a:solidFill>
              </a:rPr>
              <a:t>預算經費追加減申請表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至會計室作業。</a:t>
            </a:r>
            <a:endParaRPr lang="en-US" altLang="zh-TW" sz="2800" b="0" dirty="0">
              <a:solidFill>
                <a:schemeClr val="tx1"/>
              </a:solidFill>
            </a:endParaRPr>
          </a:p>
          <a:p>
            <a:pPr marL="1087426" lvl="1" indent="-514350"/>
            <a:r>
              <a:rPr lang="en-US" altLang="zh-TW" sz="2800" b="0" dirty="0">
                <a:solidFill>
                  <a:srgbClr val="0070C0"/>
                </a:solidFill>
              </a:rPr>
              <a:t>【</a:t>
            </a:r>
            <a:r>
              <a:rPr lang="zh-TW" altLang="en-US" sz="2800" b="0" dirty="0">
                <a:solidFill>
                  <a:srgbClr val="0070C0"/>
                </a:solidFill>
              </a:rPr>
              <a:t>預算經費追加</a:t>
            </a:r>
            <a:r>
              <a:rPr lang="en-US" altLang="zh-TW" sz="2800" b="0" dirty="0">
                <a:solidFill>
                  <a:srgbClr val="0070C0"/>
                </a:solidFill>
              </a:rPr>
              <a:t>(</a:t>
            </a:r>
            <a:r>
              <a:rPr lang="zh-TW" altLang="en-US" sz="2800" b="0" dirty="0">
                <a:solidFill>
                  <a:srgbClr val="0070C0"/>
                </a:solidFill>
              </a:rPr>
              <a:t>減</a:t>
            </a:r>
            <a:r>
              <a:rPr lang="en-US" altLang="zh-TW" sz="2800" b="0" dirty="0">
                <a:solidFill>
                  <a:srgbClr val="0070C0"/>
                </a:solidFill>
              </a:rPr>
              <a:t>)</a:t>
            </a:r>
            <a:r>
              <a:rPr lang="zh-TW" altLang="en-US" sz="2800" b="0" dirty="0">
                <a:solidFill>
                  <a:srgbClr val="0070C0"/>
                </a:solidFill>
              </a:rPr>
              <a:t>申請表</a:t>
            </a:r>
            <a:r>
              <a:rPr lang="en-US" altLang="zh-TW" sz="2800" b="0" dirty="0">
                <a:solidFill>
                  <a:srgbClr val="0070C0"/>
                </a:solidFill>
              </a:rPr>
              <a:t>】</a:t>
            </a:r>
            <a:r>
              <a:rPr lang="zh-TW" altLang="en-US" sz="2800" b="0" dirty="0">
                <a:solidFill>
                  <a:srgbClr val="0070C0"/>
                </a:solidFill>
              </a:rPr>
              <a:t>，請至校務系統</a:t>
            </a:r>
            <a:r>
              <a:rPr lang="en-US" altLang="zh-TW" sz="2800" b="0" dirty="0">
                <a:solidFill>
                  <a:srgbClr val="0070C0"/>
                </a:solidFill>
              </a:rPr>
              <a:t>/</a:t>
            </a:r>
            <a:r>
              <a:rPr lang="zh-TW" altLang="en-US" sz="2800" b="0" dirty="0">
                <a:solidFill>
                  <a:srgbClr val="0070C0"/>
                </a:solidFill>
              </a:rPr>
              <a:t>單位預算調整</a:t>
            </a:r>
            <a:r>
              <a:rPr lang="en-US" altLang="zh-TW" sz="2800" b="0" dirty="0">
                <a:solidFill>
                  <a:srgbClr val="0070C0"/>
                </a:solidFill>
              </a:rPr>
              <a:t>/</a:t>
            </a:r>
            <a:r>
              <a:rPr lang="zh-TW" altLang="en-US" sz="2800" b="0" dirty="0">
                <a:solidFill>
                  <a:srgbClr val="0070C0"/>
                </a:solidFill>
              </a:rPr>
              <a:t>單位追加減作業</a:t>
            </a:r>
            <a:r>
              <a:rPr lang="en-US" altLang="zh-TW" sz="2800" b="0" dirty="0">
                <a:solidFill>
                  <a:srgbClr val="0070C0"/>
                </a:solidFill>
              </a:rPr>
              <a:t>/</a:t>
            </a:r>
            <a:r>
              <a:rPr lang="zh-TW" altLang="en-US" sz="2800" b="0" dirty="0">
                <a:solidFill>
                  <a:srgbClr val="0070C0"/>
                </a:solidFill>
              </a:rPr>
              <a:t>填表及列印，系統並點</a:t>
            </a:r>
            <a:r>
              <a:rPr lang="en-US" altLang="zh-TW" sz="2800" b="0" dirty="0">
                <a:solidFill>
                  <a:srgbClr val="0070C0"/>
                </a:solidFill>
              </a:rPr>
              <a:t>【</a:t>
            </a:r>
            <a:r>
              <a:rPr lang="zh-TW" altLang="en-US" sz="2800" b="0" dirty="0">
                <a:solidFill>
                  <a:srgbClr val="0070C0"/>
                </a:solidFill>
              </a:rPr>
              <a:t>送至會計室審核</a:t>
            </a:r>
            <a:r>
              <a:rPr lang="en-US" altLang="zh-TW" sz="2800" b="0" dirty="0">
                <a:solidFill>
                  <a:srgbClr val="0070C0"/>
                </a:solidFill>
              </a:rPr>
              <a:t>】</a:t>
            </a:r>
            <a:r>
              <a:rPr lang="zh-TW" altLang="en-US" sz="2800" b="0" dirty="0">
                <a:solidFill>
                  <a:srgbClr val="0070C0"/>
                </a:solidFill>
              </a:rPr>
              <a:t>。</a:t>
            </a:r>
            <a:r>
              <a:rPr lang="en-US" altLang="zh-TW" sz="2800" b="0" dirty="0">
                <a:solidFill>
                  <a:srgbClr val="0070C0"/>
                </a:solidFill>
              </a:rPr>
              <a:t> </a:t>
            </a:r>
          </a:p>
          <a:p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058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653157"/>
            <a:ext cx="7886700" cy="903635"/>
          </a:xfrm>
        </p:spPr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 活動經費申請及核銷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49" y="1700808"/>
            <a:ext cx="7543751" cy="4464495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活動申請：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1087426" lvl="1" indent="-514350" defTabSz="912813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請於辦理活動</a:t>
            </a:r>
            <a:r>
              <a:rPr lang="en-US" altLang="zh-TW" b="0" dirty="0" smtClean="0">
                <a:solidFill>
                  <a:schemeClr val="tx1"/>
                </a:solidFill>
              </a:rPr>
              <a:t>15</a:t>
            </a:r>
            <a:r>
              <a:rPr lang="zh-TW" altLang="en-US" b="0" dirty="0" smtClean="0">
                <a:solidFill>
                  <a:schemeClr val="tx1"/>
                </a:solidFill>
              </a:rPr>
              <a:t>天前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上簽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並檢附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經費概算表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及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活動議程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或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活動計畫書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活動簽呈請閱公文範本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1087426" lvl="1" indent="-514350" defTabSz="912813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各項補助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委辦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計畫辦理活動：</a:t>
            </a:r>
            <a:endParaRPr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44614" lvl="2" indent="-514350" defTabSz="912813">
              <a:buFont typeface="+mj-lt"/>
              <a:buAutoNum type="alphaUcPeriod"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計畫執行：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請於計畫期間內按計畫書內容執行，並依各項計畫項目核實支用。</a:t>
            </a:r>
            <a:endParaRPr lang="en-US" altLang="zh-TW" sz="1800" b="0" dirty="0" smtClean="0">
              <a:solidFill>
                <a:schemeClr val="tx1"/>
              </a:solidFill>
            </a:endParaRPr>
          </a:p>
          <a:p>
            <a:pPr marL="1544614" lvl="2" indent="-514350" defTabSz="912813">
              <a:buFont typeface="+mj-lt"/>
              <a:buAutoNum type="alphaUcPeriod"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變更經費：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請先</a:t>
            </a:r>
            <a:r>
              <a:rPr lang="zh-TW" alt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徵詢補助</a:t>
            </a:r>
            <a:r>
              <a:rPr lang="en-US" altLang="zh-TW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委辦</a:t>
            </a:r>
            <a:r>
              <a:rPr lang="en-US" altLang="zh-TW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單位同意</a:t>
            </a:r>
            <a:r>
              <a:rPr lang="en-US" altLang="zh-TW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例如：來函、信件</a:t>
            </a:r>
            <a:r>
              <a:rPr lang="en-US" altLang="zh-TW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TW" alt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</a:t>
            </a:r>
            <a:r>
              <a:rPr lang="en-US" altLang="zh-TW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，並依校內程序申請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(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請參閱預算流用、追加減說明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)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。</a:t>
            </a:r>
            <a:endParaRPr lang="en-US" altLang="zh-TW" sz="1800" b="0" dirty="0" smtClean="0">
              <a:solidFill>
                <a:schemeClr val="tx1"/>
              </a:solidFill>
            </a:endParaRPr>
          </a:p>
          <a:p>
            <a:pPr marL="1544614" lvl="2" indent="-514350" defTabSz="912813">
              <a:buFont typeface="+mj-lt"/>
              <a:buAutoNum type="alphaUcPeriod"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展延計畫：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請於計畫期間內</a:t>
            </a:r>
            <a:r>
              <a:rPr lang="zh-TW" alt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徵詢補助</a:t>
            </a:r>
            <a:r>
              <a:rPr lang="en-US" altLang="zh-TW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委辦</a:t>
            </a:r>
            <a:r>
              <a:rPr lang="en-US" altLang="zh-TW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單位同意，並檢附展延證明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(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例如：來函、信件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…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等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)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，並依校內程序申請。</a:t>
            </a:r>
            <a:endParaRPr lang="en-US" altLang="zh-TW" sz="1800" b="0" dirty="0" smtClean="0">
              <a:solidFill>
                <a:schemeClr val="tx1"/>
              </a:solidFill>
            </a:endParaRPr>
          </a:p>
          <a:p>
            <a:pPr marL="1087426" lvl="1" indent="-514350" defTabSz="912813">
              <a:buFont typeface="+mj-lt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補助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委辦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計畫辦理活動，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支付標準請參閱補助及委辦經費基準表。</a:t>
            </a:r>
            <a:endParaRPr lang="en-US" altLang="zh-TW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7426" lvl="1" indent="-514350" defTabSz="912813">
              <a:buFont typeface="+mj-lt"/>
              <a:buAutoNum type="circleNumWdWhitePlain"/>
            </a:pPr>
            <a:endParaRPr lang="en-US" altLang="zh-TW" sz="2800" b="0" dirty="0" smtClean="0">
              <a:solidFill>
                <a:schemeClr val="tx1"/>
              </a:solidFill>
            </a:endParaRPr>
          </a:p>
          <a:p>
            <a:pPr lvl="1"/>
            <a:endParaRPr lang="en-US" altLang="zh-TW" sz="2800" b="0" dirty="0" smtClean="0">
              <a:solidFill>
                <a:schemeClr val="tx1"/>
              </a:solidFill>
            </a:endParaRPr>
          </a:p>
          <a:p>
            <a:pPr lvl="1"/>
            <a:endParaRPr lang="en-US" altLang="zh-TW" sz="2800" b="0" dirty="0" smtClean="0">
              <a:solidFill>
                <a:schemeClr val="tx1"/>
              </a:solidFill>
            </a:endParaRPr>
          </a:p>
          <a:p>
            <a:pPr lvl="1"/>
            <a:endParaRPr lang="en-US" altLang="zh-TW" sz="2800" b="0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62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 </a:t>
            </a:r>
            <a:r>
              <a:rPr lang="zh-TW" altLang="en-US" dirty="0" smtClean="0"/>
              <a:t>活動經費申請及核銷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活動核銷：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chemeClr val="tx1"/>
                </a:solidFill>
              </a:rPr>
              <a:t>請於活動</a:t>
            </a:r>
            <a:r>
              <a:rPr lang="zh-TW" altLang="en-US" sz="2800" b="0" dirty="0">
                <a:solidFill>
                  <a:schemeClr val="tx1"/>
                </a:solidFill>
              </a:rPr>
              <a:t>結束</a:t>
            </a:r>
            <a:r>
              <a:rPr lang="en-US" altLang="zh-TW" sz="2800" b="0" dirty="0">
                <a:solidFill>
                  <a:schemeClr val="tx1"/>
                </a:solidFill>
              </a:rPr>
              <a:t>15</a:t>
            </a:r>
            <a:r>
              <a:rPr lang="zh-TW" altLang="en-US" sz="2800" b="0" dirty="0">
                <a:solidFill>
                  <a:schemeClr val="tx1"/>
                </a:solidFill>
              </a:rPr>
              <a:t>天內，上簽核銷，核銷檢附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申請核准</a:t>
            </a:r>
            <a:r>
              <a:rPr lang="zh-TW" altLang="en-US" sz="2800" b="0" dirty="0">
                <a:solidFill>
                  <a:schemeClr val="tx1"/>
                </a:solidFill>
              </a:rPr>
              <a:t>簽呈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、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>
                <a:solidFill>
                  <a:schemeClr val="tx1"/>
                </a:solidFill>
              </a:rPr>
              <a:t>經費概算表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、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>
                <a:solidFill>
                  <a:schemeClr val="tx1"/>
                </a:solidFill>
              </a:rPr>
              <a:t>收支結算表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、</a:t>
            </a:r>
            <a:r>
              <a:rPr lang="en-US" altLang="zh-TW" sz="2800" b="0" dirty="0">
                <a:solidFill>
                  <a:schemeClr val="tx1"/>
                </a:solidFill>
              </a:rPr>
              <a:t> 【</a:t>
            </a:r>
            <a:r>
              <a:rPr lang="zh-TW" altLang="en-US" sz="2800" b="0" dirty="0">
                <a:solidFill>
                  <a:schemeClr val="tx1"/>
                </a:solidFill>
              </a:rPr>
              <a:t>請款單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及單據</a:t>
            </a:r>
            <a:r>
              <a:rPr lang="en-US" altLang="zh-TW" sz="2800" b="0" dirty="0">
                <a:solidFill>
                  <a:schemeClr val="tx1"/>
                </a:solidFill>
              </a:rPr>
              <a:t> </a:t>
            </a:r>
            <a:r>
              <a:rPr lang="en-US" altLang="zh-TW" sz="2800" b="0" dirty="0" smtClean="0">
                <a:solidFill>
                  <a:srgbClr val="0000FF"/>
                </a:solidFill>
              </a:rPr>
              <a:t>(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簽呈請參閱公文範本</a:t>
            </a:r>
            <a:r>
              <a:rPr lang="en-US" altLang="zh-TW" sz="2800" b="0" dirty="0" smtClean="0">
                <a:solidFill>
                  <a:srgbClr val="0000FF"/>
                </a:solidFill>
              </a:rPr>
              <a:t>)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。</a:t>
            </a:r>
            <a:endParaRPr lang="en-US" altLang="zh-TW" sz="2800" b="0" dirty="0" smtClean="0">
              <a:solidFill>
                <a:srgbClr val="0000FF"/>
              </a:solidFill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chemeClr val="tx1"/>
                </a:solidFill>
              </a:rPr>
              <a:t>經費使用如有差異，請於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收支結算表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/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備註欄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簡略說明原因。</a:t>
            </a:r>
            <a:endParaRPr lang="en-US" altLang="zh-TW" sz="2800" b="0" dirty="0">
              <a:solidFill>
                <a:schemeClr val="tx1"/>
              </a:solidFill>
            </a:endParaRPr>
          </a:p>
          <a:p>
            <a:pPr marL="914377" lvl="2" indent="0">
              <a:buNone/>
            </a:pPr>
            <a:endParaRPr lang="en-US" altLang="zh-TW" sz="2800" b="0" dirty="0">
              <a:solidFill>
                <a:schemeClr val="tx1"/>
              </a:solidFill>
            </a:endParaRPr>
          </a:p>
          <a:p>
            <a:pPr marL="914389" lvl="1" indent="-457200">
              <a:buFont typeface="+mj-lt"/>
              <a:buAutoNum type="circleNumWdWhitePlain"/>
            </a:pPr>
            <a:endParaRPr lang="en-US" altLang="zh-TW" sz="2800" b="0" dirty="0">
              <a:solidFill>
                <a:schemeClr val="tx1"/>
              </a:solidFill>
            </a:endParaRPr>
          </a:p>
          <a:p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416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49802"/>
            <a:ext cx="7886700" cy="1325563"/>
          </a:xfrm>
        </p:spPr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 辦理活動注意事項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86991" y="1124744"/>
            <a:ext cx="8047806" cy="4620171"/>
          </a:xfrm>
        </p:spPr>
        <p:txBody>
          <a:bodyPr/>
          <a:lstStyle/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各項活動請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依實際狀況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編列，並檢附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議程表或計劃書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 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，切勿將整份計畫書金額填入經費概算表。</a:t>
            </a:r>
            <a:endParaRPr lang="en-US" altLang="zh-TW" sz="1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活動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申請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不可在事後才提出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活動申請建議使用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電子簽核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，加快行政流程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活動申請如需預支經費，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預支經費申請表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 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可與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活動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簽呈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併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陳。</a:t>
            </a:r>
            <a:endParaRPr lang="zh-TW" altLang="en-US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經費活動概算表編列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數量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應與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活動議程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相符。</a:t>
            </a:r>
            <a:endParaRPr lang="en-US" altLang="zh-TW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經費活動概算表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數量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如填寫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式，請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於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備註欄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加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註說明。</a:t>
            </a:r>
            <a:endParaRPr lang="en-US" altLang="zh-TW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經費活動概算表編列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預算金額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應等於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經費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加總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活動經費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概算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與實際核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銷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有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差異，請於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收支結算表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備註欄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說明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活動如有外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聘、內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聘講師或臨時工讀生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等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領有費用，屬於所得類別者，請於經費概算表設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算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補充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保費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-1.91%】 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。 </a:t>
            </a:r>
            <a:endParaRPr lang="en-US" altLang="zh-TW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同一憑證來自多個計畫或不同經費來源者，請填寫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支出機關分攤表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1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為避免重複支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個活動時段以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個補助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款使用為原則。</a:t>
            </a:r>
            <a:endParaRPr lang="zh-TW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7" indent="-514350">
              <a:buFont typeface="Wingdings" panose="05000000000000000000" pitchFamily="2" charset="2"/>
              <a:buAutoNum type="arabicPeriod"/>
            </a:pP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活動經費使用問題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請洽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補助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委託</a:t>
            </a:r>
            <a:r>
              <a:rPr lang="en-US" altLang="zh-TW" sz="1800" b="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單位、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校</a:t>
            </a:r>
            <a:r>
              <a:rPr lang="zh-TW" altLang="en-US" sz="1800" b="0" dirty="0">
                <a:solidFill>
                  <a:schemeClr val="accent6">
                    <a:lumMod val="50000"/>
                  </a:schemeClr>
                </a:solidFill>
              </a:rPr>
              <a:t>內管考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單位、會計室</a:t>
            </a:r>
            <a:r>
              <a:rPr lang="en-US" altLang="zh-TW" sz="1800" b="0" dirty="0" smtClean="0">
                <a:solidFill>
                  <a:schemeClr val="accent6">
                    <a:lumMod val="50000"/>
                  </a:schemeClr>
                </a:solidFill>
              </a:rPr>
              <a:t>】 </a:t>
            </a:r>
            <a:r>
              <a:rPr lang="zh-TW" altLang="en-US" sz="1800" b="0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18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0000FF"/>
                </a:solidFill>
              </a:rPr>
              <a:t>核銷宣導事項</a:t>
            </a:r>
            <a:endParaRPr lang="zh-TW" sz="3600" dirty="0" smtClean="0">
              <a:solidFill>
                <a:srgbClr val="0000FF"/>
              </a:solidFill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628650" y="1628775"/>
            <a:ext cx="7886700" cy="4530725"/>
          </a:xfrm>
        </p:spPr>
        <p:txBody>
          <a:bodyPr/>
          <a:lstStyle/>
          <a:p>
            <a:pPr marL="458787" indent="-457200">
              <a:buFont typeface="+mj-lt"/>
              <a:buAutoNum type="arabicPeriod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108</a:t>
            </a:r>
            <a:r>
              <a:rPr sz="2400" dirty="0" smtClean="0">
                <a:solidFill>
                  <a:schemeClr val="tx1"/>
                </a:solidFill>
              </a:rPr>
              <a:t>年度教育部公布計畫各項費用</a:t>
            </a:r>
            <a:r>
              <a:rPr lang="en-US" altLang="zh-TW" sz="2400" dirty="0" smtClean="0">
                <a:solidFill>
                  <a:schemeClr val="tx1"/>
                </a:solidFill>
              </a:rPr>
              <a:t>-</a:t>
            </a:r>
            <a:r>
              <a:rPr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支付標準，多數項目均已調升</a:t>
            </a:r>
            <a:r>
              <a:rPr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並於</a:t>
            </a:r>
            <a:r>
              <a:rPr lang="en-US" altLang="zh-TW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</a:t>
            </a:r>
            <a:r>
              <a:rPr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日起適用</a:t>
            </a:r>
            <a:r>
              <a:rPr sz="2400" dirty="0" smtClean="0">
                <a:solidFill>
                  <a:schemeClr val="tx1"/>
                </a:solidFill>
              </a:rPr>
              <a:t>，請各單位</a:t>
            </a:r>
            <a:r>
              <a:rPr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上限內依不同程度支用經費</a:t>
            </a:r>
            <a:r>
              <a:rPr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zh-TW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參閱補助及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</a:t>
            </a:r>
            <a:r>
              <a:rPr lang="zh-TW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辦經費表格。</a:t>
            </a:r>
            <a:endParaRPr lang="en-US" altLang="zh-TW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8787" indent="-457200">
              <a:buFont typeface="+mj-lt"/>
              <a:buAutoNum type="arabicPeriod"/>
              <a:defRPr/>
            </a:pPr>
            <a:r>
              <a:rPr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適用教育部各項補助及委辦計畫。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每項計畫仍會有彈性規定</a:t>
            </a:r>
            <a: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經教育部同意，不再此限</a:t>
            </a:r>
            <a:r>
              <a:rPr lang="en-US" altLang="zh-TW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sz="2400" dirty="0" smtClean="0">
                <a:solidFill>
                  <a:schemeClr val="tx1"/>
                </a:solidFill>
              </a:rPr>
              <a:t>，請管考人員確實掌握不同規定</a:t>
            </a:r>
            <a:r>
              <a:rPr sz="2400" dirty="0">
                <a:solidFill>
                  <a:schemeClr val="tx1"/>
                </a:solidFill>
              </a:rPr>
              <a:t>，並依規定辦理計畫申請、核銷、結案</a:t>
            </a:r>
            <a:r>
              <a:rPr sz="2400" dirty="0" smtClean="0">
                <a:solidFill>
                  <a:schemeClr val="tx1"/>
                </a:solidFill>
              </a:rPr>
              <a:t>。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  <a:defRPr/>
            </a:pPr>
            <a:r>
              <a:rPr lang="zh-TW" altLang="en-US" sz="2400" dirty="0" smtClean="0">
                <a:solidFill>
                  <a:schemeClr val="tx1"/>
                </a:solidFill>
              </a:rPr>
              <a:t>工讀費</a:t>
            </a:r>
            <a:r>
              <a:rPr lang="en-US" altLang="zh-TW" sz="2400" dirty="0" smtClean="0">
                <a:solidFill>
                  <a:schemeClr val="tx1"/>
                </a:solidFill>
              </a:rPr>
              <a:t>158</a:t>
            </a:r>
            <a:r>
              <a:rPr lang="zh-TW" altLang="en-US" sz="2400" dirty="0" smtClean="0">
                <a:solidFill>
                  <a:schemeClr val="tx1"/>
                </a:solidFill>
              </a:rPr>
              <a:t>元</a:t>
            </a:r>
            <a:r>
              <a:rPr lang="en-US" altLang="zh-TW" sz="2400" dirty="0" smtClean="0">
                <a:solidFill>
                  <a:schemeClr val="tx1"/>
                </a:solidFill>
              </a:rPr>
              <a:t>/H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  <a:defRPr/>
            </a:pPr>
            <a:r>
              <a:rPr lang="zh-TW" altLang="en-US" sz="2400" dirty="0" smtClean="0">
                <a:solidFill>
                  <a:schemeClr val="tx1"/>
                </a:solidFill>
              </a:rPr>
              <a:t>專案預算申請流程。</a:t>
            </a:r>
            <a:endParaRPr sz="2400" dirty="0">
              <a:solidFill>
                <a:schemeClr val="tx1"/>
              </a:solidFill>
            </a:endParaRPr>
          </a:p>
          <a:p>
            <a:pPr>
              <a:defRPr/>
            </a:pPr>
            <a:endParaRPr sz="2400" dirty="0" smtClean="0">
              <a:solidFill>
                <a:schemeClr val="tx1"/>
              </a:solidFill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CA18635-4387-4E42-94CF-D3BB21F00DD1}" type="slidenum">
              <a:rPr lang="en-US" altLang="zh-TW" smtClean="0">
                <a:solidFill>
                  <a:srgbClr val="0000CC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9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en-US" altLang="zh-TW" dirty="0"/>
              <a:t>5. </a:t>
            </a:r>
            <a:r>
              <a:rPr lang="zh-TW" altLang="en-US" dirty="0"/>
              <a:t>請</a:t>
            </a:r>
            <a:r>
              <a:rPr lang="zh-TW" altLang="en-US" dirty="0" smtClean="0"/>
              <a:t>購及請款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33277" y="1340768"/>
            <a:ext cx="7886700" cy="4351338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本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校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請購及請款請依下列辦法作業：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914389" lvl="1" indent="-457200">
              <a:buFont typeface="+mj-lt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</a:rPr>
              <a:t>「自行請款注意作業及作業流程」</a:t>
            </a:r>
            <a:r>
              <a:rPr lang="zh-TW" altLang="en-US" sz="2800" dirty="0" smtClean="0">
                <a:solidFill>
                  <a:srgbClr val="0000FF"/>
                </a:solidFill>
              </a:rPr>
              <a:t>。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marL="914389" lvl="1" indent="-457200">
              <a:buFont typeface="+mj-lt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</a:rPr>
              <a:t>「採購作業施行辦法」</a:t>
            </a:r>
            <a:r>
              <a:rPr lang="en-US" altLang="zh-TW" sz="2800" dirty="0">
                <a:solidFill>
                  <a:srgbClr val="0000FF"/>
                </a:solidFill>
              </a:rPr>
              <a:t>(</a:t>
            </a:r>
            <a:r>
              <a:rPr lang="zh-TW" altLang="en-US" sz="2800" dirty="0">
                <a:solidFill>
                  <a:srgbClr val="0000FF"/>
                </a:solidFill>
              </a:rPr>
              <a:t>採購組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</a:rPr>
              <a:t>。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tx1"/>
                </a:solidFill>
              </a:rPr>
              <a:t>本校請購</a:t>
            </a:r>
            <a:r>
              <a:rPr lang="zh-TW" altLang="en-US" sz="2800" dirty="0" smtClean="0">
                <a:solidFill>
                  <a:schemeClr val="tx1"/>
                </a:solidFill>
              </a:rPr>
              <a:t>分為：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371577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自行</a:t>
            </a: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請款： </a:t>
            </a:r>
            <a:endParaRPr lang="en-US" altLang="zh-TW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1616" lvl="3" indent="-457200">
              <a:buFont typeface="Wingdings" panose="05000000000000000000" pitchFamily="2" charset="2"/>
              <a:buAutoNum type="alphaUcPeriod"/>
            </a:pPr>
            <a:r>
              <a:rPr lang="zh-TW" altLang="en-US" b="0" dirty="0">
                <a:solidFill>
                  <a:schemeClr val="tx1"/>
                </a:solidFill>
              </a:rPr>
              <a:t>屬於教師個人計畫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且請款金額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&lt;5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萬元耗材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1616" lvl="3" indent="-457200">
              <a:buFont typeface="Wingdings" panose="05000000000000000000" pitchFamily="2" charset="2"/>
              <a:buAutoNum type="alphaUcPeriod"/>
            </a:pPr>
            <a:r>
              <a:rPr lang="zh-TW" altLang="en-US" b="0" dirty="0">
                <a:solidFill>
                  <a:schemeClr val="tx1"/>
                </a:solidFill>
              </a:rPr>
              <a:t>屬於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非計畫內薪資、鐘點費、工作津貼</a:t>
            </a:r>
            <a:r>
              <a:rPr lang="en-US" altLang="zh-TW" b="0" dirty="0">
                <a:solidFill>
                  <a:schemeClr val="tx1"/>
                </a:solidFill>
              </a:rPr>
              <a:t>…</a:t>
            </a:r>
            <a:r>
              <a:rPr lang="zh-TW" altLang="en-US" b="0" dirty="0" smtClean="0">
                <a:solidFill>
                  <a:schemeClr val="tx1"/>
                </a:solidFill>
              </a:rPr>
              <a:t>等人事費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1771616" lvl="3" indent="-457200">
              <a:buFont typeface="Wingdings" panose="05000000000000000000" pitchFamily="2" charset="2"/>
              <a:buAutoNum type="alphaUcPeriod"/>
            </a:pPr>
            <a:r>
              <a:rPr lang="zh-TW" altLang="en-US" b="0" dirty="0">
                <a:solidFill>
                  <a:schemeClr val="tx1"/>
                </a:solidFill>
              </a:rPr>
              <a:t>單位請款金額</a:t>
            </a:r>
            <a:r>
              <a:rPr lang="en-US" altLang="zh-TW" b="0" dirty="0" smtClean="0">
                <a:solidFill>
                  <a:schemeClr val="tx1"/>
                </a:solidFill>
              </a:rPr>
              <a:t>&lt;=</a:t>
            </a:r>
            <a:r>
              <a:rPr lang="zh-TW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zh-TW" b="0" dirty="0">
                <a:solidFill>
                  <a:schemeClr val="tx1"/>
                </a:solidFill>
              </a:rPr>
              <a:t>2,000</a:t>
            </a:r>
            <a:r>
              <a:rPr lang="zh-TW" altLang="en-US" b="0" dirty="0">
                <a:solidFill>
                  <a:schemeClr val="tx1"/>
                </a:solidFill>
              </a:rPr>
              <a:t>元。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1771616" lvl="3" indent="-457200">
              <a:buFont typeface="Wingdings" panose="05000000000000000000" pitchFamily="2" charset="2"/>
              <a:buAutoNum type="alphaUcPeriod"/>
            </a:pPr>
            <a:r>
              <a:rPr lang="zh-TW" altLang="en-US" b="0" dirty="0">
                <a:solidFill>
                  <a:schemeClr val="tx1"/>
                </a:solidFill>
              </a:rPr>
              <a:t>其他</a:t>
            </a:r>
            <a:r>
              <a:rPr lang="zh-TW" altLang="en-US" b="0" dirty="0" smtClean="0">
                <a:solidFill>
                  <a:schemeClr val="tx1"/>
                </a:solidFill>
              </a:rPr>
              <a:t>項目</a:t>
            </a:r>
            <a:r>
              <a:rPr lang="en-US" altLang="zh-TW" b="0" u="sng" dirty="0" smtClean="0">
                <a:solidFill>
                  <a:schemeClr val="tx1"/>
                </a:solidFill>
              </a:rPr>
              <a:t>(</a:t>
            </a:r>
            <a:r>
              <a:rPr lang="zh-TW" altLang="en-US" b="0" u="sng" dirty="0">
                <a:solidFill>
                  <a:schemeClr val="tx1"/>
                </a:solidFill>
              </a:rPr>
              <a:t>依</a:t>
            </a:r>
            <a:r>
              <a:rPr lang="zh-TW" altLang="en-US" u="sng" dirty="0">
                <a:solidFill>
                  <a:schemeClr val="tx1"/>
                </a:solidFill>
              </a:rPr>
              <a:t>「自行請款注意作業及作業流程」規定</a:t>
            </a:r>
            <a:r>
              <a:rPr lang="en-US" altLang="zh-TW" b="0" u="sng" dirty="0">
                <a:solidFill>
                  <a:schemeClr val="tx1"/>
                </a:solidFill>
              </a:rPr>
              <a:t>)</a:t>
            </a:r>
            <a:r>
              <a:rPr lang="zh-TW" altLang="en-US" b="0" u="sng" dirty="0">
                <a:solidFill>
                  <a:schemeClr val="tx1"/>
                </a:solidFill>
              </a:rPr>
              <a:t>。</a:t>
            </a:r>
            <a:endParaRPr lang="en-US" altLang="zh-TW" b="0" u="sng" dirty="0">
              <a:solidFill>
                <a:schemeClr val="tx1"/>
              </a:solidFill>
            </a:endParaRPr>
          </a:p>
          <a:p>
            <a:pPr marL="1487464" lvl="2" indent="-457200">
              <a:buFont typeface="+mj-lt"/>
              <a:buAutoNum type="circleNumWdWhitePlain"/>
            </a:pP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請購項目： </a:t>
            </a: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依照採購作業施行辦法。</a:t>
            </a:r>
            <a:endParaRPr lang="en-US" altLang="zh-TW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1616" lvl="3" indent="-457200">
              <a:buFont typeface="Wingdings" panose="05000000000000000000" pitchFamily="2" charset="2"/>
              <a:buAutoNum type="alphaUcPeriod"/>
            </a:pPr>
            <a:r>
              <a:rPr lang="zh-TW" altLang="en-US" b="0" dirty="0">
                <a:solidFill>
                  <a:schemeClr val="accent6">
                    <a:lumMod val="50000"/>
                  </a:schemeClr>
                </a:solidFill>
              </a:rPr>
              <a:t>設備。</a:t>
            </a:r>
            <a:endParaRPr lang="en-US" altLang="zh-TW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771616" lvl="3" indent="-457200">
              <a:buFont typeface="Wingdings" panose="05000000000000000000" pitchFamily="2" charset="2"/>
              <a:buAutoNum type="alphaUcPeriod"/>
            </a:pPr>
            <a:r>
              <a:rPr lang="zh-TW" altLang="en-US" b="0" dirty="0">
                <a:solidFill>
                  <a:schemeClr val="accent6">
                    <a:lumMod val="50000"/>
                  </a:schemeClr>
                </a:solidFill>
              </a:rPr>
              <a:t>非自行請款項目</a:t>
            </a:r>
            <a:r>
              <a:rPr lang="zh-TW" altLang="en-US" b="0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71616" lvl="3" indent="-457200">
              <a:buFont typeface="Wingdings" panose="05000000000000000000" pitchFamily="2" charset="2"/>
              <a:buAutoNum type="alphaUcPeriod"/>
            </a:pPr>
            <a:r>
              <a:rPr lang="zh-TW" altLang="en-US" b="0" dirty="0">
                <a:solidFill>
                  <a:schemeClr val="tx1"/>
                </a:solidFill>
              </a:rPr>
              <a:t>單位請款</a:t>
            </a:r>
            <a:r>
              <a:rPr lang="zh-TW" altLang="en-US" b="0" dirty="0" smtClean="0">
                <a:solidFill>
                  <a:schemeClr val="tx1"/>
                </a:solidFill>
              </a:rPr>
              <a:t>金額</a:t>
            </a:r>
            <a:r>
              <a:rPr lang="en-US" altLang="zh-TW" b="0" dirty="0">
                <a:solidFill>
                  <a:schemeClr val="tx1"/>
                </a:solidFill>
              </a:rPr>
              <a:t>&gt;</a:t>
            </a:r>
            <a:r>
              <a:rPr lang="en-US" altLang="zh-TW" b="0" dirty="0" smtClean="0">
                <a:solidFill>
                  <a:schemeClr val="tx1"/>
                </a:solidFill>
              </a:rPr>
              <a:t>2,000</a:t>
            </a:r>
            <a:r>
              <a:rPr lang="zh-TW" altLang="en-US" b="0" dirty="0">
                <a:solidFill>
                  <a:schemeClr val="tx1"/>
                </a:solidFill>
              </a:rPr>
              <a:t>元。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4389" lvl="1" indent="-457200">
              <a:buFont typeface="+mj-lt"/>
              <a:buAutoNum type="arabicPeriod"/>
            </a:pPr>
            <a:endParaRPr lang="en-US" altLang="zh-TW" sz="2200" dirty="0" smtClean="0">
              <a:solidFill>
                <a:srgbClr val="0000FF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zh-TW" altLang="en-US" sz="2200" b="0" dirty="0">
              <a:solidFill>
                <a:schemeClr val="tx1"/>
              </a:solidFill>
            </a:endParaRPr>
          </a:p>
          <a:p>
            <a:pPr marL="1201714" lvl="3" defTabSz="912813">
              <a:spcBef>
                <a:spcPts val="1000"/>
              </a:spcBef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endParaRPr lang="zh-TW" altLang="en-US" sz="22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02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</a:t>
            </a:r>
            <a:r>
              <a:rPr lang="zh-TW" altLang="en-US" dirty="0"/>
              <a:t> </a:t>
            </a:r>
            <a:r>
              <a:rPr lang="zh-TW" altLang="en-US" dirty="0" smtClean="0"/>
              <a:t>單位請</a:t>
            </a:r>
            <a:r>
              <a:rPr lang="zh-TW" altLang="en-US" dirty="0"/>
              <a:t>購</a:t>
            </a:r>
            <a:r>
              <a:rPr lang="zh-TW" altLang="en-US" dirty="0" smtClean="0"/>
              <a:t>金額</a:t>
            </a:r>
            <a:r>
              <a:rPr lang="en-US" altLang="zh-TW" dirty="0"/>
              <a:t>&lt; 2,000</a:t>
            </a:r>
            <a:r>
              <a:rPr lang="zh-TW" altLang="en-US" dirty="0"/>
              <a:t>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5937" indent="-514350">
              <a:buFont typeface="Wingdings" panose="05000000000000000000" pitchFamily="2" charset="2"/>
              <a:buAutoNum type="circleNumWdWhitePlain"/>
            </a:pPr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請購金額</a:t>
            </a:r>
            <a:r>
              <a:rPr lang="en-US" altLang="zh-TW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en-US" altLang="zh-TW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2,000</a:t>
            </a:r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作業流程：</a:t>
            </a:r>
            <a:endParaRPr lang="en-US" altLang="zh-TW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7" indent="-514350">
              <a:buFont typeface="+mj-lt"/>
              <a:buAutoNum type="circleNumWdWhitePlain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circleNumWdWhitePlain"/>
            </a:pP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circleNumWdWhitePlain"/>
            </a:pP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circleNumWdWhitePlain"/>
            </a:pP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515937" indent="-514350">
              <a:buFont typeface="Wingdings" panose="05000000000000000000" pitchFamily="2" charset="2"/>
              <a:buAutoNum type="circleNumWdWhitePlain"/>
            </a:pP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Font typeface="+mj-lt"/>
              <a:buAutoNum type="alphaUcPeriod"/>
            </a:pP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單位主管簽准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後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，請提供</a:t>
            </a:r>
            <a:r>
              <a:rPr lang="en-US" altLang="zh-TW" sz="2200" b="0" dirty="0" smtClean="0">
                <a:solidFill>
                  <a:srgbClr val="0000FF"/>
                </a:solidFill>
              </a:rPr>
              <a:t>【</a:t>
            </a:r>
            <a:r>
              <a:rPr lang="zh-TW" altLang="en-US" sz="2200" b="0" dirty="0" smtClean="0">
                <a:solidFill>
                  <a:srgbClr val="0000FF"/>
                </a:solidFill>
              </a:rPr>
              <a:t>請款單</a:t>
            </a:r>
            <a:r>
              <a:rPr lang="en-US" altLang="zh-TW" sz="2200" b="0" dirty="0">
                <a:solidFill>
                  <a:srgbClr val="0000FF"/>
                </a:solidFill>
              </a:rPr>
              <a:t>】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並黏貼</a:t>
            </a:r>
            <a:r>
              <a:rPr lang="en-US" altLang="zh-TW" sz="2200" b="0" dirty="0">
                <a:solidFill>
                  <a:srgbClr val="0000FF"/>
                </a:solidFill>
              </a:rPr>
              <a:t>【</a:t>
            </a:r>
            <a:r>
              <a:rPr lang="zh-TW" altLang="en-US" sz="2200" b="0" dirty="0">
                <a:solidFill>
                  <a:srgbClr val="0000FF"/>
                </a:solidFill>
              </a:rPr>
              <a:t>憑證</a:t>
            </a:r>
            <a:r>
              <a:rPr lang="en-US" altLang="zh-TW" sz="2200" b="0" dirty="0">
                <a:solidFill>
                  <a:srgbClr val="0000FF"/>
                </a:solidFill>
              </a:rPr>
              <a:t>】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至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會計室作業。</a:t>
            </a: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/>
            <a:r>
              <a:rPr lang="en-US" altLang="zh-TW" sz="2200" b="0" dirty="0">
                <a:solidFill>
                  <a:srgbClr val="0000FF"/>
                </a:solidFill>
              </a:rPr>
              <a:t>【</a:t>
            </a:r>
            <a:r>
              <a:rPr lang="zh-TW" altLang="en-US" sz="2200" b="0" dirty="0">
                <a:solidFill>
                  <a:srgbClr val="0000FF"/>
                </a:solidFill>
              </a:rPr>
              <a:t>請款單</a:t>
            </a:r>
            <a:r>
              <a:rPr lang="en-US" altLang="zh-TW" sz="2200" b="0" dirty="0">
                <a:solidFill>
                  <a:srgbClr val="0000FF"/>
                </a:solidFill>
              </a:rPr>
              <a:t>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請於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校務</a:t>
            </a:r>
            <a:r>
              <a:rPr lang="zh-TW" altLang="en-US" sz="2200" b="0" dirty="0">
                <a:solidFill>
                  <a:schemeClr val="tx1"/>
                </a:solidFill>
              </a:rPr>
              <a:t>系統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全校性計畫及校款</a:t>
            </a:r>
            <a:r>
              <a:rPr lang="en-US" altLang="zh-TW" sz="2200" b="0" dirty="0">
                <a:solidFill>
                  <a:schemeClr val="tx1"/>
                </a:solidFill>
              </a:rPr>
              <a:t>2,000</a:t>
            </a:r>
            <a:r>
              <a:rPr lang="zh-TW" altLang="en-US" sz="2200" b="0" dirty="0">
                <a:solidFill>
                  <a:schemeClr val="tx1"/>
                </a:solidFill>
              </a:rPr>
              <a:t>元以下自行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採購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填寫並列印後送交會計室</a:t>
            </a:r>
            <a:r>
              <a:rPr lang="zh-TW" altLang="en-US" sz="2200" b="0" dirty="0">
                <a:solidFill>
                  <a:schemeClr val="tx1"/>
                </a:solidFill>
              </a:rPr>
              <a:t>審核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zh-TW" altLang="en-US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alphaUcPeriod"/>
            </a:pP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alphaUcPeriod"/>
            </a:pP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alphaUcPeriod"/>
            </a:pP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Font typeface="+mj-lt"/>
              <a:buAutoNum type="alphaUcPeriod"/>
            </a:pPr>
            <a:endParaRPr lang="en-US" altLang="zh-TW" sz="2200" b="0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41</a:t>
            </a:fld>
            <a:endParaRPr lang="en-US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948264" y="5432271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000" b="1" u="sng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48264" y="5589240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000" b="1" u="sng" dirty="0">
              <a:solidFill>
                <a:schemeClr val="tx1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15616" y="2625517"/>
            <a:ext cx="6768752" cy="1671670"/>
            <a:chOff x="998935" y="3578099"/>
            <a:chExt cx="6768752" cy="1341391"/>
          </a:xfrm>
        </p:grpSpPr>
        <p:grpSp>
          <p:nvGrpSpPr>
            <p:cNvPr id="5" name="群組 4"/>
            <p:cNvGrpSpPr/>
            <p:nvPr/>
          </p:nvGrpSpPr>
          <p:grpSpPr>
            <a:xfrm>
              <a:off x="1142951" y="3578099"/>
              <a:ext cx="6408712" cy="931021"/>
              <a:chOff x="1142951" y="3506091"/>
              <a:chExt cx="6408712" cy="931021"/>
            </a:xfrm>
          </p:grpSpPr>
          <p:cxnSp>
            <p:nvCxnSpPr>
              <p:cNvPr id="6" name="直線單箭頭接點 5"/>
              <p:cNvCxnSpPr/>
              <p:nvPr/>
            </p:nvCxnSpPr>
            <p:spPr>
              <a:xfrm>
                <a:off x="1321198" y="4221088"/>
                <a:ext cx="623046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6399535" y="4005064"/>
                <a:ext cx="0" cy="43204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>
                <a:off x="2195736" y="4005064"/>
                <a:ext cx="0" cy="43204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>
                <a:off x="4383311" y="4005064"/>
                <a:ext cx="0" cy="43204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3735239" y="3573016"/>
                <a:ext cx="1368152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rgbClr val="0070C0"/>
                    </a:solidFill>
                  </a:rPr>
                  <a:t>發票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日期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633009" y="3573016"/>
                <a:ext cx="155861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rgbClr val="FF0000"/>
                    </a:solidFill>
                  </a:rPr>
                  <a:t>請款日期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42951" y="3506091"/>
                <a:ext cx="2257235" cy="4178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簽准日期</a:t>
                </a:r>
                <a:endParaRPr lang="en-US" altLang="zh-TW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998935" y="4559450"/>
              <a:ext cx="676875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3076" lvl="1"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附註說明：</a:t>
              </a:r>
              <a:r>
                <a:rPr lang="zh-TW" altLang="en-US" sz="1600" b="1" dirty="0" smtClean="0">
                  <a:solidFill>
                    <a:srgbClr val="FF0000"/>
                  </a:solidFill>
                </a:rPr>
                <a:t>簽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准日期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(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審核日期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)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、發票日期、請款日期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可為同一天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。</a:t>
              </a:r>
              <a:endParaRPr lang="en-US" altLang="zh-TW" sz="2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983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92050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5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.2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請購</a:t>
            </a:r>
            <a:r>
              <a:rPr lang="zh-TW" altLang="en-US" dirty="0" smtClean="0">
                <a:solidFill>
                  <a:schemeClr val="tx1"/>
                </a:solidFill>
              </a:rPr>
              <a:t>金額</a:t>
            </a:r>
            <a:r>
              <a:rPr lang="en-US" altLang="zh-TW" b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≧</a:t>
            </a:r>
            <a:r>
              <a:rPr lang="en-US" altLang="zh-TW" b="0" dirty="0">
                <a:solidFill>
                  <a:schemeClr val="tx1"/>
                </a:solidFill>
              </a:rPr>
              <a:t> 2,000</a:t>
            </a:r>
            <a:r>
              <a:rPr lang="zh-TW" altLang="en-US" b="0" dirty="0" smtClean="0">
                <a:solidFill>
                  <a:schemeClr val="tx1"/>
                </a:solidFill>
              </a:rPr>
              <a:t>元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5"/>
          </a:xfrm>
        </p:spPr>
        <p:txBody>
          <a:bodyPr/>
          <a:lstStyle/>
          <a:p>
            <a:pPr marL="458787" indent="-457200">
              <a:buFont typeface="Wingdings" panose="05000000000000000000" pitchFamily="2" charset="2"/>
              <a:buAutoNum type="circleNumWdWhitePlain"/>
            </a:pPr>
            <a:r>
              <a:rPr lang="zh-TW" altLang="en-US" sz="2200" dirty="0" smtClean="0">
                <a:solidFill>
                  <a:schemeClr val="tx1"/>
                </a:solidFill>
              </a:rPr>
              <a:t>請購金</a:t>
            </a:r>
            <a:r>
              <a:rPr lang="zh-TW" altLang="en-US" sz="2200" dirty="0">
                <a:solidFill>
                  <a:schemeClr val="tx1"/>
                </a:solidFill>
              </a:rPr>
              <a:t>額</a:t>
            </a:r>
            <a:r>
              <a:rPr lang="en-US" altLang="zh-TW" sz="2200" b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≧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 </a:t>
            </a:r>
            <a:r>
              <a:rPr lang="en-US" altLang="zh-TW" sz="2200" b="0" dirty="0">
                <a:solidFill>
                  <a:schemeClr val="tx1"/>
                </a:solidFill>
              </a:rPr>
              <a:t>2,000</a:t>
            </a:r>
            <a:r>
              <a:rPr lang="zh-TW" altLang="en-US" sz="2200" b="0" dirty="0">
                <a:solidFill>
                  <a:schemeClr val="tx1"/>
                </a:solidFill>
              </a:rPr>
              <a:t>元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：</a:t>
            </a:r>
            <a:endParaRPr lang="en-US" altLang="zh-TW" sz="220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購買</a:t>
            </a:r>
            <a:r>
              <a:rPr lang="zh-TW" altLang="en-US" sz="2200" b="0" dirty="0">
                <a:solidFill>
                  <a:schemeClr val="tx1"/>
                </a:solidFill>
              </a:rPr>
              <a:t>設備或其他物品且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金額</a:t>
            </a:r>
            <a:r>
              <a:rPr lang="en-US" altLang="zh-TW" sz="2200" b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≧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 </a:t>
            </a:r>
            <a:r>
              <a:rPr lang="en-US" altLang="zh-TW" sz="2200" b="0" dirty="0">
                <a:solidFill>
                  <a:schemeClr val="tx1"/>
                </a:solidFill>
              </a:rPr>
              <a:t>2,000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元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，須完成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請</a:t>
            </a:r>
            <a:r>
              <a:rPr lang="zh-TW" altLang="en-US" sz="2200" b="0" dirty="0">
                <a:solidFill>
                  <a:schemeClr val="tx1"/>
                </a:solidFill>
              </a:rPr>
              <a:t>購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流程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後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 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，方可請款。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r>
              <a:rPr lang="zh-TW" altLang="en-US" sz="2200" b="0" dirty="0" smtClean="0">
                <a:solidFill>
                  <a:schemeClr val="tx1"/>
                </a:solidFill>
              </a:rPr>
              <a:t>請購程序及權限，如下所示：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r>
              <a:rPr lang="zh-TW" altLang="en-US" sz="2200" b="0" dirty="0" smtClean="0">
                <a:solidFill>
                  <a:schemeClr val="tx1"/>
                </a:solidFill>
              </a:rPr>
              <a:t>請</a:t>
            </a:r>
            <a:r>
              <a:rPr lang="zh-TW" altLang="en-US" sz="2200" b="0" dirty="0">
                <a:solidFill>
                  <a:schemeClr val="tx1"/>
                </a:solidFill>
              </a:rPr>
              <a:t>購流程依本校採購辦法規定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，若</a:t>
            </a:r>
            <a:r>
              <a:rPr lang="zh-TW" altLang="en-US" sz="2200" b="0" dirty="0">
                <a:solidFill>
                  <a:schemeClr val="tx1"/>
                </a:solidFill>
              </a:rPr>
              <a:t>有任何問題，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請洽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採購組</a:t>
            </a:r>
            <a:r>
              <a:rPr lang="en-US" altLang="zh-TW" sz="2200" b="0" dirty="0">
                <a:solidFill>
                  <a:schemeClr val="tx1"/>
                </a:solidFill>
              </a:rPr>
              <a:t>#2380】 </a:t>
            </a:r>
            <a:r>
              <a:rPr lang="zh-TW" altLang="en-US" sz="2200" b="0" dirty="0">
                <a:solidFill>
                  <a:schemeClr val="tx1"/>
                </a:solidFill>
              </a:rPr>
              <a:t>。</a:t>
            </a: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arabicPeriod"/>
            </a:pP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arabicPeriod"/>
            </a:pP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arabicPeriod"/>
            </a:pP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arabicPeriod"/>
            </a:pP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endParaRPr lang="en-US" altLang="zh-TW" sz="2200" b="0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42</a:t>
            </a:fld>
            <a:endParaRPr lang="en-US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948264" y="5432271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000" b="1" u="sng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48264" y="5589240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000" b="1" u="sng" dirty="0">
              <a:solidFill>
                <a:schemeClr val="tx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43608" y="3616968"/>
            <a:ext cx="7272807" cy="1972271"/>
            <a:chOff x="971601" y="3789040"/>
            <a:chExt cx="7272807" cy="1264768"/>
          </a:xfrm>
        </p:grpSpPr>
        <p:grpSp>
          <p:nvGrpSpPr>
            <p:cNvPr id="7" name="群組 6"/>
            <p:cNvGrpSpPr/>
            <p:nvPr/>
          </p:nvGrpSpPr>
          <p:grpSpPr>
            <a:xfrm>
              <a:off x="971601" y="3789040"/>
              <a:ext cx="7272807" cy="894965"/>
              <a:chOff x="984562" y="3789040"/>
              <a:chExt cx="5963702" cy="894965"/>
            </a:xfrm>
          </p:grpSpPr>
          <p:cxnSp>
            <p:nvCxnSpPr>
              <p:cNvPr id="11" name="直線接點 10"/>
              <p:cNvCxnSpPr/>
              <p:nvPr/>
            </p:nvCxnSpPr>
            <p:spPr>
              <a:xfrm>
                <a:off x="2195736" y="4251957"/>
                <a:ext cx="0" cy="43204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" name="群組 4"/>
              <p:cNvGrpSpPr/>
              <p:nvPr/>
            </p:nvGrpSpPr>
            <p:grpSpPr>
              <a:xfrm>
                <a:off x="984562" y="3789040"/>
                <a:ext cx="5963702" cy="864097"/>
                <a:chOff x="984562" y="4149080"/>
                <a:chExt cx="5963702" cy="864097"/>
              </a:xfrm>
            </p:grpSpPr>
            <p:cxnSp>
              <p:nvCxnSpPr>
                <p:cNvPr id="6" name="直線單箭頭接點 5"/>
                <p:cNvCxnSpPr/>
                <p:nvPr/>
              </p:nvCxnSpPr>
              <p:spPr>
                <a:xfrm>
                  <a:off x="1321198" y="4797152"/>
                  <a:ext cx="562706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接點 8"/>
                <p:cNvCxnSpPr/>
                <p:nvPr/>
              </p:nvCxnSpPr>
              <p:spPr>
                <a:xfrm flipH="1">
                  <a:off x="5944472" y="4653136"/>
                  <a:ext cx="1" cy="36004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/>
                <p:cNvCxnSpPr/>
                <p:nvPr/>
              </p:nvCxnSpPr>
              <p:spPr>
                <a:xfrm>
                  <a:off x="4232122" y="4653136"/>
                  <a:ext cx="0" cy="360041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矩形 14"/>
                <p:cNvSpPr/>
                <p:nvPr/>
              </p:nvSpPr>
              <p:spPr>
                <a:xfrm>
                  <a:off x="3523564" y="4149080"/>
                  <a:ext cx="1368152" cy="360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dirty="0" smtClean="0">
                      <a:solidFill>
                        <a:srgbClr val="0070C0"/>
                      </a:solidFill>
                    </a:rPr>
                    <a:t>發票</a:t>
                  </a:r>
                  <a:r>
                    <a:rPr lang="zh-TW" altLang="en-US" sz="2400" dirty="0">
                      <a:solidFill>
                        <a:srgbClr val="0070C0"/>
                      </a:solidFill>
                    </a:rPr>
                    <a:t>日期</a:t>
                  </a: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5176867" y="4149080"/>
                  <a:ext cx="1558614" cy="360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dirty="0" smtClean="0">
                      <a:solidFill>
                        <a:srgbClr val="FF0000"/>
                      </a:solidFill>
                    </a:rPr>
                    <a:t>請款日期</a:t>
                  </a:r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984562" y="4326532"/>
                  <a:ext cx="2539002" cy="360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請購簽准日期</a:t>
                  </a:r>
                  <a:endParaRPr lang="en-US" altLang="zh-TW" sz="24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  <a:p>
                  <a:r>
                    <a:rPr lang="zh-TW" altLang="en-US" sz="1200" dirty="0" smtClean="0">
                      <a:solidFill>
                        <a:schemeClr val="tx1"/>
                      </a:solidFill>
                    </a:rPr>
                    <a:t>請購權限：</a:t>
                  </a:r>
                  <a:endParaRPr lang="en-US" altLang="zh-TW" sz="1200" dirty="0" smtClean="0">
                    <a:solidFill>
                      <a:schemeClr val="tx1"/>
                    </a:solidFill>
                  </a:endParaRPr>
                </a:p>
                <a:p>
                  <a:pPr marL="228600" indent="-228600">
                    <a:buFont typeface="+mj-lt"/>
                    <a:buAutoNum type="alphaUcPeriod"/>
                  </a:pPr>
                  <a:r>
                    <a:rPr lang="en-US" altLang="zh-TW" sz="1200" dirty="0" smtClean="0">
                      <a:solidFill>
                        <a:schemeClr val="tx1"/>
                      </a:solidFill>
                    </a:rPr>
                    <a:t>2,000~9,999</a:t>
                  </a:r>
                  <a:r>
                    <a:rPr lang="zh-TW" altLang="en-US" sz="1200" dirty="0" smtClean="0">
                      <a:solidFill>
                        <a:schemeClr val="tx1"/>
                      </a:solidFill>
                    </a:rPr>
                    <a:t>元，</a:t>
                  </a:r>
                  <a:r>
                    <a:rPr lang="en-US" altLang="zh-TW" sz="1200" dirty="0" smtClean="0">
                      <a:solidFill>
                        <a:schemeClr val="tx1"/>
                      </a:solidFill>
                    </a:rPr>
                    <a:t>【</a:t>
                  </a:r>
                  <a:r>
                    <a:rPr lang="zh-TW" altLang="en-US" sz="1200" dirty="0" smtClean="0">
                      <a:solidFill>
                        <a:schemeClr val="tx1"/>
                      </a:solidFill>
                    </a:rPr>
                    <a:t>總務長</a:t>
                  </a:r>
                  <a:r>
                    <a:rPr lang="en-US" altLang="zh-TW" sz="1200" dirty="0" smtClean="0">
                      <a:solidFill>
                        <a:schemeClr val="tx1"/>
                      </a:solidFill>
                    </a:rPr>
                    <a:t>】</a:t>
                  </a:r>
                  <a:r>
                    <a:rPr lang="zh-TW" altLang="en-US" sz="1200" dirty="0" smtClean="0">
                      <a:solidFill>
                        <a:schemeClr val="tx1"/>
                      </a:solidFill>
                    </a:rPr>
                    <a:t>簽</a:t>
                  </a:r>
                  <a:r>
                    <a:rPr lang="zh-TW" altLang="en-US" sz="1200" dirty="0">
                      <a:solidFill>
                        <a:schemeClr val="tx1"/>
                      </a:solidFill>
                    </a:rPr>
                    <a:t>准</a:t>
                  </a:r>
                  <a:r>
                    <a:rPr lang="zh-TW" altLang="en-US" sz="1200" dirty="0" smtClean="0">
                      <a:solidFill>
                        <a:schemeClr val="tx1"/>
                      </a:solidFill>
                    </a:rPr>
                    <a:t>後請款。</a:t>
                  </a:r>
                </a:p>
                <a:p>
                  <a:pPr marL="228600" indent="-228600">
                    <a:buFont typeface="+mj-lt"/>
                    <a:buAutoNum type="alphaUcPeriod"/>
                  </a:pPr>
                  <a:r>
                    <a:rPr lang="en-US" altLang="zh-TW" sz="1200" dirty="0" smtClean="0">
                      <a:solidFill>
                        <a:schemeClr val="tx1"/>
                      </a:solidFill>
                    </a:rPr>
                    <a:t>&gt;</a:t>
                  </a:r>
                  <a:r>
                    <a:rPr lang="en-US" altLang="zh-TW" sz="1200" dirty="0">
                      <a:solidFill>
                        <a:schemeClr val="tx1"/>
                      </a:solidFill>
                    </a:rPr>
                    <a:t>9,999</a:t>
                  </a:r>
                  <a:r>
                    <a:rPr lang="zh-TW" altLang="en-US" sz="1200" dirty="0">
                      <a:solidFill>
                        <a:schemeClr val="tx1"/>
                      </a:solidFill>
                    </a:rPr>
                    <a:t>，</a:t>
                  </a:r>
                  <a:r>
                    <a:rPr lang="en-US" altLang="zh-TW" sz="1200" dirty="0">
                      <a:solidFill>
                        <a:schemeClr val="tx1"/>
                      </a:solidFill>
                    </a:rPr>
                    <a:t>【</a:t>
                  </a:r>
                  <a:r>
                    <a:rPr lang="zh-TW" altLang="en-US" sz="1200" dirty="0">
                      <a:solidFill>
                        <a:schemeClr val="tx1"/>
                      </a:solidFill>
                    </a:rPr>
                    <a:t>鈞長</a:t>
                  </a:r>
                  <a:r>
                    <a:rPr lang="en-US" altLang="zh-TW" sz="1200" dirty="0" smtClean="0">
                      <a:solidFill>
                        <a:schemeClr val="tx1"/>
                      </a:solidFill>
                    </a:rPr>
                    <a:t>】</a:t>
                  </a:r>
                  <a:r>
                    <a:rPr lang="zh-TW" altLang="en-US" sz="1200" dirty="0" smtClean="0">
                      <a:solidFill>
                        <a:schemeClr val="tx1"/>
                      </a:solidFill>
                    </a:rPr>
                    <a:t>簽准後</a:t>
                  </a:r>
                  <a:r>
                    <a:rPr lang="zh-TW" altLang="en-US" sz="1200" dirty="0">
                      <a:solidFill>
                        <a:schemeClr val="tx1"/>
                      </a:solidFill>
                    </a:rPr>
                    <a:t>請款。</a:t>
                  </a:r>
                </a:p>
                <a:p>
                  <a:pPr algn="ctr"/>
                  <a:endParaRPr lang="en-US" altLang="zh-TW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  <a:p>
                  <a:pPr algn="ctr"/>
                  <a:endParaRPr lang="en-US" altLang="zh-TW" sz="1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  <a:p>
                  <a:pPr algn="ctr"/>
                  <a:endParaRPr lang="en-US" altLang="zh-TW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  <a:p>
                  <a:pPr algn="ctr"/>
                  <a:endParaRPr lang="en-US" altLang="zh-TW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9" name="矩形 18"/>
            <p:cNvSpPr/>
            <p:nvPr/>
          </p:nvSpPr>
          <p:spPr>
            <a:xfrm>
              <a:off x="1115616" y="4774451"/>
              <a:ext cx="6768752" cy="279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3076" lvl="1" algn="ctr"/>
              <a:r>
                <a:rPr lang="zh-TW" altLang="en-US" sz="1600" b="1" dirty="0" smtClean="0">
                  <a:solidFill>
                    <a:schemeClr val="tx1"/>
                  </a:solidFill>
                </a:rPr>
                <a:t>補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充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說明：</a:t>
              </a:r>
              <a:r>
                <a:rPr lang="zh-TW" altLang="en-US" sz="1600" b="1" dirty="0" smtClean="0">
                  <a:solidFill>
                    <a:srgbClr val="FF0000"/>
                  </a:solidFill>
                </a:rPr>
                <a:t>簽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准日期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(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審核日期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)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、發票日期、請款日期</a:t>
              </a:r>
              <a:r>
                <a:rPr lang="zh-TW" altLang="en-US" sz="1600" b="1" dirty="0">
                  <a:solidFill>
                    <a:schemeClr val="tx1"/>
                  </a:solidFill>
                </a:rPr>
                <a:t>可為同一天</a:t>
              </a:r>
              <a:r>
                <a:rPr lang="zh-TW" altLang="en-US" sz="1600" b="1" dirty="0" smtClean="0">
                  <a:solidFill>
                    <a:schemeClr val="tx1"/>
                  </a:solidFill>
                </a:rPr>
                <a:t>。</a:t>
              </a:r>
              <a:endParaRPr lang="en-US" altLang="zh-TW" sz="2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369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估價單規定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/>
          <a:lstStyle/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檢附估價單規定：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估價單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內容與品名</a:t>
            </a:r>
            <a:r>
              <a:rPr lang="zh-TW" altLang="en-US" sz="2200" b="0" dirty="0">
                <a:solidFill>
                  <a:schemeClr val="tx1"/>
                </a:solidFill>
              </a:rPr>
              <a:t>需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相同</a:t>
            </a:r>
            <a:r>
              <a:rPr lang="en-US" altLang="zh-TW" sz="2200" b="0" dirty="0">
                <a:solidFill>
                  <a:schemeClr val="tx1"/>
                </a:solidFill>
              </a:rPr>
              <a:t>】 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估價單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需有日期及廠商</a:t>
            </a:r>
            <a:r>
              <a:rPr lang="zh-TW" altLang="en-US" sz="2200" b="0" dirty="0">
                <a:solidFill>
                  <a:schemeClr val="tx1"/>
                </a:solidFill>
              </a:rPr>
              <a:t>報價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章</a:t>
            </a:r>
            <a:r>
              <a:rPr lang="en-US" altLang="zh-TW" sz="2200" b="0" dirty="0">
                <a:solidFill>
                  <a:schemeClr val="tx1"/>
                </a:solidFill>
              </a:rPr>
              <a:t>】 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zh-TW" altLang="en-US" sz="2200" b="0" dirty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估價單日期早於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發票日期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及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請款日期</a:t>
            </a:r>
            <a:r>
              <a:rPr lang="en-US" altLang="zh-TW" sz="2200" b="0" dirty="0">
                <a:solidFill>
                  <a:schemeClr val="tx1"/>
                </a:solidFill>
              </a:rPr>
              <a:t>】 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>
              <a:solidFill>
                <a:schemeClr val="tx1"/>
              </a:solidFill>
            </a:endParaRPr>
          </a:p>
          <a:p>
            <a:r>
              <a:rPr lang="zh-TW" altLang="en-US" sz="2200" dirty="0" smtClean="0">
                <a:solidFill>
                  <a:schemeClr val="tx1"/>
                </a:solidFill>
              </a:rPr>
              <a:t>如有任何採購或估價單</a:t>
            </a:r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問題，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請洽</a:t>
            </a:r>
            <a:r>
              <a:rPr lang="en-US" altLang="zh-TW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採購組</a:t>
            </a:r>
            <a:r>
              <a:rPr lang="en-US" altLang="zh-TW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#2380】 </a:t>
            </a:r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。</a:t>
            </a:r>
            <a:endParaRPr lang="zh-TW" alt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22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93814"/>
              </p:ext>
            </p:extLst>
          </p:nvPr>
        </p:nvGraphicFramePr>
        <p:xfrm>
          <a:off x="827584" y="1891197"/>
          <a:ext cx="7886700" cy="204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456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5.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請款單注意事項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94959" y="1412776"/>
            <a:ext cx="7975798" cy="4351338"/>
          </a:xfrm>
        </p:spPr>
        <p:txBody>
          <a:bodyPr/>
          <a:lstStyle/>
          <a:p>
            <a:pPr marL="458787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一張請款單最多貼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5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張，請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採漸層方式浮貼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請以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膠水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黏貼，勿用膠帶、口紅膠或釘書機。</a:t>
            </a:r>
          </a:p>
          <a:p>
            <a:pPr marL="458787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TW" sz="2400" b="0" dirty="0" smtClean="0">
                <a:solidFill>
                  <a:srgbClr val="FF0000"/>
                </a:solidFill>
              </a:rPr>
              <a:t>【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請款單金額</a:t>
            </a:r>
            <a:r>
              <a:rPr lang="en-US" altLang="zh-TW" sz="2400" b="0" dirty="0" smtClean="0">
                <a:solidFill>
                  <a:srgbClr val="FF0000"/>
                </a:solidFill>
              </a:rPr>
              <a:t>】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應與</a:t>
            </a:r>
            <a:r>
              <a:rPr lang="en-US" altLang="zh-TW" sz="2400" b="0" dirty="0" smtClean="0">
                <a:solidFill>
                  <a:srgbClr val="FF0000"/>
                </a:solidFill>
              </a:rPr>
              <a:t>【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發票金額</a:t>
            </a:r>
            <a:r>
              <a:rPr lang="en-US" altLang="zh-TW" sz="2400" b="0" dirty="0" smtClean="0">
                <a:solidFill>
                  <a:srgbClr val="FF0000"/>
                </a:solidFill>
              </a:rPr>
              <a:t>】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相同。</a:t>
            </a:r>
            <a:endParaRPr lang="en-US" altLang="zh-TW" sz="2400" b="0" dirty="0" smtClean="0">
              <a:solidFill>
                <a:srgbClr val="FF0000"/>
              </a:solidFill>
            </a:endParaRPr>
          </a:p>
          <a:p>
            <a:pPr marL="1030276" lvl="1" indent="-457200">
              <a:lnSpc>
                <a:spcPct val="100000"/>
              </a:lnSpc>
            </a:pPr>
            <a:r>
              <a:rPr lang="en-US" altLang="zh-TW" b="0" dirty="0" smtClean="0">
                <a:solidFill>
                  <a:srgbClr val="FF0000"/>
                </a:solidFill>
              </a:rPr>
              <a:t>【</a:t>
            </a:r>
            <a:r>
              <a:rPr lang="zh-TW" altLang="en-US" b="0" dirty="0" smtClean="0">
                <a:solidFill>
                  <a:srgbClr val="FF0000"/>
                </a:solidFill>
              </a:rPr>
              <a:t>請款單金額</a:t>
            </a:r>
            <a:r>
              <a:rPr lang="en-US" altLang="zh-TW" b="0" dirty="0" smtClean="0">
                <a:solidFill>
                  <a:srgbClr val="FF0000"/>
                </a:solidFill>
              </a:rPr>
              <a:t>】 &lt;【</a:t>
            </a:r>
            <a:r>
              <a:rPr lang="zh-TW" altLang="en-US" b="0" dirty="0" smtClean="0">
                <a:solidFill>
                  <a:srgbClr val="FF0000"/>
                </a:solidFill>
              </a:rPr>
              <a:t>發票金額</a:t>
            </a:r>
            <a:r>
              <a:rPr lang="en-US" altLang="zh-TW" b="0" dirty="0" smtClean="0">
                <a:solidFill>
                  <a:srgbClr val="FF0000"/>
                </a:solidFill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</a:rPr>
              <a:t>，請於請款單發票明細</a:t>
            </a:r>
            <a:r>
              <a:rPr lang="en-US" altLang="zh-TW" b="0" dirty="0" smtClean="0">
                <a:solidFill>
                  <a:srgbClr val="FF0000"/>
                </a:solidFill>
              </a:rPr>
              <a:t>【</a:t>
            </a:r>
            <a:r>
              <a:rPr lang="zh-TW" altLang="en-US" b="0" dirty="0" smtClean="0">
                <a:solidFill>
                  <a:srgbClr val="FF0000"/>
                </a:solidFill>
              </a:rPr>
              <a:t>備註欄</a:t>
            </a:r>
            <a:r>
              <a:rPr lang="en-US" altLang="zh-TW" b="0" dirty="0" smtClean="0">
                <a:solidFill>
                  <a:srgbClr val="FF0000"/>
                </a:solidFill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</a:rPr>
              <a:t>註記</a:t>
            </a:r>
            <a:r>
              <a:rPr lang="en-US" altLang="zh-TW" b="0" dirty="0" smtClean="0">
                <a:solidFill>
                  <a:srgbClr val="FF0000"/>
                </a:solidFill>
              </a:rPr>
              <a:t>【</a:t>
            </a:r>
            <a:r>
              <a:rPr lang="zh-TW" altLang="en-US" b="0" dirty="0" smtClean="0">
                <a:solidFill>
                  <a:srgbClr val="FF0000"/>
                </a:solidFill>
              </a:rPr>
              <a:t>超支金額自行吸收</a:t>
            </a:r>
            <a:r>
              <a:rPr lang="en-US" altLang="zh-TW" b="0" dirty="0" smtClean="0">
                <a:solidFill>
                  <a:srgbClr val="FF0000"/>
                </a:solidFill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</a:rPr>
              <a:t>。</a:t>
            </a:r>
          </a:p>
          <a:p>
            <a:pPr marL="458787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請款單請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簽章並押註日期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請款單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點收人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驗收人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和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經手人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400" b="0" u="sng" dirty="0" smtClean="0">
                <a:solidFill>
                  <a:schemeClr val="tx1"/>
                </a:solidFill>
              </a:rPr>
              <a:t>不可為同一人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pPr marL="458787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請款單上付款方式，以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u="sng" dirty="0" smtClean="0">
                <a:solidFill>
                  <a:schemeClr val="tx1"/>
                </a:solidFill>
              </a:rPr>
              <a:t>逕付廠商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為原則，特殊情況應在付款情形註明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已代墊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或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已預支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pPr marL="458787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請款單上單據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不用再複印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】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</a:p>
          <a:p>
            <a:endPara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914389" lvl="1" indent="-457200">
              <a:buFont typeface="+mj-lt"/>
              <a:buAutoNum type="arabicPeriod"/>
            </a:pPr>
            <a:endParaRPr lang="en-US" altLang="zh-TW" b="0" dirty="0" smtClean="0">
              <a:solidFill>
                <a:schemeClr val="tx1"/>
              </a:solidFill>
            </a:endParaRPr>
          </a:p>
          <a:p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99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6.1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經費預支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預支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00000"/>
              </a:lnSpc>
            </a:pPr>
            <a:r>
              <a:rPr lang="zh-TW" altLang="en-US" sz="2800" b="0" dirty="0" smtClean="0">
                <a:solidFill>
                  <a:srgbClr val="0000FF"/>
                </a:solidFill>
              </a:rPr>
              <a:t>本校預支經費依</a:t>
            </a:r>
            <a:r>
              <a:rPr lang="en-US" altLang="zh-TW" sz="2800" b="0" dirty="0" smtClean="0">
                <a:solidFill>
                  <a:srgbClr val="0000FF"/>
                </a:solidFill>
              </a:rPr>
              <a:t>【</a:t>
            </a:r>
            <a:r>
              <a:rPr lang="zh-TW" altLang="en-US" sz="2800" b="0" dirty="0">
                <a:solidFill>
                  <a:srgbClr val="0000FF"/>
                </a:solidFill>
              </a:rPr>
              <a:t>預支款項申請作業辦法</a:t>
            </a:r>
            <a:r>
              <a:rPr lang="en-US" altLang="zh-TW" sz="2800" b="0" dirty="0" smtClean="0">
                <a:solidFill>
                  <a:srgbClr val="0000FF"/>
                </a:solidFill>
              </a:rPr>
              <a:t>】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辦理</a:t>
            </a:r>
            <a:r>
              <a:rPr lang="en-US" altLang="zh-TW" sz="2800" b="0" dirty="0" smtClean="0">
                <a:solidFill>
                  <a:srgbClr val="0000FF"/>
                </a:solidFill>
              </a:rPr>
              <a:t> 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。</a:t>
            </a:r>
            <a:endParaRPr lang="en-US" altLang="zh-TW" sz="2800" b="0" dirty="0" smtClean="0">
              <a:solidFill>
                <a:srgbClr val="0000FF"/>
              </a:solidFill>
            </a:endParaRPr>
          </a:p>
          <a:p>
            <a:pPr marL="342900" indent="-457200">
              <a:lnSpc>
                <a:spcPct val="100000"/>
              </a:lnSpc>
            </a:pPr>
            <a:r>
              <a:rPr lang="zh-TW" altLang="en-US" sz="2800" b="0" dirty="0" smtClean="0">
                <a:solidFill>
                  <a:schemeClr val="tx1"/>
                </a:solidFill>
              </a:rPr>
              <a:t>預支原則：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971539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預支</a:t>
            </a:r>
            <a:r>
              <a:rPr lang="zh-TW" altLang="en-US" sz="2200" b="0" dirty="0">
                <a:solidFill>
                  <a:schemeClr val="tx1"/>
                </a:solidFill>
              </a:rPr>
              <a:t>費用除考量業務需求外，務必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考量</a:t>
            </a: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合理性</a:t>
            </a: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與</a:t>
            </a: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必要性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</a:t>
            </a:r>
            <a:r>
              <a:rPr lang="zh-TW" altLang="en-US" sz="2200" b="0" dirty="0">
                <a:solidFill>
                  <a:schemeClr val="tx1"/>
                </a:solidFill>
              </a:rPr>
              <a:t>預支以下列為限：</a:t>
            </a:r>
          </a:p>
          <a:p>
            <a:pPr marL="1371577" lvl="2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執行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業務需先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付款</a:t>
            </a:r>
            <a:r>
              <a:rPr lang="en-US" altLang="zh-TW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，才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可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獲取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發票、收據、領據或相關憑證。</a:t>
            </a:r>
          </a:p>
          <a:p>
            <a:pPr marL="1371577" lvl="2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需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先預支費用始得執行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業務</a:t>
            </a: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 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371577" lvl="2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其他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經簽准核可者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71539" lvl="1" indent="-514350">
              <a:lnSpc>
                <a:spcPct val="100000"/>
              </a:lnSpc>
              <a:buFont typeface="+mj-lt"/>
              <a:buAutoNum type="circleNumWdWhitePlain"/>
            </a:pPr>
            <a:r>
              <a:rPr lang="zh-TW" altLang="en-US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校內人員各項費用</a:t>
            </a:r>
            <a:r>
              <a:rPr lang="en-US" altLang="zh-TW" sz="2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演講</a:t>
            </a:r>
            <a:r>
              <a:rPr lang="zh-TW" altLang="en-US" sz="2200" b="0" dirty="0">
                <a:solidFill>
                  <a:schemeClr val="tx1"/>
                </a:solidFill>
              </a:rPr>
              <a:t>、講座、審查、出席、評審、諮詢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費用、口試費及</a:t>
            </a:r>
            <a:r>
              <a:rPr lang="zh-TW" altLang="en-US" sz="2200" b="0" dirty="0">
                <a:solidFill>
                  <a:schemeClr val="tx1"/>
                </a:solidFill>
              </a:rPr>
              <a:t>交通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費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</a:t>
            </a:r>
            <a:r>
              <a:rPr lang="zh-TW" altLang="en-US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由學校系統付款，請勿預支。</a:t>
            </a:r>
            <a:endParaRPr lang="zh-TW" altLang="en-US" sz="2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81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en-US" altLang="zh-TW" dirty="0"/>
              <a:t>6.1</a:t>
            </a:r>
            <a:r>
              <a:rPr lang="zh-TW" altLang="en-US" dirty="0"/>
              <a:t> 經費預支項目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351338"/>
          </a:xfrm>
        </p:spPr>
        <p:txBody>
          <a:bodyPr/>
          <a:lstStyle/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購買</a:t>
            </a:r>
            <a:r>
              <a:rPr lang="zh-TW" altLang="en-US" sz="2000" b="0" dirty="0">
                <a:solidFill>
                  <a:schemeClr val="tx1"/>
                </a:solidFill>
              </a:rPr>
              <a:t>國外設備。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校外</a:t>
            </a:r>
            <a:r>
              <a:rPr lang="zh-TW" altLang="en-US" sz="2000" b="0" dirty="0">
                <a:solidFill>
                  <a:schemeClr val="tx1"/>
                </a:solidFill>
              </a:rPr>
              <a:t>人員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演講、講座、審查、出席、評審、諮詢費用及交通費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校外</a:t>
            </a:r>
            <a:r>
              <a:rPr lang="zh-TW" altLang="en-US" sz="2000" b="0" dirty="0">
                <a:solidFill>
                  <a:schemeClr val="tx1"/>
                </a:solidFill>
              </a:rPr>
              <a:t>人員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口試審查費</a:t>
            </a:r>
            <a:r>
              <a:rPr lang="zh-TW" altLang="en-US" sz="2000" b="0" dirty="0">
                <a:solidFill>
                  <a:schemeClr val="tx1"/>
                </a:solidFill>
              </a:rPr>
              <a:t>及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交通費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送審費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團體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會費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政府</a:t>
            </a:r>
            <a:r>
              <a:rPr lang="zh-TW" altLang="en-US" sz="2000" b="0" dirty="0">
                <a:solidFill>
                  <a:schemeClr val="tx1"/>
                </a:solidFill>
              </a:rPr>
              <a:t>機構之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稅捐、規費、手續費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課程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生鮮材料費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參加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校外活動費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國外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差旅費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招生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試務費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校性郵資</a:t>
            </a:r>
            <a:r>
              <a:rPr lang="zh-TW" altLang="en-US" sz="2000" b="0" dirty="0">
                <a:solidFill>
                  <a:schemeClr val="tx1"/>
                </a:solidFill>
              </a:rPr>
              <a:t>及</a:t>
            </a:r>
            <a:r>
              <a:rPr lang="zh-TW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宿舍油資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其他</a:t>
            </a:r>
            <a:r>
              <a:rPr lang="zh-TW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經核准項目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endParaRPr lang="zh-TW" altLang="en-US" sz="2000" b="0" dirty="0">
              <a:solidFill>
                <a:schemeClr val="tx1"/>
              </a:solidFill>
            </a:endParaRPr>
          </a:p>
          <a:p>
            <a:endParaRPr lang="zh-TW" altLang="en-US" sz="22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32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298530"/>
            <a:ext cx="7886700" cy="1325563"/>
          </a:xfrm>
        </p:spPr>
        <p:txBody>
          <a:bodyPr/>
          <a:lstStyle/>
          <a:p>
            <a:r>
              <a:rPr lang="en-US" altLang="zh-TW" dirty="0"/>
              <a:t>6.2</a:t>
            </a:r>
            <a:r>
              <a:rPr lang="zh-TW" altLang="en-US" dirty="0"/>
              <a:t> </a:t>
            </a:r>
            <a:r>
              <a:rPr lang="zh-TW" altLang="en-US" dirty="0" smtClean="0"/>
              <a:t>經費預支流程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67544" y="1751066"/>
            <a:ext cx="7886700" cy="4351338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經費預支流程：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為預</a:t>
            </a:r>
            <a:r>
              <a:rPr lang="zh-TW" altLang="en-US" b="0" dirty="0">
                <a:solidFill>
                  <a:schemeClr val="tx1"/>
                </a:solidFill>
              </a:rPr>
              <a:t>留作業時間</a:t>
            </a:r>
            <a:r>
              <a:rPr lang="zh-TW" altLang="en-US" b="0" dirty="0" smtClean="0">
                <a:solidFill>
                  <a:schemeClr val="tx1"/>
                </a:solidFill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請於活動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週前申請預支。</a:t>
            </a:r>
            <a:endParaRPr lang="en-US" altLang="zh-TW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活動簽呈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與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預支申請表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可一併上簽。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預支均需有文件佐證，請備齊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活動核准簽呈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其他文件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【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預支申請表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送會計室作業。</a:t>
            </a:r>
            <a:endParaRPr lang="zh-TW" altLang="en-US" b="0" dirty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預支經費用以支付</a:t>
            </a:r>
            <a:r>
              <a:rPr lang="zh-TW" altLang="en-US" b="0" dirty="0">
                <a:solidFill>
                  <a:schemeClr val="tx1"/>
                </a:solidFill>
              </a:rPr>
              <a:t>外籍或大陸人士之費用應預扣稅款</a:t>
            </a:r>
            <a:r>
              <a:rPr lang="zh-TW" altLang="en-US" b="0" dirty="0" smtClean="0">
                <a:solidFill>
                  <a:schemeClr val="tx1"/>
                </a:solidFill>
              </a:rPr>
              <a:t>，請由</a:t>
            </a:r>
            <a:r>
              <a:rPr lang="zh-TW" altLang="en-US" b="0" u="sng" dirty="0">
                <a:solidFill>
                  <a:schemeClr val="tx1"/>
                </a:solidFill>
              </a:rPr>
              <a:t>業務單位繳納國庫後將單據繳</a:t>
            </a:r>
            <a:r>
              <a:rPr lang="zh-TW" altLang="en-US" b="0" dirty="0" smtClean="0">
                <a:solidFill>
                  <a:schemeClr val="tx1"/>
                </a:solidFill>
              </a:rPr>
              <a:t>至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出納組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辦理</a:t>
            </a:r>
            <a:r>
              <a:rPr lang="zh-TW" altLang="en-US" b="0" dirty="0">
                <a:solidFill>
                  <a:schemeClr val="tx1"/>
                </a:solidFill>
              </a:rPr>
              <a:t>申報事宜。</a:t>
            </a:r>
          </a:p>
          <a:p>
            <a:pPr marL="515937" indent="-514350">
              <a:buFont typeface="+mj-lt"/>
              <a:buAutoNum type="arabicPeriod"/>
            </a:pPr>
            <a:endParaRPr lang="en-US" altLang="zh-TW" sz="24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0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6.3 </a:t>
            </a:r>
            <a:r>
              <a:rPr lang="zh-TW" altLang="en-US" dirty="0" smtClean="0"/>
              <a:t>經費預支</a:t>
            </a:r>
            <a:r>
              <a:rPr lang="en-US" altLang="zh-TW" dirty="0" smtClean="0"/>
              <a:t>-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經費預支</a:t>
            </a:r>
            <a:r>
              <a:rPr lang="zh-TW" altLang="en-US" sz="2800" dirty="0">
                <a:solidFill>
                  <a:schemeClr val="tx1"/>
                </a:solidFill>
              </a:rPr>
              <a:t>注意事項：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800" b="0" dirty="0">
                <a:solidFill>
                  <a:schemeClr val="tx1"/>
                </a:solidFill>
              </a:rPr>
              <a:t>預支金額</a:t>
            </a:r>
            <a:r>
              <a:rPr lang="en-US" altLang="zh-TW" sz="2800" b="0" dirty="0">
                <a:solidFill>
                  <a:schemeClr val="tx1"/>
                </a:solidFill>
              </a:rPr>
              <a:t>10</a:t>
            </a:r>
            <a:r>
              <a:rPr lang="zh-TW" altLang="en-US" sz="2800" b="0" dirty="0">
                <a:solidFill>
                  <a:schemeClr val="tx1"/>
                </a:solidFill>
              </a:rPr>
              <a:t>萬元以上</a:t>
            </a:r>
            <a:r>
              <a:rPr lang="en-US" altLang="zh-TW" sz="2800" b="0" dirty="0">
                <a:solidFill>
                  <a:schemeClr val="tx1"/>
                </a:solidFill>
              </a:rPr>
              <a:t>(</a:t>
            </a:r>
            <a:r>
              <a:rPr lang="zh-TW" altLang="en-US" sz="2800" b="0" dirty="0">
                <a:solidFill>
                  <a:schemeClr val="tx1"/>
                </a:solidFill>
              </a:rPr>
              <a:t>含</a:t>
            </a:r>
            <a:r>
              <a:rPr lang="en-US" altLang="zh-TW" sz="2800" b="0" dirty="0">
                <a:solidFill>
                  <a:schemeClr val="tx1"/>
                </a:solidFill>
              </a:rPr>
              <a:t>)</a:t>
            </a:r>
            <a:r>
              <a:rPr lang="zh-TW" altLang="en-US" sz="2800" b="0" dirty="0">
                <a:solidFill>
                  <a:schemeClr val="tx1"/>
                </a:solidFill>
              </a:rPr>
              <a:t>，支款對象請填寫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>
                <a:solidFill>
                  <a:schemeClr val="tx1"/>
                </a:solidFill>
              </a:rPr>
              <a:t>單位主管或教師</a:t>
            </a:r>
            <a:r>
              <a:rPr lang="en-US" altLang="zh-TW" sz="2800" b="0" dirty="0">
                <a:solidFill>
                  <a:schemeClr val="tx1"/>
                </a:solidFill>
              </a:rPr>
              <a:t>】 </a:t>
            </a:r>
            <a:r>
              <a:rPr lang="zh-TW" altLang="en-US" sz="2800" b="0" dirty="0">
                <a:solidFill>
                  <a:schemeClr val="tx1"/>
                </a:solidFill>
              </a:rPr>
              <a:t>。</a:t>
            </a: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預支剩餘款應於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業務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結束後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週內</a:t>
            </a:r>
            <a:r>
              <a:rPr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繳回出納組。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800" b="0" dirty="0">
                <a:solidFill>
                  <a:schemeClr val="tx1"/>
                </a:solidFill>
              </a:rPr>
              <a:t>為協助各單位於時間內付款，請於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>
                <a:solidFill>
                  <a:schemeClr val="tx1"/>
                </a:solidFill>
              </a:rPr>
              <a:t>備註欄填寫預計付款日期</a:t>
            </a:r>
            <a:r>
              <a:rPr lang="en-US" altLang="zh-TW" sz="2800" b="0" dirty="0">
                <a:solidFill>
                  <a:schemeClr val="tx1"/>
                </a:solidFill>
              </a:rPr>
              <a:t>】 </a:t>
            </a:r>
            <a:r>
              <a:rPr lang="zh-TW" altLang="en-US" sz="2800" b="0" dirty="0">
                <a:solidFill>
                  <a:schemeClr val="tx1"/>
                </a:solidFill>
              </a:rPr>
              <a:t>。</a:t>
            </a:r>
          </a:p>
          <a:p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24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80430" y="288032"/>
            <a:ext cx="7886700" cy="1124744"/>
          </a:xfrm>
        </p:spPr>
        <p:txBody>
          <a:bodyPr/>
          <a:lstStyle/>
          <a:p>
            <a:r>
              <a:rPr lang="zh-TW" altLang="en-US" dirty="0"/>
              <a:t>四、經費報支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63786" y="1556792"/>
            <a:ext cx="7886700" cy="4392488"/>
          </a:xfrm>
        </p:spPr>
        <p:txBody>
          <a:bodyPr/>
          <a:lstStyle/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b="0" dirty="0" smtClean="0">
                <a:solidFill>
                  <a:schemeClr val="tx1"/>
                </a:solidFill>
              </a:rPr>
              <a:t>人事費報支</a:t>
            </a:r>
            <a:r>
              <a:rPr lang="en-US" altLang="zh-TW" b="0" dirty="0" smtClean="0">
                <a:solidFill>
                  <a:schemeClr val="tx1"/>
                </a:solidFill>
              </a:rPr>
              <a:t>-</a:t>
            </a:r>
            <a:r>
              <a:rPr lang="zh-TW" altLang="en-US" b="0" dirty="0" smtClean="0">
                <a:solidFill>
                  <a:schemeClr val="tx1"/>
                </a:solidFill>
              </a:rPr>
              <a:t>專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兼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  <a:r>
              <a:rPr lang="zh-TW" altLang="en-US" b="0" dirty="0">
                <a:solidFill>
                  <a:schemeClr val="tx1"/>
                </a:solidFill>
              </a:rPr>
              <a:t>任助理、工讀生、</a:t>
            </a:r>
            <a:r>
              <a:rPr lang="zh-TW" altLang="en-US" b="0" dirty="0" smtClean="0">
                <a:solidFill>
                  <a:schemeClr val="tx1"/>
                </a:solidFill>
              </a:rPr>
              <a:t>臨時工費用報</a:t>
            </a:r>
            <a:r>
              <a:rPr lang="zh-TW" altLang="en-US" b="0" dirty="0">
                <a:solidFill>
                  <a:schemeClr val="tx1"/>
                </a:solidFill>
              </a:rPr>
              <a:t>支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b="0" dirty="0">
                <a:solidFill>
                  <a:schemeClr val="tx1"/>
                </a:solidFill>
              </a:rPr>
              <a:t>勞務費報支。</a:t>
            </a: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b="0" dirty="0" smtClean="0">
                <a:solidFill>
                  <a:schemeClr val="tx1"/>
                </a:solidFill>
              </a:rPr>
              <a:t>教職員工差旅費報支</a:t>
            </a:r>
            <a:r>
              <a:rPr lang="en-US" altLang="zh-TW" b="0" dirty="0" smtClean="0">
                <a:solidFill>
                  <a:schemeClr val="tx1"/>
                </a:solidFill>
              </a:rPr>
              <a:t>-</a:t>
            </a:r>
            <a:r>
              <a:rPr lang="zh-TW" altLang="en-US" b="0" dirty="0" smtClean="0">
                <a:solidFill>
                  <a:schemeClr val="tx1"/>
                </a:solidFill>
              </a:rPr>
              <a:t>國內差旅費。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b="0" dirty="0" smtClean="0">
                <a:solidFill>
                  <a:schemeClr val="tx1"/>
                </a:solidFill>
              </a:rPr>
              <a:t>教職員工差旅費</a:t>
            </a:r>
            <a:r>
              <a:rPr lang="zh-TW" altLang="en-US" b="0" dirty="0">
                <a:solidFill>
                  <a:schemeClr val="tx1"/>
                </a:solidFill>
              </a:rPr>
              <a:t>報支</a:t>
            </a:r>
            <a:r>
              <a:rPr lang="en-US" altLang="zh-TW" b="0" dirty="0">
                <a:solidFill>
                  <a:schemeClr val="tx1"/>
                </a:solidFill>
              </a:rPr>
              <a:t>-</a:t>
            </a:r>
            <a:r>
              <a:rPr lang="zh-TW" altLang="en-US" b="0" dirty="0" smtClean="0">
                <a:solidFill>
                  <a:schemeClr val="tx1"/>
                </a:solidFill>
              </a:rPr>
              <a:t>國外差旅費。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b="0" dirty="0" smtClean="0">
                <a:solidFill>
                  <a:schemeClr val="tx1"/>
                </a:solidFill>
              </a:rPr>
              <a:t>學生差旅費。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b="0" dirty="0">
                <a:solidFill>
                  <a:schemeClr val="tx1"/>
                </a:solidFill>
              </a:rPr>
              <a:t>學生實習費用報支。</a:t>
            </a: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  <a:defRPr/>
            </a:pPr>
            <a:r>
              <a:rPr lang="zh-TW" altLang="en-US" b="0" dirty="0" smtClean="0">
                <a:solidFill>
                  <a:schemeClr val="tx1"/>
                </a:solidFill>
              </a:rPr>
              <a:t>學生碩士學位。</a:t>
            </a:r>
            <a:endParaRPr lang="en-US" altLang="zh-TW" b="0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9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常見核銷問題</a:t>
            </a:r>
            <a:r>
              <a:rPr lang="zh-TW" altLang="en-US" dirty="0" smtClean="0"/>
              <a:t>排行榜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7886700" cy="4351338"/>
          </a:xfrm>
        </p:spPr>
        <p:txBody>
          <a:bodyPr/>
          <a:lstStyle/>
          <a:p>
            <a:r>
              <a:rPr lang="zh-TW" altLang="en-US" sz="2000" dirty="0"/>
              <a:t>常見核銷問題排行榜</a:t>
            </a:r>
          </a:p>
          <a:p>
            <a:pPr marL="1587" indent="0">
              <a:buNone/>
            </a:pPr>
            <a:r>
              <a:rPr lang="zh-TW" altLang="en-US" sz="2000" dirty="0" smtClean="0">
                <a:solidFill>
                  <a:srgbClr val="002060"/>
                </a:solidFill>
              </a:rPr>
              <a:t>第一名：</a:t>
            </a:r>
            <a:r>
              <a:rPr lang="en-US" altLang="zh-TW" sz="2000" dirty="0" smtClean="0">
                <a:solidFill>
                  <a:srgbClr val="002060"/>
                </a:solidFill>
              </a:rPr>
              <a:t> </a:t>
            </a:r>
            <a:r>
              <a:rPr lang="zh-TW" altLang="en-US" sz="2000" dirty="0"/>
              <a:t>發票</a:t>
            </a:r>
            <a:r>
              <a:rPr lang="en-US" altLang="zh-TW" sz="2000" dirty="0"/>
              <a:t>(</a:t>
            </a:r>
            <a:r>
              <a:rPr lang="zh-TW" altLang="en-US" sz="2000" dirty="0"/>
              <a:t>收據</a:t>
            </a:r>
            <a:r>
              <a:rPr lang="en-US" altLang="zh-TW" sz="2000" dirty="0"/>
              <a:t>)</a:t>
            </a:r>
            <a:r>
              <a:rPr lang="zh-TW" altLang="en-US" sz="2000" dirty="0">
                <a:solidFill>
                  <a:srgbClr val="FF0000"/>
                </a:solidFill>
              </a:rPr>
              <a:t>未正確填寫抬頭、品名、數量、單價及總價</a:t>
            </a:r>
            <a:r>
              <a:rPr lang="zh-TW" altLang="en-US" sz="2000" dirty="0"/>
              <a:t>。</a:t>
            </a:r>
          </a:p>
          <a:p>
            <a:pPr marL="1587" indent="0">
              <a:buNone/>
            </a:pPr>
            <a:r>
              <a:rPr lang="zh-TW" altLang="en-US" sz="2000" dirty="0" smtClean="0">
                <a:solidFill>
                  <a:srgbClr val="002060"/>
                </a:solidFill>
              </a:rPr>
              <a:t>第二名</a:t>
            </a:r>
            <a:r>
              <a:rPr lang="zh-TW" altLang="en-US" sz="2000" dirty="0">
                <a:solidFill>
                  <a:srgbClr val="002060"/>
                </a:solidFill>
              </a:rPr>
              <a:t>：</a:t>
            </a:r>
            <a:r>
              <a:rPr lang="zh-TW" altLang="en-US" sz="2000" dirty="0" smtClean="0"/>
              <a:t>核銷</a:t>
            </a:r>
            <a:r>
              <a:rPr lang="zh-TW" altLang="en-US" sz="2000" dirty="0"/>
              <a:t>資料</a:t>
            </a:r>
            <a:r>
              <a:rPr lang="zh-TW" altLang="en-US" sz="2000" dirty="0">
                <a:solidFill>
                  <a:srgbClr val="FF0000"/>
                </a:solidFill>
              </a:rPr>
              <a:t>未簽章及註記日期</a:t>
            </a:r>
            <a:r>
              <a:rPr lang="zh-TW" altLang="en-US" sz="2000" dirty="0"/>
              <a:t>。</a:t>
            </a:r>
          </a:p>
          <a:p>
            <a:pPr marL="1587" indent="0">
              <a:buNone/>
            </a:pPr>
            <a:r>
              <a:rPr lang="zh-TW" altLang="en-US" sz="2000" dirty="0" smtClean="0">
                <a:solidFill>
                  <a:srgbClr val="002060"/>
                </a:solidFill>
              </a:rPr>
              <a:t>第三名</a:t>
            </a:r>
            <a:r>
              <a:rPr lang="zh-TW" altLang="en-US" sz="2000" dirty="0">
                <a:solidFill>
                  <a:srgbClr val="002060"/>
                </a:solidFill>
              </a:rPr>
              <a:t>：</a:t>
            </a:r>
            <a:r>
              <a:rPr lang="zh-TW" altLang="en-US" sz="2000" dirty="0" smtClean="0">
                <a:solidFill>
                  <a:srgbClr val="FF0000"/>
                </a:solidFill>
              </a:rPr>
              <a:t>未</a:t>
            </a:r>
            <a:r>
              <a:rPr lang="zh-TW" altLang="en-US" sz="2000" dirty="0">
                <a:solidFill>
                  <a:srgbClr val="FF0000"/>
                </a:solidFill>
              </a:rPr>
              <a:t>檢附請款單、來文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申請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zh-TW" altLang="en-US" sz="2000" dirty="0">
                <a:solidFill>
                  <a:srgbClr val="FF0000"/>
                </a:solidFill>
              </a:rPr>
              <a:t>簽呈、報告表及議程</a:t>
            </a:r>
            <a:r>
              <a:rPr lang="zh-TW" altLang="en-US" sz="2000" dirty="0"/>
              <a:t>。</a:t>
            </a:r>
          </a:p>
          <a:p>
            <a:pPr marL="1587" indent="0">
              <a:buNone/>
            </a:pPr>
            <a:r>
              <a:rPr lang="zh-TW" altLang="en-US" sz="2000" dirty="0" smtClean="0">
                <a:solidFill>
                  <a:srgbClr val="002060"/>
                </a:solidFill>
              </a:rPr>
              <a:t>第四名</a:t>
            </a:r>
            <a:r>
              <a:rPr lang="zh-TW" altLang="en-US" sz="2000" dirty="0">
                <a:solidFill>
                  <a:srgbClr val="002060"/>
                </a:solidFill>
              </a:rPr>
              <a:t>：</a:t>
            </a:r>
            <a:r>
              <a:rPr lang="zh-TW" altLang="en-US" sz="2000" dirty="0"/>
              <a:t>影印及刻章</a:t>
            </a:r>
            <a:r>
              <a:rPr lang="zh-TW" altLang="en-US" sz="2000" dirty="0">
                <a:solidFill>
                  <a:srgbClr val="FF0000"/>
                </a:solidFill>
              </a:rPr>
              <a:t>未檢附樣張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章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zh-TW" altLang="en-US" sz="2000" dirty="0"/>
              <a:t>。</a:t>
            </a:r>
          </a:p>
          <a:p>
            <a:pPr marL="1587" indent="0">
              <a:buNone/>
            </a:pPr>
            <a:r>
              <a:rPr lang="zh-TW" altLang="en-US" sz="2000" dirty="0" smtClean="0">
                <a:solidFill>
                  <a:srgbClr val="002060"/>
                </a:solidFill>
              </a:rPr>
              <a:t>第五名：</a:t>
            </a:r>
            <a:r>
              <a:rPr lang="zh-TW" altLang="en-US" sz="2000" dirty="0" smtClean="0"/>
              <a:t>發票</a:t>
            </a:r>
            <a:r>
              <a:rPr lang="en-US" altLang="zh-TW" sz="2000" dirty="0"/>
              <a:t>(</a:t>
            </a:r>
            <a:r>
              <a:rPr lang="zh-TW" altLang="en-US" sz="2000" dirty="0"/>
              <a:t>收據</a:t>
            </a:r>
            <a:r>
              <a:rPr lang="en-US" altLang="zh-TW" sz="2000" dirty="0"/>
              <a:t>)</a:t>
            </a:r>
            <a:r>
              <a:rPr lang="zh-TW" altLang="en-US" sz="2000" dirty="0">
                <a:solidFill>
                  <a:srgbClr val="FF0000"/>
                </a:solidFill>
              </a:rPr>
              <a:t>未依序以膠水浮貼於請款單上</a:t>
            </a:r>
            <a:r>
              <a:rPr lang="zh-TW" altLang="en-US" sz="2000" dirty="0"/>
              <a:t>。</a:t>
            </a:r>
          </a:p>
          <a:p>
            <a:pPr marL="1587" indent="0">
              <a:buNone/>
            </a:pPr>
            <a:r>
              <a:rPr lang="zh-TW" altLang="en-US" sz="2000" dirty="0" smtClean="0">
                <a:solidFill>
                  <a:srgbClr val="002060"/>
                </a:solidFill>
              </a:rPr>
              <a:t>第六名</a:t>
            </a:r>
            <a:r>
              <a:rPr lang="zh-TW" altLang="en-US" sz="2000" dirty="0">
                <a:solidFill>
                  <a:srgbClr val="002060"/>
                </a:solidFill>
              </a:rPr>
              <a:t>：</a:t>
            </a:r>
            <a:r>
              <a:rPr lang="zh-TW" altLang="en-US" sz="2000" dirty="0" smtClean="0">
                <a:solidFill>
                  <a:srgbClr val="FF0000"/>
                </a:solidFill>
              </a:rPr>
              <a:t>違反經費使用原則</a:t>
            </a:r>
            <a:r>
              <a:rPr lang="en-US" altLang="zh-TW" sz="2000" dirty="0" smtClean="0">
                <a:solidFill>
                  <a:srgbClr val="FF0000"/>
                </a:solidFill>
              </a:rPr>
              <a:t>/</a:t>
            </a:r>
            <a:r>
              <a:rPr lang="zh-TW" altLang="en-US" sz="2000" dirty="0" smtClean="0">
                <a:solidFill>
                  <a:srgbClr val="FF0000"/>
                </a:solidFill>
              </a:rPr>
              <a:t>第四項</a:t>
            </a:r>
            <a:r>
              <a:rPr lang="en-US" altLang="zh-TW" sz="2000" dirty="0" smtClean="0">
                <a:solidFill>
                  <a:srgbClr val="FF0000"/>
                </a:solidFill>
              </a:rPr>
              <a:t>/</a:t>
            </a:r>
            <a:r>
              <a:rPr lang="zh-TW" altLang="en-US" sz="2000" dirty="0" smtClean="0">
                <a:solidFill>
                  <a:srgbClr val="FF0000"/>
                </a:solidFill>
              </a:rPr>
              <a:t>動支</a:t>
            </a:r>
            <a:r>
              <a:rPr lang="zh-TW" altLang="en-US" sz="2000" dirty="0">
                <a:solidFill>
                  <a:srgbClr val="FF0000"/>
                </a:solidFill>
              </a:rPr>
              <a:t>原則</a:t>
            </a:r>
            <a:r>
              <a:rPr lang="zh-TW" altLang="en-US" sz="2000" dirty="0" smtClean="0"/>
              <a:t>。</a:t>
            </a:r>
            <a:r>
              <a:rPr lang="en-US" altLang="zh-TW" sz="2000" dirty="0" smtClean="0">
                <a:solidFill>
                  <a:srgbClr val="00B050"/>
                </a:solidFill>
              </a:rPr>
              <a:t>(PPT-</a:t>
            </a:r>
            <a:r>
              <a:rPr lang="zh-TW" altLang="en-US" sz="2000" dirty="0" smtClean="0">
                <a:solidFill>
                  <a:srgbClr val="00B050"/>
                </a:solidFill>
              </a:rPr>
              <a:t>第</a:t>
            </a:r>
            <a:r>
              <a:rPr lang="en-US" altLang="zh-TW" sz="2000" dirty="0" smtClean="0">
                <a:solidFill>
                  <a:srgbClr val="00B050"/>
                </a:solidFill>
              </a:rPr>
              <a:t>21</a:t>
            </a:r>
            <a:r>
              <a:rPr lang="zh-TW" altLang="en-US" sz="2000" dirty="0" smtClean="0">
                <a:solidFill>
                  <a:srgbClr val="00B050"/>
                </a:solidFill>
              </a:rPr>
              <a:t>頁</a:t>
            </a:r>
            <a:r>
              <a:rPr lang="en-US" altLang="zh-TW" sz="2000" dirty="0" smtClean="0">
                <a:solidFill>
                  <a:srgbClr val="00B050"/>
                </a:solidFill>
              </a:rPr>
              <a:t>)</a:t>
            </a:r>
            <a:endParaRPr lang="en-US" altLang="zh-TW" sz="2000" dirty="0">
              <a:solidFill>
                <a:srgbClr val="00B050"/>
              </a:solidFill>
            </a:endParaRPr>
          </a:p>
          <a:p>
            <a:pPr marL="1587" indent="0">
              <a:buNone/>
            </a:pPr>
            <a:r>
              <a:rPr lang="zh-TW" altLang="en-US" sz="2000" dirty="0" smtClean="0">
                <a:solidFill>
                  <a:srgbClr val="002060"/>
                </a:solidFill>
              </a:rPr>
              <a:t>第七名：</a:t>
            </a:r>
            <a:r>
              <a:rPr lang="zh-TW" altLang="en-US" sz="2000" dirty="0" smtClean="0">
                <a:solidFill>
                  <a:srgbClr val="FF0000"/>
                </a:solidFill>
              </a:rPr>
              <a:t>未</a:t>
            </a:r>
            <a:r>
              <a:rPr lang="zh-TW" altLang="en-US" sz="2000" dirty="0">
                <a:solidFill>
                  <a:srgbClr val="FF0000"/>
                </a:solidFill>
              </a:rPr>
              <a:t>依採購辦法檢附估價單</a:t>
            </a:r>
            <a:r>
              <a:rPr lang="zh-TW" altLang="en-US" sz="2000" dirty="0" smtClean="0"/>
              <a:t>。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00B050"/>
                </a:solidFill>
              </a:rPr>
              <a:t>(PPT-</a:t>
            </a:r>
            <a:r>
              <a:rPr lang="zh-TW" altLang="en-US" sz="2000" dirty="0" smtClean="0">
                <a:solidFill>
                  <a:srgbClr val="00B050"/>
                </a:solidFill>
              </a:rPr>
              <a:t>第</a:t>
            </a:r>
            <a:r>
              <a:rPr lang="en-US" altLang="zh-TW" sz="2000" dirty="0" smtClean="0">
                <a:solidFill>
                  <a:srgbClr val="00B050"/>
                </a:solidFill>
              </a:rPr>
              <a:t>33</a:t>
            </a:r>
            <a:r>
              <a:rPr lang="zh-TW" altLang="en-US" sz="2000" dirty="0" smtClean="0">
                <a:solidFill>
                  <a:srgbClr val="00B050"/>
                </a:solidFill>
              </a:rPr>
              <a:t>頁</a:t>
            </a:r>
            <a:r>
              <a:rPr lang="en-US" altLang="zh-TW" sz="2000" dirty="0" smtClean="0">
                <a:solidFill>
                  <a:srgbClr val="00B05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使用修繕費預算來購置新設備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錯用預算，最常遇到的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問題。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經費申請與活動流程不符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例如</a:t>
            </a:r>
            <a:r>
              <a:rPr lang="zh-TW" altLang="en-US" sz="2000" b="0" dirty="0">
                <a:solidFill>
                  <a:schemeClr val="tx1"/>
                </a:solidFill>
              </a:rPr>
              <a:t>：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活動</a:t>
            </a:r>
            <a:r>
              <a:rPr lang="zh-TW" altLang="en-US" sz="2000" b="0" dirty="0">
                <a:solidFill>
                  <a:schemeClr val="tx1"/>
                </a:solidFill>
              </a:rPr>
              <a:t>鐘點費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與</a:t>
            </a:r>
            <a:r>
              <a:rPr lang="zh-TW" altLang="en-US" sz="2000" b="0" dirty="0">
                <a:solidFill>
                  <a:schemeClr val="tx1"/>
                </a:solidFill>
              </a:rPr>
              <a:t>議程不符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)</a:t>
            </a:r>
            <a:endParaRPr lang="zh-TW" altLang="en-US" sz="20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教職員生因公出差搭乘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高鐵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或計程車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，未</a:t>
            </a:r>
            <a:r>
              <a:rPr lang="zh-TW" altLang="en-US" sz="2000" b="0" dirty="0">
                <a:solidFill>
                  <a:schemeClr val="tx1"/>
                </a:solidFill>
              </a:rPr>
              <a:t>於</a:t>
            </a:r>
            <a:r>
              <a:rPr lang="zh-TW" altLang="en-US" sz="2000" dirty="0">
                <a:solidFill>
                  <a:srgbClr val="FF0000"/>
                </a:solidFill>
              </a:rPr>
              <a:t>簽呈</a:t>
            </a:r>
            <a:r>
              <a:rPr lang="zh-TW" altLang="en-US" sz="2000" b="0" dirty="0">
                <a:solidFill>
                  <a:schemeClr val="tx1"/>
                </a:solidFill>
              </a:rPr>
              <a:t>中說明並取得鈞長同意。</a:t>
            </a:r>
          </a:p>
          <a:p>
            <a:pPr marL="1587" indent="0">
              <a:buNone/>
            </a:pPr>
            <a:endParaRPr lang="en-US" altLang="zh-TW" sz="2000" b="0" dirty="0">
              <a:solidFill>
                <a:srgbClr val="00B050"/>
              </a:solidFill>
            </a:endParaRPr>
          </a:p>
          <a:p>
            <a:pPr marL="1587" indent="0">
              <a:buNone/>
            </a:pP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21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047651"/>
          </a:xfrm>
        </p:spPr>
        <p:txBody>
          <a:bodyPr/>
          <a:lstStyle/>
          <a:p>
            <a:r>
              <a:rPr lang="en-US" altLang="zh-TW" sz="4600" dirty="0"/>
              <a:t>1.1</a:t>
            </a:r>
            <a:r>
              <a:rPr lang="zh-TW" altLang="en-US" sz="4600" dirty="0"/>
              <a:t> </a:t>
            </a:r>
            <a:r>
              <a:rPr lang="zh-TW" altLang="en-US" sz="4600" dirty="0" smtClean="0"/>
              <a:t>人事費報支</a:t>
            </a:r>
            <a:r>
              <a:rPr lang="en-US" altLang="zh-TW" sz="4600" dirty="0" smtClean="0"/>
              <a:t>-</a:t>
            </a:r>
            <a:r>
              <a:rPr lang="zh-TW" altLang="en-US" sz="4600" dirty="0">
                <a:solidFill>
                  <a:schemeClr val="tx1"/>
                </a:solidFill>
              </a:rPr>
              <a:t>聘任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7886700" cy="4351338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</a:rPr>
              <a:t>聘任專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兼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任助理、工讀生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臨時工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，依下列規定辦理：</a:t>
            </a:r>
          </a:p>
          <a:p>
            <a:pPr lvl="1"/>
            <a:r>
              <a:rPr lang="zh-TW" altLang="en-US" sz="2800" b="0" dirty="0" smtClean="0">
                <a:solidFill>
                  <a:srgbClr val="0000FF"/>
                </a:solidFill>
              </a:rPr>
              <a:t>專科以上學校兼任助理勞動權益保障指導原則。</a:t>
            </a:r>
            <a:endParaRPr lang="en-US" altLang="zh-TW" sz="2800" b="0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sz="2800" b="0" dirty="0">
                <a:solidFill>
                  <a:srgbClr val="0000FF"/>
                </a:solidFill>
              </a:rPr>
              <a:t>大專校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院強化學生兼任助理學習與勞動權益保障處理原則。</a:t>
            </a:r>
            <a:endParaRPr lang="en-US" altLang="zh-TW" sz="2800" b="0" dirty="0" smtClean="0">
              <a:solidFill>
                <a:srgbClr val="0000FF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tx1"/>
                </a:solidFill>
                <a:latin typeface="Arial" pitchFamily="34" charset="0"/>
              </a:rPr>
              <a:t>計畫人員聘任</a:t>
            </a:r>
            <a:r>
              <a:rPr lang="zh-TW" altLang="en-US" sz="2800" dirty="0">
                <a:solidFill>
                  <a:schemeClr val="tx1"/>
                </a:solidFill>
                <a:latin typeface="Arial" pitchFamily="34" charset="0"/>
              </a:rPr>
              <a:t>申請</a:t>
            </a:r>
            <a:r>
              <a:rPr lang="zh-TW" altLang="en-US" sz="2800" dirty="0" smtClean="0">
                <a:solidFill>
                  <a:schemeClr val="tx1"/>
                </a:solidFill>
                <a:latin typeface="Arial" pitchFamily="34" charset="0"/>
              </a:rPr>
              <a:t>：</a:t>
            </a:r>
            <a:endParaRPr lang="en-US" altLang="zh-TW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800" b="0" dirty="0">
                <a:solidFill>
                  <a:schemeClr val="tx1"/>
                </a:solidFill>
              </a:rPr>
              <a:t>聘任專</a:t>
            </a:r>
            <a:r>
              <a:rPr lang="en-US" altLang="zh-TW" sz="2800" b="0" dirty="0">
                <a:solidFill>
                  <a:schemeClr val="tx1"/>
                </a:solidFill>
              </a:rPr>
              <a:t>(</a:t>
            </a:r>
            <a:r>
              <a:rPr lang="zh-TW" altLang="en-US" sz="2800" b="0" dirty="0">
                <a:solidFill>
                  <a:schemeClr val="tx1"/>
                </a:solidFill>
              </a:rPr>
              <a:t>兼</a:t>
            </a:r>
            <a:r>
              <a:rPr lang="en-US" altLang="zh-TW" sz="2800" b="0" dirty="0">
                <a:solidFill>
                  <a:schemeClr val="tx1"/>
                </a:solidFill>
              </a:rPr>
              <a:t>)</a:t>
            </a:r>
            <a:r>
              <a:rPr lang="zh-TW" altLang="en-US" sz="2800" b="0" dirty="0">
                <a:solidFill>
                  <a:schemeClr val="tx1"/>
                </a:solidFill>
              </a:rPr>
              <a:t>任助理、工讀生、臨時工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，</a:t>
            </a:r>
            <a:r>
              <a:rPr lang="en-US" altLang="zh-TW" sz="2800" b="0" dirty="0" smtClean="0">
                <a:solidFill>
                  <a:srgbClr val="FF0000"/>
                </a:solidFill>
              </a:rPr>
              <a:t>【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請</a:t>
            </a:r>
            <a:r>
              <a:rPr lang="zh-TW" altLang="en-US" sz="2800" dirty="0" smtClean="0">
                <a:solidFill>
                  <a:srgbClr val="FF0000"/>
                </a:solidFill>
              </a:rPr>
              <a:t>上簽申請</a:t>
            </a:r>
            <a:r>
              <a:rPr lang="en-US" altLang="zh-TW" sz="2800" b="0" dirty="0" smtClean="0">
                <a:solidFill>
                  <a:srgbClr val="FF0000"/>
                </a:solidFill>
              </a:rPr>
              <a:t>】</a:t>
            </a:r>
            <a:r>
              <a:rPr lang="zh-TW" altLang="en-US" sz="2800" dirty="0" smtClean="0">
                <a:solidFill>
                  <a:srgbClr val="FF0000"/>
                </a:solidFill>
              </a:rPr>
              <a:t>，</a:t>
            </a:r>
            <a:r>
              <a:rPr lang="zh-TW" alt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未簽准前，不得請款</a:t>
            </a:r>
            <a:r>
              <a:rPr lang="en-US" altLang="zh-TW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endParaRPr lang="en-US" altLang="zh-TW" sz="2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endParaRPr lang="zh-TW" altLang="en-US" sz="2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endParaRPr lang="en-US" altLang="zh-TW" sz="2800" b="0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22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19659"/>
          </a:xfrm>
        </p:spPr>
        <p:txBody>
          <a:bodyPr/>
          <a:lstStyle/>
          <a:p>
            <a:r>
              <a:rPr lang="en-US" altLang="zh-TW" dirty="0" smtClean="0"/>
              <a:t>1.2</a:t>
            </a:r>
            <a:r>
              <a:rPr lang="zh-TW" altLang="en-US" dirty="0" smtClean="0"/>
              <a:t>人事費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chemeClr val="tx1"/>
                </a:solidFill>
              </a:rPr>
              <a:t>請款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marL="0" indent="-569902"/>
            <a:r>
              <a:rPr lang="en-US" altLang="zh-TW" sz="2800" u="sng" dirty="0">
                <a:solidFill>
                  <a:srgbClr val="FF0000"/>
                </a:solidFill>
              </a:rPr>
              <a:t>【</a:t>
            </a:r>
            <a:r>
              <a:rPr lang="zh-TW" altLang="en-US" sz="2800" u="sng" dirty="0" smtClean="0">
                <a:solidFill>
                  <a:srgbClr val="FF0000"/>
                </a:solidFill>
              </a:rPr>
              <a:t>按月請領</a:t>
            </a:r>
            <a:r>
              <a:rPr lang="en-US" altLang="zh-TW" sz="2800" u="sng" dirty="0">
                <a:solidFill>
                  <a:srgbClr val="FF0000"/>
                </a:solidFill>
              </a:rPr>
              <a:t>】</a:t>
            </a:r>
            <a:r>
              <a:rPr lang="zh-TW" altLang="en-US" sz="2800" dirty="0" smtClean="0">
                <a:solidFill>
                  <a:schemeClr val="tx1"/>
                </a:solidFill>
              </a:rPr>
              <a:t>專</a:t>
            </a:r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</a:rPr>
              <a:t>兼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</a:rPr>
              <a:t>任助理薪資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：</a:t>
            </a: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每月</a:t>
            </a:r>
            <a:r>
              <a:rPr lang="en-US" altLang="zh-TW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日起</a:t>
            </a:r>
            <a:r>
              <a:rPr lang="en-US" altLang="zh-TW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開始請款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b="0" dirty="0" smtClean="0">
                <a:solidFill>
                  <a:schemeClr val="tx1"/>
                </a:solidFill>
              </a:rPr>
              <a:t>請至校務系統，按月造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印領清冊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請款，請</a:t>
            </a:r>
            <a:r>
              <a:rPr lang="zh-TW" altLang="en-US" b="0" dirty="0">
                <a:solidFill>
                  <a:schemeClr val="tx1"/>
                </a:solidFill>
              </a:rPr>
              <a:t>檢附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請款單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及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印領清冊</a:t>
            </a:r>
            <a:r>
              <a:rPr lang="en-US" altLang="zh-TW" b="0" dirty="0">
                <a:solidFill>
                  <a:schemeClr val="tx1"/>
                </a:solidFill>
              </a:rPr>
              <a:t>】 </a:t>
            </a:r>
            <a:r>
              <a:rPr lang="zh-TW" altLang="en-US" b="0" dirty="0">
                <a:solidFill>
                  <a:schemeClr val="tx1"/>
                </a:solidFill>
              </a:rPr>
              <a:t>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en-US" altLang="zh-TW" sz="2800" u="sng" dirty="0">
                <a:solidFill>
                  <a:srgbClr val="FF0000"/>
                </a:solidFill>
              </a:rPr>
              <a:t>【</a:t>
            </a:r>
            <a:r>
              <a:rPr lang="zh-TW" altLang="en-US" sz="2800" u="sng" dirty="0">
                <a:solidFill>
                  <a:srgbClr val="FF0000"/>
                </a:solidFill>
              </a:rPr>
              <a:t>非按月請領</a:t>
            </a:r>
            <a:r>
              <a:rPr lang="en-US" altLang="zh-TW" sz="2800" u="sng" dirty="0">
                <a:solidFill>
                  <a:srgbClr val="FF0000"/>
                </a:solidFill>
              </a:rPr>
              <a:t>】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工讀生、臨時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工資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：</a:t>
            </a:r>
            <a:endParaRPr lang="en-US" altLang="zh-TW" sz="2800" b="0" dirty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請於工讀後開始起款，填寫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臨時工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工讀生</a:t>
            </a:r>
            <a:r>
              <a:rPr lang="en-US" altLang="zh-TW" sz="2200" b="0" dirty="0">
                <a:solidFill>
                  <a:schemeClr val="tx1"/>
                </a:solidFill>
              </a:rPr>
              <a:t>)</a:t>
            </a:r>
            <a:r>
              <a:rPr lang="zh-TW" altLang="en-US" sz="2200" b="0" dirty="0">
                <a:solidFill>
                  <a:schemeClr val="tx1"/>
                </a:solidFill>
              </a:rPr>
              <a:t>工作時數統計表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>
                <a:solidFill>
                  <a:schemeClr val="tx1"/>
                </a:solidFill>
              </a:rPr>
              <a:t>，並至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校務系統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總務系統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請採購系統製作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領款收據</a:t>
            </a:r>
            <a:r>
              <a:rPr lang="en-US" altLang="zh-TW" sz="2200" b="0" dirty="0">
                <a:solidFill>
                  <a:schemeClr val="tx1"/>
                </a:solidFill>
              </a:rPr>
              <a:t>】 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臨時工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工讀生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  <a:r>
              <a:rPr lang="zh-TW" altLang="en-US" b="0" dirty="0">
                <a:solidFill>
                  <a:schemeClr val="tx1"/>
                </a:solidFill>
              </a:rPr>
              <a:t>工作時數統計表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除計畫名稱與姓名外，</a:t>
            </a:r>
            <a:r>
              <a:rPr lang="en-US" altLang="zh-TW" b="0" dirty="0">
                <a:solidFill>
                  <a:schemeClr val="tx1"/>
                </a:solidFill>
              </a:rPr>
              <a:t> </a:t>
            </a:r>
            <a:r>
              <a:rPr lang="zh-TW" altLang="en-US" b="0" dirty="0">
                <a:solidFill>
                  <a:schemeClr val="tx1"/>
                </a:solidFill>
              </a:rPr>
              <a:t>其餘部分皆需親自填寫。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請款，請</a:t>
            </a:r>
            <a:r>
              <a:rPr lang="zh-TW" altLang="en-US" sz="2200" b="0" dirty="0">
                <a:solidFill>
                  <a:schemeClr val="tx1"/>
                </a:solidFill>
              </a:rPr>
              <a:t>檢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附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請款單</a:t>
            </a:r>
            <a:r>
              <a:rPr lang="en-US" altLang="zh-TW" sz="2000" b="0" dirty="0">
                <a:solidFill>
                  <a:schemeClr val="tx1"/>
                </a:solidFill>
              </a:rPr>
              <a:t>】 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、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臨時工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工讀生</a:t>
            </a:r>
            <a:r>
              <a:rPr lang="en-US" altLang="zh-TW" sz="2200" b="0" dirty="0">
                <a:solidFill>
                  <a:schemeClr val="tx1"/>
                </a:solidFill>
              </a:rPr>
              <a:t>)</a:t>
            </a:r>
            <a:r>
              <a:rPr lang="zh-TW" altLang="en-US" sz="2200" b="0" dirty="0">
                <a:solidFill>
                  <a:schemeClr val="tx1"/>
                </a:solidFill>
              </a:rPr>
              <a:t>工作時數統計表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及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領款收據</a:t>
            </a:r>
            <a:r>
              <a:rPr lang="en-US" altLang="zh-TW" sz="2200" b="0" dirty="0">
                <a:solidFill>
                  <a:schemeClr val="tx1"/>
                </a:solidFill>
              </a:rPr>
              <a:t>】 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>
              <a:solidFill>
                <a:schemeClr val="tx1"/>
              </a:solidFill>
            </a:endParaRPr>
          </a:p>
          <a:p>
            <a:endParaRPr lang="en-US" altLang="zh-TW" sz="2800" dirty="0" smtClean="0">
              <a:solidFill>
                <a:schemeClr val="tx1"/>
              </a:solidFill>
            </a:endParaRPr>
          </a:p>
          <a:p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272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325563"/>
          </a:xfrm>
        </p:spPr>
        <p:txBody>
          <a:bodyPr/>
          <a:lstStyle/>
          <a:p>
            <a:r>
              <a:rPr lang="en-US" altLang="zh-TW" sz="4600" dirty="0" smtClean="0"/>
              <a:t>1.3</a:t>
            </a:r>
            <a:r>
              <a:rPr lang="zh-TW" altLang="en-US" sz="4600" dirty="0" smtClean="0"/>
              <a:t>人事費報</a:t>
            </a:r>
            <a:r>
              <a:rPr lang="zh-TW" altLang="en-US" sz="4600" dirty="0"/>
              <a:t>支</a:t>
            </a:r>
            <a:r>
              <a:rPr lang="en-US" altLang="zh-TW" sz="4600" dirty="0" smtClean="0"/>
              <a:t>-</a:t>
            </a:r>
            <a:r>
              <a:rPr lang="zh-TW" altLang="en-US" sz="4600" dirty="0" smtClean="0">
                <a:solidFill>
                  <a:schemeClr val="tx1"/>
                </a:solidFill>
              </a:rPr>
              <a:t>注意事項</a:t>
            </a:r>
            <a:endParaRPr lang="zh-TW" altLang="en-US" sz="4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tx1"/>
                </a:solidFill>
                <a:latin typeface="Arial" pitchFamily="34" charset="0"/>
              </a:rPr>
              <a:t>注意事項</a:t>
            </a:r>
            <a:r>
              <a:rPr lang="zh-TW" altLang="en-US" sz="2800" dirty="0">
                <a:solidFill>
                  <a:schemeClr val="tx1"/>
                </a:solidFill>
                <a:latin typeface="Arial" pitchFamily="34" charset="0"/>
              </a:rPr>
              <a:t>：</a:t>
            </a:r>
            <a:endParaRPr lang="en-US" altLang="zh-TW" sz="2800" dirty="0">
              <a:solidFill>
                <a:schemeClr val="tx1"/>
              </a:solidFill>
              <a:latin typeface="Arial" pitchFamily="34" charset="0"/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600" b="0" dirty="0">
                <a:solidFill>
                  <a:schemeClr val="tx1"/>
                </a:solidFill>
              </a:rPr>
              <a:t>按月請領每月人事費時，請於</a:t>
            </a:r>
            <a:r>
              <a:rPr lang="en-US" altLang="zh-TW" sz="2600" b="0" dirty="0">
                <a:solidFill>
                  <a:schemeClr val="tx1"/>
                </a:solidFill>
              </a:rPr>
              <a:t>【</a:t>
            </a:r>
            <a:r>
              <a:rPr lang="zh-TW" altLang="en-US" sz="2600" b="0" dirty="0">
                <a:solidFill>
                  <a:schemeClr val="tx1"/>
                </a:solidFill>
              </a:rPr>
              <a:t>請款單</a:t>
            </a:r>
            <a:r>
              <a:rPr lang="en-US" altLang="zh-TW" sz="2600" b="0" dirty="0">
                <a:solidFill>
                  <a:schemeClr val="tx1"/>
                </a:solidFill>
              </a:rPr>
              <a:t>/</a:t>
            </a:r>
            <a:r>
              <a:rPr lang="zh-TW" altLang="en-US" sz="2600" b="0" dirty="0">
                <a:solidFill>
                  <a:schemeClr val="tx1"/>
                </a:solidFill>
              </a:rPr>
              <a:t>用途說明</a:t>
            </a:r>
            <a:r>
              <a:rPr lang="en-US" altLang="zh-TW" sz="2600" b="0" dirty="0">
                <a:solidFill>
                  <a:schemeClr val="tx1"/>
                </a:solidFill>
              </a:rPr>
              <a:t>】</a:t>
            </a:r>
            <a:r>
              <a:rPr lang="zh-TW" altLang="en-US" sz="2600" b="0" dirty="0">
                <a:solidFill>
                  <a:schemeClr val="tx1"/>
                </a:solidFill>
              </a:rPr>
              <a:t>，</a:t>
            </a: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填寫</a:t>
            </a:r>
            <a:r>
              <a:rPr lang="en-US" altLang="zh-TW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OOO</a:t>
            </a: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</a:t>
            </a: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XXX-</a:t>
            </a: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薪資、補充保費、津貼</a:t>
            </a:r>
            <a:r>
              <a:rPr lang="en-US" altLang="zh-TW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等。</a:t>
            </a: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600" b="0" dirty="0" smtClean="0">
                <a:solidFill>
                  <a:schemeClr val="tx1"/>
                </a:solidFill>
              </a:rPr>
              <a:t>工讀生</a:t>
            </a:r>
            <a:r>
              <a:rPr lang="zh-TW" altLang="en-US" sz="2600" b="0" dirty="0">
                <a:solidFill>
                  <a:schemeClr val="tx1"/>
                </a:solidFill>
              </a:rPr>
              <a:t>、</a:t>
            </a:r>
            <a:r>
              <a:rPr lang="zh-TW" altLang="en-US" sz="2600" b="0" dirty="0" smtClean="0">
                <a:solidFill>
                  <a:schemeClr val="tx1"/>
                </a:solidFill>
              </a:rPr>
              <a:t>臨時工，</a:t>
            </a:r>
            <a:r>
              <a:rPr lang="en-US" altLang="zh-TW" sz="26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600" b="0" dirty="0">
                <a:solidFill>
                  <a:schemeClr val="tx1"/>
                </a:solidFill>
              </a:rPr>
              <a:t>不得於未工作前就請款</a:t>
            </a:r>
            <a:r>
              <a:rPr lang="en-US" altLang="zh-TW" sz="2600" b="0" dirty="0">
                <a:solidFill>
                  <a:schemeClr val="tx1"/>
                </a:solidFill>
              </a:rPr>
              <a:t>】 </a:t>
            </a:r>
            <a:r>
              <a:rPr lang="zh-TW" altLang="en-US" sz="2600" b="0" dirty="0">
                <a:solidFill>
                  <a:schemeClr val="tx1"/>
                </a:solidFill>
              </a:rPr>
              <a:t>。</a:t>
            </a:r>
            <a:endParaRPr lang="en-US" altLang="zh-TW" sz="2600" b="0" dirty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600" b="0" dirty="0">
                <a:solidFill>
                  <a:schemeClr val="tx1"/>
                </a:solidFill>
              </a:rPr>
              <a:t>具領</a:t>
            </a:r>
            <a:r>
              <a:rPr lang="zh-TW" altLang="en-US" sz="2600" b="0" dirty="0" smtClean="0">
                <a:solidFill>
                  <a:schemeClr val="tx1"/>
                </a:solidFill>
              </a:rPr>
              <a:t>人</a:t>
            </a:r>
            <a:r>
              <a:rPr lang="en-US" altLang="zh-TW" sz="26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600" b="0" dirty="0" smtClean="0">
                <a:solidFill>
                  <a:schemeClr val="tx1"/>
                </a:solidFill>
              </a:rPr>
              <a:t>領款人</a:t>
            </a:r>
            <a:r>
              <a:rPr lang="en-US" altLang="zh-TW" sz="26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600" b="0" dirty="0" smtClean="0">
                <a:solidFill>
                  <a:schemeClr val="tx1"/>
                </a:solidFill>
              </a:rPr>
              <a:t>須</a:t>
            </a:r>
            <a:r>
              <a:rPr lang="zh-TW" altLang="en-US" sz="2600" b="0" dirty="0">
                <a:solidFill>
                  <a:schemeClr val="tx1"/>
                </a:solidFill>
              </a:rPr>
              <a:t>於</a:t>
            </a:r>
            <a:r>
              <a:rPr lang="en-US" altLang="zh-TW" sz="2600" b="0" dirty="0">
                <a:solidFill>
                  <a:schemeClr val="tx1"/>
                </a:solidFill>
              </a:rPr>
              <a:t>【</a:t>
            </a:r>
            <a:r>
              <a:rPr lang="zh-TW" altLang="en-US" sz="2600" b="0" dirty="0">
                <a:solidFill>
                  <a:schemeClr val="tx1"/>
                </a:solidFill>
              </a:rPr>
              <a:t>印領清冊</a:t>
            </a:r>
            <a:r>
              <a:rPr lang="en-US" altLang="zh-TW" sz="2600" b="0" dirty="0">
                <a:solidFill>
                  <a:schemeClr val="tx1"/>
                </a:solidFill>
              </a:rPr>
              <a:t>/</a:t>
            </a:r>
            <a:r>
              <a:rPr lang="zh-TW" altLang="en-US" sz="2600" b="0" dirty="0">
                <a:solidFill>
                  <a:schemeClr val="tx1"/>
                </a:solidFill>
              </a:rPr>
              <a:t>蓋章欄位</a:t>
            </a:r>
            <a:r>
              <a:rPr lang="en-US" altLang="zh-TW" sz="2600" b="0" dirty="0">
                <a:solidFill>
                  <a:schemeClr val="tx1"/>
                </a:solidFill>
              </a:rPr>
              <a:t>/</a:t>
            </a:r>
            <a:r>
              <a:rPr lang="zh-TW" altLang="en-US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簽名或蓋章</a:t>
            </a:r>
            <a:r>
              <a:rPr lang="en-US" altLang="zh-TW" sz="2600" b="0" dirty="0">
                <a:solidFill>
                  <a:schemeClr val="tx1"/>
                </a:solidFill>
              </a:rPr>
              <a:t>】</a:t>
            </a:r>
            <a:r>
              <a:rPr lang="zh-TW" altLang="en-US" sz="2600" b="0" dirty="0">
                <a:solidFill>
                  <a:schemeClr val="tx1"/>
                </a:solidFill>
              </a:rPr>
              <a:t>。</a:t>
            </a: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600" b="0" dirty="0">
                <a:solidFill>
                  <a:schemeClr val="tx1"/>
                </a:solidFill>
              </a:rPr>
              <a:t>為避免爭議，</a:t>
            </a:r>
            <a:r>
              <a:rPr lang="zh-TW" altLang="en-US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請勿由主持人或業務單位代墊</a:t>
            </a: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2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</a:t>
            </a:r>
            <a:r>
              <a:rPr lang="en-US" altLang="zh-TW" sz="2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兼</a:t>
            </a:r>
            <a:r>
              <a:rPr lang="en-US" altLang="zh-TW" sz="2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任助理、工讀生、臨時工薪酬</a:t>
            </a:r>
            <a:r>
              <a:rPr lang="zh-TW" altLang="en-US" sz="2600" b="0" dirty="0">
                <a:solidFill>
                  <a:schemeClr val="tx1"/>
                </a:solidFill>
              </a:rPr>
              <a:t>。</a:t>
            </a:r>
            <a:endParaRPr lang="en-US" altLang="zh-TW" sz="2600" b="0" dirty="0">
              <a:solidFill>
                <a:schemeClr val="tx1"/>
              </a:solidFill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217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1560" y="437133"/>
            <a:ext cx="7886700" cy="903635"/>
          </a:xfrm>
        </p:spPr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 勞務</a:t>
            </a:r>
            <a:r>
              <a:rPr lang="zh-TW" altLang="en-US" dirty="0" smtClean="0"/>
              <a:t>費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31540" y="1476698"/>
            <a:ext cx="8532948" cy="4616598"/>
          </a:xfrm>
        </p:spPr>
        <p:txBody>
          <a:bodyPr/>
          <a:lstStyle/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zh-TW" altLang="en-US" sz="2800" dirty="0">
                <a:solidFill>
                  <a:schemeClr val="tx1"/>
                </a:solidFill>
                <a:latin typeface="Arial" pitchFamily="34" charset="0"/>
              </a:rPr>
              <a:t>勞務費：</a:t>
            </a:r>
            <a:endParaRPr lang="en-US" altLang="zh-TW" sz="2800" dirty="0">
              <a:solidFill>
                <a:schemeClr val="tx1"/>
              </a:solidFill>
              <a:latin typeface="Arial" pitchFamily="34" charset="0"/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zh-TW" altLang="en-US" sz="2800" b="0" dirty="0">
                <a:solidFill>
                  <a:schemeClr val="tx1"/>
                </a:solidFill>
              </a:rPr>
              <a:t>指個人獨立從事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各種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非</a:t>
            </a:r>
            <a:r>
              <a:rPr lang="zh-TW" altLang="en-US" sz="2800" b="0" dirty="0">
                <a:solidFill>
                  <a:schemeClr val="tx1"/>
                </a:solidFill>
              </a:rPr>
              <a:t>僱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傭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的</a:t>
            </a:r>
            <a:r>
              <a:rPr lang="zh-TW" altLang="en-US" sz="2800" b="0" dirty="0">
                <a:solidFill>
                  <a:schemeClr val="tx1"/>
                </a:solidFill>
              </a:rPr>
              <a:t>各種勞務所取得的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所得。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chemeClr val="tx1"/>
                </a:solidFill>
              </a:rPr>
              <a:t>勞務費項目：</a:t>
            </a:r>
            <a:r>
              <a:rPr lang="zh-TW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演講</a:t>
            </a:r>
            <a:r>
              <a: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費、出席費、諮詢費、主持費、</a:t>
            </a:r>
            <a:r>
              <a:rPr lang="zh-TW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短期工讀</a:t>
            </a:r>
            <a:r>
              <a:rPr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費、</a:t>
            </a:r>
            <a:r>
              <a:rPr lang="zh-TW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審查費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…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等。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zh-TW" alt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支付標準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，依照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補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捐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助及委辦單位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規定，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如無規定，請參照</a:t>
            </a:r>
            <a:r>
              <a:rPr lang="en-US" altLang="zh-TW" sz="2800" b="0" dirty="0">
                <a:solidFill>
                  <a:srgbClr val="FF0000"/>
                </a:solidFill>
              </a:rPr>
              <a:t>【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教育部</a:t>
            </a:r>
            <a:r>
              <a:rPr lang="zh-TW" altLang="en-US" sz="2800" b="0" dirty="0">
                <a:solidFill>
                  <a:srgbClr val="FF0000"/>
                </a:solidFill>
              </a:rPr>
              <a:t>補助及委辦計畫經費編列基準</a:t>
            </a:r>
            <a:r>
              <a:rPr lang="zh-TW" altLang="en-US" sz="2800" b="0" dirty="0" smtClean="0">
                <a:solidFill>
                  <a:srgbClr val="FF0000"/>
                </a:solidFill>
              </a:rPr>
              <a:t>表</a:t>
            </a:r>
            <a:r>
              <a:rPr lang="en-US" altLang="zh-TW" sz="2800" b="0" dirty="0" smtClean="0">
                <a:solidFill>
                  <a:srgbClr val="FF0000"/>
                </a:solidFill>
              </a:rPr>
              <a:t>】</a:t>
            </a:r>
            <a:r>
              <a:rPr lang="zh-TW" altLang="en-US" sz="2800" b="0" dirty="0">
                <a:solidFill>
                  <a:schemeClr val="tx1"/>
                </a:solidFill>
              </a:rPr>
              <a:t>或</a:t>
            </a:r>
            <a:r>
              <a:rPr lang="en-US" altLang="zh-TW" sz="2800" b="0" dirty="0">
                <a:solidFill>
                  <a:schemeClr val="tx1"/>
                </a:solidFill>
              </a:rPr>
              <a:t>【</a:t>
            </a:r>
            <a:r>
              <a:rPr lang="zh-TW" altLang="en-US" sz="2800" b="0" dirty="0">
                <a:solidFill>
                  <a:schemeClr val="tx1"/>
                </a:solidFill>
              </a:rPr>
              <a:t>校內規定</a:t>
            </a:r>
            <a:r>
              <a:rPr lang="en-US" altLang="zh-TW" sz="2800" b="0" dirty="0">
                <a:solidFill>
                  <a:schemeClr val="tx1"/>
                </a:solidFill>
              </a:rPr>
              <a:t>】</a:t>
            </a:r>
            <a:r>
              <a:rPr lang="en-US" altLang="zh-TW" sz="2800" b="0" dirty="0" smtClean="0">
                <a:solidFill>
                  <a:srgbClr val="FF0000"/>
                </a:solidFill>
              </a:rPr>
              <a:t> 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515937" indent="-514350">
              <a:lnSpc>
                <a:spcPct val="100000"/>
              </a:lnSpc>
              <a:buFont typeface="+mj-lt"/>
              <a:buAutoNum type="arabicPeriod"/>
            </a:pPr>
            <a:endParaRPr lang="zh-TW" alt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66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</a:t>
            </a:r>
            <a:r>
              <a:rPr lang="zh-TW" altLang="en-US" dirty="0" smtClean="0"/>
              <a:t> </a:t>
            </a:r>
            <a:r>
              <a:rPr lang="zh-TW" altLang="en-US" dirty="0"/>
              <a:t>勞務</a:t>
            </a:r>
            <a:r>
              <a:rPr lang="zh-TW" altLang="en-US" dirty="0" smtClean="0"/>
              <a:t>費</a:t>
            </a:r>
            <a:r>
              <a:rPr lang="en-US" altLang="zh-TW" dirty="0" smtClean="0"/>
              <a:t>-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/>
          <a:lstStyle/>
          <a:p>
            <a:r>
              <a:rPr lang="zh-TW" altLang="en-US" sz="2900" dirty="0">
                <a:solidFill>
                  <a:schemeClr val="tx1"/>
                </a:solidFill>
              </a:rPr>
              <a:t>注意事項：</a:t>
            </a:r>
            <a:endParaRPr lang="en-US" altLang="zh-TW" sz="2900" dirty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支付勞務費用且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無法取得收據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，請至校務系統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總務系統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請採購系統製作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領款收據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 </a:t>
            </a: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2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accent6">
                    <a:lumMod val="50000"/>
                  </a:schemeClr>
                </a:solidFill>
              </a:rPr>
              <a:t>領款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收據以下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具領人姓名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、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詳細戶籍地址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、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身份證字號及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E-MAIL 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、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應領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實領金額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、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 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所得種類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均須填寫，並由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領款人親簽或蓋章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 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領款收據備註欄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註記下列資訊：</a:t>
            </a:r>
            <a:endParaRPr lang="en-US" altLang="zh-TW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1371577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演講費：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○日，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小時。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577" lvl="2" indent="-457200">
              <a:buFont typeface="Wingdings" panose="05000000000000000000" pitchFamily="2" charset="2"/>
              <a:buAutoNum type="circleNumWdWhitePlain"/>
            </a:pP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交通費：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/O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日，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新竹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-○○)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勞務費單次給付</a:t>
            </a:r>
            <a:r>
              <a:rPr lang="en-US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&gt;【 22,000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元</a:t>
            </a:r>
            <a:r>
              <a:rPr lang="en-US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，請代扣</a:t>
            </a:r>
            <a:r>
              <a:rPr lang="en-US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1.91%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補充保費。</a:t>
            </a:r>
            <a:endParaRPr lang="en-US" altLang="zh-TW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領款人如外國人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含大陸人士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 ，檢具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領款收據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、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居留證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護照影本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 】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並應依法預扣稅款，並將資料及稅金送至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【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出納組</a:t>
            </a:r>
            <a:r>
              <a:rPr lang="en-US" altLang="zh-TW" sz="2200" b="0" dirty="0">
                <a:solidFill>
                  <a:schemeClr val="accent6">
                    <a:lumMod val="50000"/>
                  </a:schemeClr>
                </a:solidFill>
              </a:rPr>
              <a:t>】 </a:t>
            </a:r>
            <a:r>
              <a:rPr lang="zh-TW" altLang="en-US" sz="2200" b="0" dirty="0">
                <a:solidFill>
                  <a:schemeClr val="accent6">
                    <a:lumMod val="50000"/>
                  </a:schemeClr>
                </a:solidFill>
              </a:rPr>
              <a:t>。</a:t>
            </a:r>
          </a:p>
          <a:p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821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437133"/>
            <a:ext cx="7886700" cy="83162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教職員工差旅費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473125"/>
            <a:ext cx="7886700" cy="49082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900" dirty="0" smtClean="0">
                <a:solidFill>
                  <a:schemeClr val="tx1"/>
                </a:solidFill>
              </a:rPr>
              <a:t>教職員工國內</a:t>
            </a:r>
            <a:r>
              <a:rPr lang="zh-TW" altLang="en-US" sz="2900" dirty="0">
                <a:solidFill>
                  <a:schemeClr val="tx1"/>
                </a:solidFill>
              </a:rPr>
              <a:t>外</a:t>
            </a:r>
            <a:r>
              <a:rPr lang="zh-TW" altLang="en-US" sz="2900" dirty="0" smtClean="0">
                <a:solidFill>
                  <a:schemeClr val="tx1"/>
                </a:solidFill>
              </a:rPr>
              <a:t>差旅費依下列辦法辦理：</a:t>
            </a:r>
            <a:endParaRPr lang="en-US" altLang="zh-TW" sz="2900" dirty="0" smtClean="0">
              <a:solidFill>
                <a:schemeClr val="tx1"/>
              </a:solidFill>
            </a:endParaRPr>
          </a:p>
          <a:p>
            <a:pPr marL="1030276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900" b="0" dirty="0" smtClean="0">
                <a:solidFill>
                  <a:srgbClr val="0000FF"/>
                </a:solidFill>
              </a:rPr>
              <a:t>「</a:t>
            </a:r>
            <a:r>
              <a:rPr lang="zh-TW" altLang="en-US" sz="2900" b="0" dirty="0">
                <a:solidFill>
                  <a:srgbClr val="0000FF"/>
                </a:solidFill>
              </a:rPr>
              <a:t>教職員工出差旅費報支辦法</a:t>
            </a:r>
            <a:r>
              <a:rPr lang="zh-TW" altLang="en-US" sz="2900" b="0" dirty="0" smtClean="0">
                <a:solidFill>
                  <a:srgbClr val="0000FF"/>
                </a:solidFill>
              </a:rPr>
              <a:t>」</a:t>
            </a:r>
            <a:r>
              <a:rPr lang="zh-TW" altLang="en-US" sz="2900" b="0" dirty="0">
                <a:solidFill>
                  <a:srgbClr val="0000FF"/>
                </a:solidFill>
              </a:rPr>
              <a:t>。</a:t>
            </a:r>
            <a:endParaRPr lang="en-US" altLang="zh-TW" sz="2900" b="0" dirty="0" smtClean="0">
              <a:solidFill>
                <a:srgbClr val="0000FF"/>
              </a:solidFill>
            </a:endParaRPr>
          </a:p>
          <a:p>
            <a:pPr marL="1030276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900" b="0" dirty="0" smtClean="0">
                <a:solidFill>
                  <a:srgbClr val="0000FF"/>
                </a:solidFill>
              </a:rPr>
              <a:t>「</a:t>
            </a:r>
            <a:r>
              <a:rPr lang="zh-TW" altLang="en-US" sz="2900" b="0" dirty="0">
                <a:solidFill>
                  <a:srgbClr val="0000FF"/>
                </a:solidFill>
              </a:rPr>
              <a:t>教職員工出差旅報支規定標準</a:t>
            </a:r>
            <a:r>
              <a:rPr lang="zh-TW" altLang="en-US" sz="2900" b="0" dirty="0" smtClean="0">
                <a:solidFill>
                  <a:srgbClr val="0000FF"/>
                </a:solidFill>
              </a:rPr>
              <a:t>表」。</a:t>
            </a:r>
            <a:endParaRPr lang="en-US" altLang="zh-TW" sz="2900" b="0" dirty="0" smtClean="0">
              <a:solidFill>
                <a:srgbClr val="0000FF"/>
              </a:solidFill>
            </a:endParaRPr>
          </a:p>
          <a:p>
            <a:pPr marL="1030276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900" b="0" dirty="0">
                <a:solidFill>
                  <a:srgbClr val="0000FF"/>
                </a:solidFill>
              </a:rPr>
              <a:t>「補助教師出國授課辦法</a:t>
            </a:r>
            <a:r>
              <a:rPr lang="zh-TW" altLang="en-US" sz="2900" b="0" dirty="0" smtClean="0">
                <a:solidFill>
                  <a:srgbClr val="0000FF"/>
                </a:solidFill>
              </a:rPr>
              <a:t>」。</a:t>
            </a:r>
            <a:endParaRPr lang="en-US" altLang="zh-TW" sz="2900" b="0" dirty="0" smtClean="0">
              <a:solidFill>
                <a:srgbClr val="0000FF"/>
              </a:solidFill>
            </a:endParaRPr>
          </a:p>
          <a:p>
            <a:pPr marL="1030276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900" b="0" dirty="0" smtClean="0">
                <a:solidFill>
                  <a:srgbClr val="0000FF"/>
                </a:solidFill>
              </a:rPr>
              <a:t>「委辦或補</a:t>
            </a:r>
            <a:r>
              <a:rPr lang="en-US" altLang="zh-TW" sz="2900" b="0" dirty="0" smtClean="0">
                <a:solidFill>
                  <a:srgbClr val="0000FF"/>
                </a:solidFill>
              </a:rPr>
              <a:t>(</a:t>
            </a:r>
            <a:r>
              <a:rPr lang="zh-TW" altLang="en-US" sz="2900" b="0" dirty="0" smtClean="0">
                <a:solidFill>
                  <a:srgbClr val="0000FF"/>
                </a:solidFill>
              </a:rPr>
              <a:t>捐</a:t>
            </a:r>
            <a:r>
              <a:rPr lang="en-US" altLang="zh-TW" sz="2900" b="0" dirty="0" smtClean="0">
                <a:solidFill>
                  <a:srgbClr val="0000FF"/>
                </a:solidFill>
              </a:rPr>
              <a:t>)</a:t>
            </a:r>
            <a:r>
              <a:rPr lang="zh-TW" altLang="en-US" sz="2900" b="0" dirty="0" smtClean="0">
                <a:solidFill>
                  <a:srgbClr val="0000FF"/>
                </a:solidFill>
              </a:rPr>
              <a:t>助單位規定」。</a:t>
            </a:r>
            <a:endParaRPr lang="en-US" altLang="zh-TW" sz="2900" b="0" dirty="0" smtClean="0">
              <a:solidFill>
                <a:srgbClr val="0000FF"/>
              </a:solidFill>
            </a:endParaRPr>
          </a:p>
          <a:p>
            <a:pPr marL="1030276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900" b="0" dirty="0">
                <a:solidFill>
                  <a:srgbClr val="0000FF"/>
                </a:solidFill>
              </a:rPr>
              <a:t>「各</a:t>
            </a:r>
            <a:r>
              <a:rPr lang="zh-TW" altLang="en-US" sz="2900" b="0" dirty="0" smtClean="0">
                <a:solidFill>
                  <a:srgbClr val="0000FF"/>
                </a:solidFill>
              </a:rPr>
              <a:t>機關派員參加各項訓練或講習費用</a:t>
            </a:r>
            <a:r>
              <a:rPr lang="zh-TW" altLang="en-US" sz="2900" b="0" dirty="0">
                <a:solidFill>
                  <a:srgbClr val="0000FF"/>
                </a:solidFill>
              </a:rPr>
              <a:t>補助要點」 。</a:t>
            </a: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6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3.1 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國內差旅費</a:t>
            </a:r>
            <a:r>
              <a:rPr lang="en-US" altLang="zh-TW" sz="40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申請及請假</a:t>
            </a:r>
            <a:endParaRPr lang="zh-TW" altLang="en-US" sz="40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8100" y="1628800"/>
            <a:ext cx="8119814" cy="4351338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國內出</a:t>
            </a:r>
            <a:r>
              <a:rPr lang="zh-TW" altLang="en-US" sz="2800" dirty="0">
                <a:solidFill>
                  <a:schemeClr val="tx1"/>
                </a:solidFill>
              </a:rPr>
              <a:t>差</a:t>
            </a:r>
            <a:r>
              <a:rPr lang="zh-TW" altLang="en-US" sz="2800" dirty="0" smtClean="0">
                <a:solidFill>
                  <a:schemeClr val="tx1"/>
                </a:solidFill>
              </a:rPr>
              <a:t>申請：</a:t>
            </a: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chemeClr val="tx1"/>
                </a:solidFill>
              </a:rPr>
              <a:t>教職員工出差須</a:t>
            </a:r>
            <a:r>
              <a:rPr lang="en-US" altLang="zh-TW" dirty="0">
                <a:solidFill>
                  <a:schemeClr val="tx1"/>
                </a:solidFill>
              </a:rPr>
              <a:t>【</a:t>
            </a:r>
            <a:r>
              <a:rPr lang="zh-TW" altLang="en-US" dirty="0">
                <a:solidFill>
                  <a:schemeClr val="tx1"/>
                </a:solidFill>
              </a:rPr>
              <a:t>上</a:t>
            </a:r>
            <a:r>
              <a:rPr lang="zh-TW" altLang="en-US" dirty="0" smtClean="0">
                <a:solidFill>
                  <a:schemeClr val="tx1"/>
                </a:solidFill>
              </a:rPr>
              <a:t>簽</a:t>
            </a:r>
            <a:r>
              <a:rPr lang="zh-TW" altLang="en-US" dirty="0">
                <a:solidFill>
                  <a:schemeClr val="tx1"/>
                </a:solidFill>
              </a:rPr>
              <a:t>申請</a:t>
            </a:r>
            <a:r>
              <a:rPr lang="en-US" altLang="zh-TW" dirty="0" smtClean="0">
                <a:solidFill>
                  <a:schemeClr val="tx1"/>
                </a:solidFill>
              </a:rPr>
              <a:t>】</a:t>
            </a:r>
            <a:r>
              <a:rPr lang="zh-TW" altLang="en-US" dirty="0" smtClean="0">
                <a:solidFill>
                  <a:schemeClr val="tx1"/>
                </a:solidFill>
              </a:rPr>
              <a:t>或於</a:t>
            </a:r>
            <a:r>
              <a:rPr lang="en-US" altLang="zh-TW" dirty="0">
                <a:solidFill>
                  <a:schemeClr val="tx1"/>
                </a:solidFill>
              </a:rPr>
              <a:t>【</a:t>
            </a:r>
            <a:r>
              <a:rPr lang="zh-TW" altLang="en-US" dirty="0" smtClean="0">
                <a:solidFill>
                  <a:schemeClr val="tx1"/>
                </a:solidFill>
              </a:rPr>
              <a:t>來函公文中</a:t>
            </a:r>
            <a:r>
              <a:rPr lang="en-US" altLang="zh-TW" dirty="0">
                <a:solidFill>
                  <a:schemeClr val="tx1"/>
                </a:solidFill>
              </a:rPr>
              <a:t>】</a:t>
            </a:r>
            <a:r>
              <a:rPr lang="zh-TW" altLang="en-US" dirty="0" smtClean="0">
                <a:solidFill>
                  <a:schemeClr val="tx1"/>
                </a:solidFill>
              </a:rPr>
              <a:t>註明日期，</a:t>
            </a:r>
            <a:r>
              <a:rPr lang="zh-TW" altLang="en-US" dirty="0">
                <a:solidFill>
                  <a:srgbClr val="FF0000"/>
                </a:solidFill>
              </a:rPr>
              <a:t>非經事先核准，不得報支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教職員工出差</a:t>
            </a:r>
            <a:r>
              <a:rPr lang="en-US" altLang="zh-TW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如有特殊問題，請事先於簽呈中說明</a:t>
            </a:r>
            <a:r>
              <a:rPr lang="en-US" altLang="zh-TW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，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</a:rPr>
              <a:t>並依鈞長意見辦理核銷。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教職員工</a:t>
            </a:r>
            <a:r>
              <a:rPr lang="zh-TW" altLang="en-US" b="0" dirty="0" smtClean="0">
                <a:solidFill>
                  <a:schemeClr val="tx1"/>
                </a:solidFill>
              </a:rPr>
              <a:t>出差依規定須請假，請至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校務系統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差勤系統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填寫新表單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教職員網路請假作業，填寫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教職員出差申請單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假單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)】</a:t>
            </a:r>
            <a:r>
              <a:rPr lang="zh-TW" altLang="en-US" b="0" dirty="0" smtClean="0">
                <a:solidFill>
                  <a:schemeClr val="tx1"/>
                </a:solidFill>
              </a:rPr>
              <a:t>，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請假規定請洽人事室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endParaRPr lang="zh-TW" altLang="en-US" sz="2800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829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3.2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國內差旅費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核銷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7592" y="1628800"/>
            <a:ext cx="7886700" cy="4351338"/>
          </a:xfrm>
        </p:spPr>
        <p:txBody>
          <a:bodyPr/>
          <a:lstStyle/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tx1"/>
                </a:solidFill>
                <a:latin typeface="Arial" pitchFamily="34" charset="0"/>
              </a:rPr>
              <a:t>國內出差核銷：</a:t>
            </a:r>
            <a:endParaRPr lang="en-US" altLang="zh-TW" sz="2800" dirty="0">
              <a:solidFill>
                <a:schemeClr val="tx1"/>
              </a:solidFill>
              <a:latin typeface="Arial" pitchFamily="34" charset="0"/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如有</a:t>
            </a:r>
            <a:r>
              <a:rPr lang="zh-TW" alt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計畫經費補助</a:t>
            </a:r>
            <a:r>
              <a:rPr lang="zh-TW" altLang="en-US" b="0" u="sng" dirty="0">
                <a:solidFill>
                  <a:schemeClr val="tx1"/>
                </a:solidFill>
              </a:rPr>
              <a:t>出差費用</a:t>
            </a:r>
            <a:r>
              <a:rPr lang="zh-TW" altLang="en-US" b="0" dirty="0">
                <a:solidFill>
                  <a:schemeClr val="tx1"/>
                </a:solidFill>
              </a:rPr>
              <a:t>，請使用補助款核銷</a:t>
            </a:r>
            <a:r>
              <a:rPr lang="en-US" altLang="zh-TW" b="0" dirty="0">
                <a:solidFill>
                  <a:schemeClr val="tx1"/>
                </a:solidFill>
              </a:rPr>
              <a:t> </a:t>
            </a:r>
            <a:r>
              <a:rPr lang="zh-TW" altLang="en-US" b="0" dirty="0">
                <a:solidFill>
                  <a:schemeClr val="tx1"/>
                </a:solidFill>
              </a:rPr>
              <a:t>，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請勿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校性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差旅費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 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個人計畫</a:t>
            </a:r>
            <a:r>
              <a:rPr lang="zh-TW" altLang="en-US" b="0" dirty="0">
                <a:solidFill>
                  <a:schemeClr val="tx1"/>
                </a:solidFill>
              </a:rPr>
              <a:t>核銷差旅費，請檢附核定</a:t>
            </a:r>
            <a:r>
              <a:rPr lang="en-US" altLang="zh-TW" dirty="0">
                <a:solidFill>
                  <a:srgbClr val="0000FF"/>
                </a:solidFill>
              </a:rPr>
              <a:t>【</a:t>
            </a:r>
            <a:r>
              <a:rPr lang="zh-TW" altLang="en-US" dirty="0">
                <a:solidFill>
                  <a:srgbClr val="0000FF"/>
                </a:solidFill>
              </a:rPr>
              <a:t>補助公文</a:t>
            </a:r>
            <a:r>
              <a:rPr lang="en-US" altLang="zh-TW" dirty="0">
                <a:solidFill>
                  <a:srgbClr val="0000FF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或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公務出差簽呈影本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教職員工請</a:t>
            </a:r>
            <a:r>
              <a:rPr lang="zh-TW" altLang="en-US" b="0" dirty="0">
                <a:solidFill>
                  <a:schemeClr val="tx1"/>
                </a:solidFill>
              </a:rPr>
              <a:t>於出差結束起</a:t>
            </a:r>
            <a:r>
              <a:rPr lang="en-US" altLang="zh-TW" b="0" dirty="0">
                <a:solidFill>
                  <a:schemeClr val="tx1"/>
                </a:solidFill>
              </a:rPr>
              <a:t>15</a:t>
            </a:r>
            <a:r>
              <a:rPr lang="zh-TW" altLang="en-US" b="0" dirty="0">
                <a:solidFill>
                  <a:schemeClr val="tx1"/>
                </a:solidFill>
              </a:rPr>
              <a:t>日內</a:t>
            </a:r>
            <a:r>
              <a:rPr lang="zh-TW" altLang="en-US" b="0" dirty="0" smtClean="0">
                <a:solidFill>
                  <a:schemeClr val="tx1"/>
                </a:solidFill>
              </a:rPr>
              <a:t>，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上簽核銷並取得鈞長同意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，核銷檢</a:t>
            </a:r>
            <a:r>
              <a:rPr lang="zh-TW" altLang="en-US" b="0" dirty="0">
                <a:solidFill>
                  <a:schemeClr val="tx1"/>
                </a:solidFill>
              </a:rPr>
              <a:t>具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核銷簽呈</a:t>
            </a:r>
            <a:r>
              <a:rPr lang="en-US" altLang="zh-TW" b="0" dirty="0">
                <a:solidFill>
                  <a:schemeClr val="tx1"/>
                </a:solidFill>
              </a:rPr>
              <a:t> 】</a:t>
            </a:r>
            <a:r>
              <a:rPr lang="zh-TW" altLang="en-US" b="0" dirty="0">
                <a:solidFill>
                  <a:schemeClr val="tx1"/>
                </a:solidFill>
              </a:rPr>
              <a:t>、</a:t>
            </a:r>
            <a:r>
              <a:rPr lang="en-US" altLang="zh-TW" b="0" dirty="0">
                <a:solidFill>
                  <a:schemeClr val="tx1"/>
                </a:solidFill>
              </a:rPr>
              <a:t> 【</a:t>
            </a:r>
            <a:r>
              <a:rPr lang="zh-TW" altLang="en-US" b="0" dirty="0">
                <a:solidFill>
                  <a:schemeClr val="tx1"/>
                </a:solidFill>
              </a:rPr>
              <a:t>來函簽呈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或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申請簽呈影本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、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請款單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、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出差旅費報告表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及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相關單據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請款。</a:t>
            </a: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出差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地點應和上簽地點相同，如因故更改行程，請於核銷簽呈附註說明。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7705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482" y="260648"/>
            <a:ext cx="7886700" cy="1325563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3.3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教職員</a:t>
            </a:r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差旅費支付標準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8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 b="0" dirty="0" smtClean="0">
                <a:solidFill>
                  <a:schemeClr val="tx1"/>
                </a:solidFill>
              </a:rPr>
              <a:t>教職員差旅費支付標準：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教職員工差旅費可由計畫支應，請勿使用全校性差旅費</a:t>
            </a:r>
            <a:r>
              <a:rPr lang="zh-TW" altLang="en-US" b="0" dirty="0" smtClean="0">
                <a:solidFill>
                  <a:srgbClr val="FF0000"/>
                </a:solidFill>
              </a:rPr>
              <a:t>。</a:t>
            </a:r>
            <a:endParaRPr lang="en-US" altLang="zh-TW" b="0" dirty="0" smtClean="0">
              <a:solidFill>
                <a:srgbClr val="FF0000"/>
              </a:solidFill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教職員工差旅費可由計畫</a:t>
            </a:r>
            <a:r>
              <a:rPr lang="zh-TW" alt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支應，可依照</a:t>
            </a:r>
            <a:r>
              <a:rPr lang="en-US" altLang="zh-TW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委辦或委辦單位</a:t>
            </a:r>
            <a:r>
              <a:rPr lang="en-US" altLang="zh-TW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支給標準報支</a:t>
            </a:r>
            <a:r>
              <a:rPr lang="zh-TW" altLang="en-US" b="0" dirty="0">
                <a:solidFill>
                  <a:schemeClr val="tx1"/>
                </a:solidFill>
              </a:rPr>
              <a:t>或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本校教職員</a:t>
            </a:r>
            <a:r>
              <a:rPr lang="zh-TW" altLang="en-US" b="0" dirty="0" smtClean="0">
                <a:solidFill>
                  <a:schemeClr val="tx1"/>
                </a:solidFill>
              </a:rPr>
              <a:t>工出差報支規定標準表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 。</a:t>
            </a: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教職員工</a:t>
            </a:r>
            <a:r>
              <a:rPr lang="zh-TW" alt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差旅費</a:t>
            </a:r>
            <a:r>
              <a:rPr lang="zh-TW" altLang="en-US" b="0" dirty="0" smtClean="0">
                <a:solidFill>
                  <a:schemeClr val="tx1"/>
                </a:solidFill>
              </a:rPr>
              <a:t>由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全校性差旅費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支應，依照本校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教職員工出差報支規定標準表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報支 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914389" lvl="1" indent="-45720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教職員工</a:t>
            </a:r>
            <a:r>
              <a:rPr lang="zh-TW" alt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差旅費</a:t>
            </a:r>
            <a:r>
              <a:rPr lang="zh-TW" altLang="en-US" b="0" dirty="0" smtClean="0">
                <a:solidFill>
                  <a:schemeClr val="tx1"/>
                </a:solidFill>
              </a:rPr>
              <a:t>區分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交通費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、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住宿費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及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雜費</a:t>
            </a:r>
            <a:r>
              <a:rPr lang="en-US" altLang="zh-TW" b="0" dirty="0" smtClean="0">
                <a:solidFill>
                  <a:schemeClr val="tx1"/>
                </a:solidFill>
              </a:rPr>
              <a:t>】 </a:t>
            </a:r>
            <a:r>
              <a:rPr lang="zh-TW" altLang="en-US" b="0" dirty="0" smtClean="0">
                <a:solidFill>
                  <a:schemeClr val="tx1"/>
                </a:solidFill>
              </a:rPr>
              <a:t>三類。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914389" lvl="1" indent="-457200">
              <a:lnSpc>
                <a:spcPct val="100000"/>
              </a:lnSpc>
              <a:buFont typeface="+mj-lt"/>
              <a:buAutoNum type="circleNumWdWhitePlain"/>
            </a:pPr>
            <a:r>
              <a: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因不可抗力之因素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如颱風、地震等天災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  <a:r>
              <a:rPr lang="zh-TW" altLang="en-US" b="0" dirty="0">
                <a:solidFill>
                  <a:schemeClr val="tx1"/>
                </a:solidFill>
              </a:rPr>
              <a:t>而延後回程者，住宿費及雜費，得依規定報支。 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4389" lvl="1" indent="-457200">
              <a:lnSpc>
                <a:spcPct val="100000"/>
              </a:lnSpc>
              <a:buFont typeface="+mj-lt"/>
              <a:buAutoNum type="circleNumWdWhitePlain"/>
            </a:pPr>
            <a:endParaRPr lang="en-US" altLang="zh-TW" b="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US" altLang="zh-TW" b="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US" altLang="zh-TW" b="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US" altLang="zh-TW" b="0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675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3.4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國內差旅費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交通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817" y="1340768"/>
            <a:ext cx="7886700" cy="5015582"/>
          </a:xfrm>
        </p:spPr>
        <p:txBody>
          <a:bodyPr/>
          <a:lstStyle/>
          <a:p>
            <a:pPr marL="971539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搭乘火車以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自強號票價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民營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客運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為原則，請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檢具憑證核銷 ，未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檢具一律以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莒光號票價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核銷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r>
              <a:rPr lang="zh-TW" altLang="en-US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採用公民營客運申請交通費，為方便覆核，請自行上網列印</a:t>
            </a:r>
            <a:r>
              <a:rPr lang="en-US" altLang="zh-TW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支付標準</a:t>
            </a:r>
            <a:r>
              <a:rPr lang="en-US" altLang="zh-TW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並送至會計室作業。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971539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b="0" dirty="0">
                <a:solidFill>
                  <a:schemeClr val="tx1"/>
                </a:solidFill>
              </a:rPr>
              <a:t>如有特殊情況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時間上來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不及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…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等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，需搭乘</a:t>
            </a:r>
            <a:r>
              <a:rPr lang="zh-TW" altLang="en-US" sz="2000" u="sng" dirty="0" smtClean="0">
                <a:solidFill>
                  <a:schemeClr val="tx1"/>
                </a:solidFill>
              </a:rPr>
              <a:t>高鐵</a:t>
            </a:r>
            <a:r>
              <a:rPr lang="en-US" altLang="zh-TW" sz="2000" u="sng" dirty="0" smtClean="0">
                <a:solidFill>
                  <a:schemeClr val="tx1"/>
                </a:solidFill>
              </a:rPr>
              <a:t>(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出差</a:t>
            </a:r>
            <a:r>
              <a:rPr lang="zh-TW" altLang="en-US" sz="2000" b="0" dirty="0">
                <a:solidFill>
                  <a:schemeClr val="tx1"/>
                </a:solidFill>
              </a:rPr>
              <a:t>地點在台北或台中，原則上不得報支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高鐵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，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請於申請簽呈或來函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公文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說明說明，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否則不予報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支。</a:t>
            </a:r>
            <a:endParaRPr lang="en-US" altLang="zh-TW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39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b="0" dirty="0" smtClean="0">
                <a:solidFill>
                  <a:srgbClr val="FF0000"/>
                </a:solidFill>
              </a:rPr>
              <a:t>新竹</a:t>
            </a:r>
            <a:r>
              <a:rPr lang="zh-TW" altLang="en-US" sz="2000" b="0" dirty="0">
                <a:solidFill>
                  <a:srgbClr val="FF0000"/>
                </a:solidFill>
              </a:rPr>
              <a:t>縣市</a:t>
            </a:r>
            <a:r>
              <a:rPr lang="zh-TW" altLang="en-US" sz="2000" b="0" dirty="0" smtClean="0">
                <a:solidFill>
                  <a:srgbClr val="FF0000"/>
                </a:solidFill>
              </a:rPr>
              <a:t>地區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出差，除</a:t>
            </a:r>
            <a:r>
              <a:rPr lang="zh-TW" altLang="en-US" sz="2000" b="0" dirty="0">
                <a:solidFill>
                  <a:schemeClr val="tx1"/>
                </a:solidFill>
              </a:rPr>
              <a:t>報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支交通</a:t>
            </a:r>
            <a:r>
              <a:rPr lang="zh-TW" altLang="en-US" sz="2000" b="0" dirty="0">
                <a:solidFill>
                  <a:schemeClr val="tx1"/>
                </a:solidFill>
              </a:rPr>
              <a:t>費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外，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不得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支住宿費及雜費。</a:t>
            </a:r>
            <a:endParaRPr lang="en-US" altLang="zh-TW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39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駕駛自用汽（機）車出差者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，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其交通費得按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莒光號票價</a:t>
            </a: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或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同路段公民營客運報支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，</a:t>
            </a:r>
            <a:r>
              <a:rPr lang="zh-TW" altLang="en-US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不得報支油料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 </a:t>
            </a:r>
            <a:r>
              <a:rPr lang="zh-TW" altLang="en-US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過路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</a:t>
            </a:r>
            <a:r>
              <a:rPr lang="zh-TW" altLang="en-US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、停車費用。</a:t>
            </a:r>
            <a:endParaRPr lang="en-US" altLang="zh-TW" sz="20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39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使用公務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車、領有免費票、搭乘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便車，不得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報支交通費。</a:t>
            </a:r>
            <a:endParaRPr lang="en-US" altLang="zh-TW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39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使用優待票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，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差價報支。</a:t>
            </a:r>
            <a:endParaRPr lang="en-US" altLang="zh-TW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39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endParaRPr lang="en-US" altLang="zh-TW" sz="1800" b="0" dirty="0">
              <a:solidFill>
                <a:schemeClr val="tx1"/>
              </a:solidFill>
            </a:endParaRPr>
          </a:p>
          <a:p>
            <a:pPr marL="971539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endParaRPr lang="en-US" altLang="zh-TW" sz="1800" b="0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36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A-</a:t>
            </a:r>
            <a:r>
              <a:rPr lang="zh-TW" altLang="en-US" dirty="0"/>
              <a:t>常見核銷問題排行榜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收據無抬頭、品名、數量及單價。</a:t>
            </a:r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收據數量*單價不等於總計。</a:t>
            </a:r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年度耗材需求表，需求量</a:t>
            </a:r>
            <a:r>
              <a:rPr lang="en-US" altLang="zh-TW" sz="2000" dirty="0"/>
              <a:t>-</a:t>
            </a:r>
            <a:r>
              <a:rPr lang="zh-TW" altLang="en-US" sz="2000" dirty="0"/>
              <a:t>庫存不等於請購量。</a:t>
            </a:r>
          </a:p>
          <a:p>
            <a:r>
              <a:rPr lang="en-US" altLang="zh-TW" sz="2000" dirty="0"/>
              <a:t>4.</a:t>
            </a:r>
            <a:r>
              <a:rPr lang="zh-TW" altLang="en-US" sz="2000" dirty="0"/>
              <a:t>請款單未用印及簽註日期。</a:t>
            </a:r>
          </a:p>
          <a:p>
            <a:r>
              <a:rPr lang="en-US" altLang="zh-TW" sz="2000" dirty="0"/>
              <a:t>5.</a:t>
            </a:r>
            <a:r>
              <a:rPr lang="zh-TW" altLang="en-US" sz="2000" dirty="0"/>
              <a:t>差旅費核銷未檢附議程。</a:t>
            </a:r>
          </a:p>
          <a:p>
            <a:r>
              <a:rPr lang="en-US" altLang="zh-TW" sz="2000" dirty="0"/>
              <a:t>6.</a:t>
            </a:r>
            <a:r>
              <a:rPr lang="zh-TW" altLang="en-US" sz="2000" dirty="0"/>
              <a:t>不得未來請款。</a:t>
            </a:r>
          </a:p>
          <a:p>
            <a:r>
              <a:rPr lang="en-US" altLang="zh-TW" sz="2000" dirty="0"/>
              <a:t>7.</a:t>
            </a:r>
            <a:r>
              <a:rPr lang="zh-TW" altLang="en-US" sz="2000" dirty="0"/>
              <a:t>超過</a:t>
            </a:r>
            <a:r>
              <a:rPr lang="en-US" altLang="zh-TW" sz="2000" dirty="0"/>
              <a:t>1</a:t>
            </a:r>
            <a:r>
              <a:rPr lang="zh-TW" altLang="en-US" sz="2000" dirty="0"/>
              <a:t>萬元低於</a:t>
            </a:r>
            <a:r>
              <a:rPr lang="en-US" altLang="zh-TW" sz="2000" dirty="0"/>
              <a:t>10</a:t>
            </a:r>
            <a:r>
              <a:rPr lang="zh-TW" altLang="en-US" sz="2000" dirty="0"/>
              <a:t>萬以下未檢附</a:t>
            </a:r>
            <a:r>
              <a:rPr lang="en-US" altLang="zh-TW" sz="2000" dirty="0"/>
              <a:t>2</a:t>
            </a:r>
            <a:r>
              <a:rPr lang="zh-TW" altLang="en-US" sz="2000" dirty="0"/>
              <a:t>估。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8.</a:t>
            </a:r>
            <a:r>
              <a:rPr lang="zh-TW" altLang="en-US" sz="2000" dirty="0">
                <a:solidFill>
                  <a:srgbClr val="FF0000"/>
                </a:solidFill>
              </a:rPr>
              <a:t>工讀費未於工讀結束及按月申請。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9.</a:t>
            </a:r>
            <a:r>
              <a:rPr lang="zh-TW" altLang="en-US" sz="2000" dirty="0">
                <a:solidFill>
                  <a:srgbClr val="FF0000"/>
                </a:solidFill>
              </a:rPr>
              <a:t>未使用正確預算，</a:t>
            </a:r>
            <a:r>
              <a:rPr lang="en-US" altLang="zh-TW" sz="2000" dirty="0">
                <a:solidFill>
                  <a:srgbClr val="FF0000"/>
                </a:solidFill>
              </a:rPr>
              <a:t>EX</a:t>
            </a:r>
            <a:r>
              <a:rPr lang="zh-TW" altLang="en-US" sz="2000" dirty="0">
                <a:solidFill>
                  <a:srgbClr val="FF0000"/>
                </a:solidFill>
              </a:rPr>
              <a:t>：經常</a:t>
            </a:r>
            <a:r>
              <a:rPr lang="zh-TW" altLang="en-US" sz="2000" dirty="0" smtClean="0">
                <a:solidFill>
                  <a:srgbClr val="FF0000"/>
                </a:solidFill>
              </a:rPr>
              <a:t>門費用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</a:rPr>
              <a:t>維修費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</a:rPr>
              <a:t>使用</a:t>
            </a:r>
            <a:r>
              <a:rPr lang="zh-TW" altLang="en-US" sz="2000" dirty="0">
                <a:solidFill>
                  <a:srgbClr val="FF0000"/>
                </a:solidFill>
              </a:rPr>
              <a:t>資本</a:t>
            </a:r>
            <a:r>
              <a:rPr lang="zh-TW" altLang="en-US" sz="2000" dirty="0" smtClean="0">
                <a:solidFill>
                  <a:srgbClr val="FF0000"/>
                </a:solidFill>
              </a:rPr>
              <a:t>門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</a:rPr>
              <a:t>購買設備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</a:rPr>
              <a:t>預算</a:t>
            </a:r>
            <a:r>
              <a:rPr lang="zh-TW" altLang="en-US" sz="2000" dirty="0">
                <a:solidFill>
                  <a:srgbClr val="FF0000"/>
                </a:solidFill>
              </a:rPr>
              <a:t>。</a:t>
            </a:r>
          </a:p>
          <a:p>
            <a:r>
              <a:rPr lang="en-US" altLang="zh-TW" sz="2000" dirty="0"/>
              <a:t>10.</a:t>
            </a:r>
            <a:r>
              <a:rPr lang="zh-TW" altLang="en-US" sz="2000" dirty="0"/>
              <a:t>請購單品名不明確。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2838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3.5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教職員差旅費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住宿費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4351338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住宿費：指因公出差而有</a:t>
            </a:r>
            <a:r>
              <a:rPr lang="zh-TW" altLang="en-US" sz="2800" dirty="0">
                <a:solidFill>
                  <a:schemeClr val="tx1"/>
                </a:solidFill>
              </a:rPr>
              <a:t>住宿</a:t>
            </a:r>
            <a:r>
              <a:rPr lang="zh-TW" altLang="en-US" sz="2800" dirty="0" smtClean="0">
                <a:solidFill>
                  <a:schemeClr val="tx1"/>
                </a:solidFill>
              </a:rPr>
              <a:t>需求者。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zh-TW" altLang="en-US" sz="2800" b="0" dirty="0" smtClean="0">
                <a:solidFill>
                  <a:schemeClr val="tx1"/>
                </a:solidFill>
              </a:rPr>
              <a:t>支付標準：教職員工出差旅費報支規定標準表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人事室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1371577" lvl="2" indent="-457200">
              <a:lnSpc>
                <a:spcPct val="100000"/>
              </a:lnSpc>
              <a:buFont typeface="Wingdings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校長、副校長實報實銷。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1371577" lvl="2" indent="-457200">
              <a:lnSpc>
                <a:spcPct val="100000"/>
              </a:lnSpc>
              <a:buFont typeface="Wingdings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一級主管、教授、副教授</a:t>
            </a:r>
            <a:r>
              <a:rPr lang="en-US" altLang="zh-TW" b="0" dirty="0" smtClean="0">
                <a:solidFill>
                  <a:schemeClr val="tx1"/>
                </a:solidFill>
              </a:rPr>
              <a:t>1,800</a:t>
            </a:r>
            <a:r>
              <a:rPr lang="zh-TW" altLang="en-US" b="0" dirty="0" smtClean="0">
                <a:solidFill>
                  <a:schemeClr val="tx1"/>
                </a:solidFill>
              </a:rPr>
              <a:t>元</a:t>
            </a:r>
            <a:r>
              <a:rPr lang="en-US" altLang="zh-TW" b="0" dirty="0" smtClean="0">
                <a:solidFill>
                  <a:schemeClr val="tx1"/>
                </a:solidFill>
              </a:rPr>
              <a:t>/</a:t>
            </a:r>
            <a:r>
              <a:rPr lang="zh-TW" altLang="en-US" b="0" dirty="0" smtClean="0">
                <a:solidFill>
                  <a:schemeClr val="tx1"/>
                </a:solidFill>
              </a:rPr>
              <a:t>日。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1371577" lvl="2" indent="-457200">
              <a:lnSpc>
                <a:spcPct val="100000"/>
              </a:lnSpc>
              <a:buFont typeface="Wingdings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二級主管、助理教授、講師、助教、職員、工友</a:t>
            </a:r>
            <a:r>
              <a:rPr lang="en-US" altLang="zh-TW" b="0" dirty="0" smtClean="0">
                <a:solidFill>
                  <a:schemeClr val="tx1"/>
                </a:solidFill>
              </a:rPr>
              <a:t>1,600</a:t>
            </a:r>
            <a:r>
              <a:rPr lang="zh-TW" altLang="en-US" b="0" dirty="0" smtClean="0">
                <a:solidFill>
                  <a:schemeClr val="tx1"/>
                </a:solidFill>
              </a:rPr>
              <a:t>元</a:t>
            </a:r>
            <a:r>
              <a:rPr lang="en-US" altLang="zh-TW" b="0" dirty="0" smtClean="0">
                <a:solidFill>
                  <a:schemeClr val="tx1"/>
                </a:solidFill>
              </a:rPr>
              <a:t>/</a:t>
            </a:r>
            <a:r>
              <a:rPr lang="zh-TW" altLang="en-US" b="0" dirty="0" smtClean="0">
                <a:solidFill>
                  <a:schemeClr val="tx1"/>
                </a:solidFill>
              </a:rPr>
              <a:t>日。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下列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情況不得報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支住宿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577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</a:rPr>
              <a:t>應事前提出申請。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1371577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b="0" dirty="0">
                <a:solidFill>
                  <a:schemeClr val="tx1"/>
                </a:solidFill>
              </a:rPr>
              <a:t>主辦單位提供住宿。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1371577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</a:rPr>
              <a:t>當日</a:t>
            </a:r>
            <a:r>
              <a:rPr lang="zh-TW" altLang="en-US" b="0" dirty="0" smtClean="0">
                <a:solidFill>
                  <a:schemeClr val="tx1"/>
                </a:solidFill>
              </a:rPr>
              <a:t>往返。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1371577" lvl="2" indent="-457200">
              <a:lnSpc>
                <a:spcPct val="100000"/>
              </a:lnSpc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</a:rPr>
              <a:t>未檢附住宿費單據者。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4389" lvl="1" indent="-457200">
              <a:lnSpc>
                <a:spcPct val="100000"/>
              </a:lnSpc>
              <a:buFont typeface="+mj-lt"/>
              <a:buAutoNum type="circleNumWdWhitePlain"/>
            </a:pPr>
            <a:endParaRPr lang="zh-TW" altLang="en-US" sz="2800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266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3.6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教職員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差旅費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雜費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雜費支付標準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：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677" lvl="2" indent="-569902">
              <a:buFont typeface="Wingdings" pitchFamily="2" charset="2"/>
              <a:buAutoNum type="circleNumWdWhitePlain"/>
            </a:pPr>
            <a:r>
              <a:rPr lang="zh-TW" altLang="en-US" sz="2800" b="0" dirty="0" smtClean="0">
                <a:solidFill>
                  <a:schemeClr val="tx1"/>
                </a:solidFill>
              </a:rPr>
              <a:t>雜費包含短程車資及日生活費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餐</a:t>
            </a:r>
            <a:r>
              <a:rPr lang="zh-TW" altLang="en-US" sz="2800" b="0" dirty="0">
                <a:solidFill>
                  <a:schemeClr val="tx1"/>
                </a:solidFill>
              </a:rPr>
              <a:t>費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1028677" lvl="2" indent="-569902">
              <a:buFont typeface="Wingdings" pitchFamily="2" charset="2"/>
              <a:buAutoNum type="circleNumWdWhitePlain"/>
            </a:pPr>
            <a:r>
              <a:rPr lang="zh-TW" altLang="en-US" sz="2800" b="0" dirty="0" smtClean="0">
                <a:solidFill>
                  <a:schemeClr val="tx1"/>
                </a:solidFill>
              </a:rPr>
              <a:t>整天每人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400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元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/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天。半天每人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200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元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/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半天。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endParaRPr lang="en-US" altLang="zh-TW" sz="2800" b="0" dirty="0">
              <a:solidFill>
                <a:schemeClr val="tx1"/>
              </a:solidFill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1051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教職員工出差旅費報支規定標準表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國內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62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3" y="1628800"/>
            <a:ext cx="85725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362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4.  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國外差旅費申請及核銷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教職員工</a:t>
            </a:r>
            <a:r>
              <a:rPr lang="zh-TW" altLang="en-US" sz="2800" dirty="0" smtClean="0">
                <a:solidFill>
                  <a:schemeClr val="tx1"/>
                </a:solidFill>
              </a:rPr>
              <a:t>國外</a:t>
            </a:r>
            <a:r>
              <a:rPr lang="zh-TW" altLang="en-US" sz="2800" dirty="0">
                <a:solidFill>
                  <a:schemeClr val="tx1"/>
                </a:solidFill>
              </a:rPr>
              <a:t>差旅費依下列辦法辦理：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914389" lvl="1" indent="-457200">
              <a:buFont typeface="+mj-lt"/>
              <a:buAutoNum type="circleNumWdWhitePlain"/>
            </a:pPr>
            <a:r>
              <a:rPr lang="zh-TW" altLang="en-US" sz="28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國外差旅參照行政院訂定之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【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國外差旅費報支要點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之規定報支。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1371577" lvl="2" indent="-457200">
              <a:buFont typeface="+mj-lt"/>
              <a:buAutoNum type="circleNumWdWhitePlain"/>
            </a:pPr>
            <a:r>
              <a:rPr lang="zh-TW" altLang="en-US" sz="2800" b="0" dirty="0" smtClean="0">
                <a:solidFill>
                  <a:schemeClr val="tx1"/>
                </a:solidFill>
                <a:hlinkClick r:id="rId2"/>
              </a:rPr>
              <a:t>中央政府</a:t>
            </a:r>
            <a:r>
              <a:rPr lang="zh-TW" altLang="en-US" sz="2800" b="0" dirty="0">
                <a:solidFill>
                  <a:schemeClr val="tx1"/>
                </a:solidFill>
                <a:hlinkClick r:id="rId2"/>
              </a:rPr>
              <a:t>各機關派赴國外各地區出差人員生活費日支數額表 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1371577" lvl="2" indent="-457200">
              <a:buFont typeface="+mj-lt"/>
              <a:buAutoNum type="circleNumWdWhitePlain"/>
            </a:pPr>
            <a:r>
              <a:rPr lang="zh-TW" altLang="en-US" sz="2800" b="0" dirty="0" smtClean="0">
                <a:solidFill>
                  <a:schemeClr val="tx1"/>
                </a:solidFill>
                <a:hlinkClick r:id="rId3"/>
              </a:rPr>
              <a:t>中央政府</a:t>
            </a:r>
            <a:r>
              <a:rPr lang="zh-TW" altLang="en-US" sz="2800" b="0" dirty="0">
                <a:solidFill>
                  <a:schemeClr val="tx1"/>
                </a:solidFill>
                <a:hlinkClick r:id="rId3"/>
              </a:rPr>
              <a:t>各機關派赴大陸地區、香港及澳門出差人員生活費日支數額</a:t>
            </a:r>
            <a:r>
              <a:rPr lang="zh-TW" altLang="en-US" sz="2800" b="0" dirty="0" smtClean="0">
                <a:solidFill>
                  <a:schemeClr val="tx1"/>
                </a:solidFill>
                <a:hlinkClick r:id="rId3"/>
              </a:rPr>
              <a:t>表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。</a:t>
            </a:r>
            <a:endParaRPr lang="en-US" altLang="zh-TW" sz="2800" b="0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302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4.1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國外差旅費申請及核銷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7013" defTabSz="912813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tx1"/>
                </a:solidFill>
                <a:latin typeface="Arial" pitchFamily="34" charset="0"/>
              </a:rPr>
              <a:t>國外差旅費申請及核銷</a:t>
            </a:r>
            <a:endParaRPr lang="en-US" altLang="zh-TW" sz="2800" dirty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教職員工國外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出差前，應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上簽申請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並註明行程及日數，非經事先核准，不得報支。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國外出差期間，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若有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私人行程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或特殊問題</a:t>
            </a:r>
            <a:r>
              <a:rPr lang="zh-TW" altLang="en-US" b="0" dirty="0" smtClean="0">
                <a:solidFill>
                  <a:schemeClr val="tx1"/>
                </a:solidFill>
              </a:rPr>
              <a:t>，</a:t>
            </a:r>
            <a:r>
              <a:rPr lang="zh-TW" altLang="en-US" b="0" dirty="0">
                <a:solidFill>
                  <a:schemeClr val="tx1"/>
                </a:solidFill>
              </a:rPr>
              <a:t>請在申請簽呈上敘明，私人行程不得報支。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國外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出差日期</a:t>
            </a:r>
            <a:r>
              <a:rPr lang="zh-TW" altLang="en-US" b="0" dirty="0">
                <a:solidFill>
                  <a:schemeClr val="tx1"/>
                </a:solidFill>
              </a:rPr>
              <a:t>與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機票票根日期不符</a:t>
            </a:r>
            <a:r>
              <a:rPr lang="zh-TW" altLang="en-US" b="0" dirty="0">
                <a:solidFill>
                  <a:schemeClr val="tx1"/>
                </a:solidFill>
              </a:rPr>
              <a:t>，請於核銷簽呈敘明。</a:t>
            </a: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國外出差如因</a:t>
            </a:r>
            <a:r>
              <a:rPr lang="zh-TW" altLang="en-US" dirty="0">
                <a:solidFill>
                  <a:schemeClr val="tx1"/>
                </a:solidFill>
              </a:rPr>
              <a:t>特殊原因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天災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b="0" dirty="0">
                <a:solidFill>
                  <a:schemeClr val="tx1"/>
                </a:solidFill>
              </a:rPr>
              <a:t>，無法於期間內回國且須請款，請在核銷簽呈中敘明原因。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國內外出差須至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校務系統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差勤系統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填寫新表單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教職員網路請假作業，填寫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教職員出差申請單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假單</a:t>
            </a:r>
            <a:r>
              <a:rPr lang="en-US" altLang="zh-TW" b="0" dirty="0">
                <a:solidFill>
                  <a:schemeClr val="tx1"/>
                </a:solidFill>
              </a:rPr>
              <a:t>)】</a:t>
            </a:r>
            <a:r>
              <a:rPr lang="zh-TW" altLang="en-US" b="0" dirty="0">
                <a:solidFill>
                  <a:schemeClr val="tx1"/>
                </a:solidFill>
              </a:rPr>
              <a:t>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如有計畫經費補助國外出差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檢附核定補助公文或核定清單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，請使用補助款核銷，請勿使用全校性差旅費核銷請。</a:t>
            </a:r>
            <a:endParaRPr lang="en-US" altLang="zh-TW" b="0" dirty="0">
              <a:solidFill>
                <a:schemeClr val="tx1"/>
              </a:solidFill>
            </a:endParaRPr>
          </a:p>
          <a:p>
            <a:pPr lvl="2">
              <a:buFont typeface="+mj-lt"/>
              <a:buAutoNum type="circleNumWdWhitePlain"/>
            </a:pPr>
            <a:endParaRPr lang="en-US" altLang="zh-TW" b="0" dirty="0">
              <a:solidFill>
                <a:schemeClr val="tx1"/>
              </a:solidFill>
            </a:endParaRPr>
          </a:p>
          <a:p>
            <a:pPr lvl="1"/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4167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4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.2 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國外差旅費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marL="458787" lvl="1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000" b="0" dirty="0">
                <a:solidFill>
                  <a:schemeClr val="tx1"/>
                </a:solidFill>
              </a:rPr>
              <a:t>國外出差生活費日支數額劃分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住宿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費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70</a:t>
            </a:r>
            <a:r>
              <a:rPr lang="en-US" altLang="zh-TW" sz="2000" b="0" dirty="0">
                <a:solidFill>
                  <a:schemeClr val="tx1"/>
                </a:solidFill>
              </a:rPr>
              <a:t>% 】</a:t>
            </a:r>
            <a:r>
              <a:rPr lang="zh-TW" altLang="en-US" sz="2000" b="0" dirty="0">
                <a:solidFill>
                  <a:schemeClr val="tx1"/>
                </a:solidFill>
              </a:rPr>
              <a:t>、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膳食費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20</a:t>
            </a:r>
            <a:r>
              <a:rPr lang="en-US" altLang="zh-TW" sz="2000" b="0" dirty="0">
                <a:solidFill>
                  <a:schemeClr val="tx1"/>
                </a:solidFill>
              </a:rPr>
              <a:t>% 】</a:t>
            </a:r>
            <a:r>
              <a:rPr lang="zh-TW" altLang="en-US" sz="2000" b="0" dirty="0">
                <a:solidFill>
                  <a:schemeClr val="tx1"/>
                </a:solidFill>
              </a:rPr>
              <a:t>、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雜費</a:t>
            </a:r>
            <a:r>
              <a:rPr lang="en-US" altLang="zh-TW" sz="2000" b="0" dirty="0">
                <a:solidFill>
                  <a:schemeClr val="tx1"/>
                </a:solidFill>
              </a:rPr>
              <a:t>10% 】</a:t>
            </a:r>
            <a:r>
              <a:rPr lang="zh-TW" altLang="en-US" sz="2000" b="0" dirty="0">
                <a:solidFill>
                  <a:schemeClr val="tx1"/>
                </a:solidFill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如有供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宿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膳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，依規定按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比例扣減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  <a:endParaRPr lang="en-US" altLang="zh-TW" sz="2000" b="0" dirty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000" b="0" dirty="0">
                <a:solidFill>
                  <a:schemeClr val="tx1"/>
                </a:solidFill>
              </a:rPr>
              <a:t>旅行業代收轉付收據抬頭為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元培醫事科技大學</a:t>
            </a:r>
            <a:r>
              <a:rPr lang="en-US" altLang="zh-TW" sz="2000" b="0" dirty="0">
                <a:solidFill>
                  <a:schemeClr val="tx1"/>
                </a:solidFill>
              </a:rPr>
              <a:t>】</a:t>
            </a:r>
            <a:r>
              <a:rPr lang="zh-TW" altLang="en-US" sz="2000" b="0" dirty="0">
                <a:solidFill>
                  <a:schemeClr val="tx1"/>
                </a:solidFill>
              </a:rPr>
              <a:t>，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摘要須註記品名例如：機票、住宿費等</a:t>
            </a:r>
            <a:r>
              <a:rPr lang="en-US" altLang="zh-TW" sz="2000" b="0" dirty="0">
                <a:solidFill>
                  <a:schemeClr val="tx1"/>
                </a:solidFill>
              </a:rPr>
              <a:t>】 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lvl="1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000" b="0" dirty="0">
                <a:solidFill>
                  <a:schemeClr val="tx1"/>
                </a:solidFill>
              </a:rPr>
              <a:t>匯率換算以出國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前</a:t>
            </a:r>
            <a:r>
              <a:rPr lang="en-US" altLang="zh-TW" sz="2000" b="0" dirty="0">
                <a:solidFill>
                  <a:schemeClr val="tx1"/>
                </a:solidFill>
              </a:rPr>
              <a:t>1</a:t>
            </a:r>
            <a:r>
              <a:rPr lang="zh-TW" altLang="en-US" sz="2000" b="0" dirty="0">
                <a:solidFill>
                  <a:schemeClr val="tx1"/>
                </a:solidFill>
              </a:rPr>
              <a:t>日即期賣出匯率</a:t>
            </a:r>
            <a:r>
              <a:rPr lang="en-US" altLang="zh-TW" sz="2000" b="0" dirty="0">
                <a:solidFill>
                  <a:schemeClr val="tx1"/>
                </a:solidFill>
              </a:rPr>
              <a:t>】</a:t>
            </a:r>
            <a:r>
              <a:rPr lang="zh-TW" altLang="en-US" sz="2000" b="0" dirty="0">
                <a:solidFill>
                  <a:schemeClr val="tx1"/>
                </a:solidFill>
              </a:rPr>
              <a:t>，遇例假日以前</a:t>
            </a:r>
            <a:r>
              <a:rPr lang="en-US" altLang="zh-TW" sz="2000" b="0" dirty="0">
                <a:solidFill>
                  <a:schemeClr val="tx1"/>
                </a:solidFill>
              </a:rPr>
              <a:t>1</a:t>
            </a:r>
            <a:r>
              <a:rPr lang="zh-TW" altLang="en-US" sz="2000" b="0" dirty="0">
                <a:solidFill>
                  <a:schemeClr val="tx1"/>
                </a:solidFill>
              </a:rPr>
              <a:t>天計算，請檢附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外幣兌換水單</a:t>
            </a:r>
            <a:r>
              <a:rPr lang="en-US" altLang="zh-TW" sz="2000" b="0" dirty="0">
                <a:solidFill>
                  <a:schemeClr val="tx1"/>
                </a:solidFill>
              </a:rPr>
              <a:t>】</a:t>
            </a:r>
            <a:r>
              <a:rPr lang="zh-TW" altLang="en-US" sz="2000" b="0" dirty="0">
                <a:solidFill>
                  <a:schemeClr val="tx1"/>
                </a:solidFill>
              </a:rPr>
              <a:t>或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臺灣銀行外匯換算表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】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endParaRPr lang="en-US" altLang="zh-TW" sz="2000" b="0" dirty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000" b="0" dirty="0">
                <a:solidFill>
                  <a:schemeClr val="tx1"/>
                </a:solidFill>
              </a:rPr>
              <a:t>搭乘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非本國航空班機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非華航、長榮</a:t>
            </a:r>
            <a:r>
              <a:rPr lang="en-US" altLang="zh-TW" sz="2000" b="0" dirty="0">
                <a:solidFill>
                  <a:schemeClr val="tx1"/>
                </a:solidFill>
              </a:rPr>
              <a:t>) 】</a:t>
            </a:r>
            <a:r>
              <a:rPr lang="zh-TW" altLang="en-US" sz="2000" b="0" dirty="0">
                <a:solidFill>
                  <a:schemeClr val="tx1"/>
                </a:solidFill>
              </a:rPr>
              <a:t>，檢附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因公出國人員搭乘外國籍航空公司班機申請書</a:t>
            </a:r>
            <a:r>
              <a:rPr lang="en-US" altLang="zh-TW" sz="2000" b="0" dirty="0">
                <a:solidFill>
                  <a:schemeClr val="tx1"/>
                </a:solidFill>
              </a:rPr>
              <a:t>】 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  <a:endParaRPr lang="en-US" altLang="zh-TW" sz="2000" b="0" dirty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000" b="0" dirty="0">
                <a:solidFill>
                  <a:schemeClr val="tx1"/>
                </a:solidFill>
              </a:rPr>
              <a:t>旅行業代收轉付收據抬頭：元培醫事科技大學，摘要請註記機票、住宿費或機票含住宿費。 </a:t>
            </a:r>
          </a:p>
          <a:p>
            <a:pPr marL="458787" lvl="1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000" b="0" dirty="0">
                <a:solidFill>
                  <a:schemeClr val="tx1"/>
                </a:solidFill>
              </a:rPr>
              <a:t>行政院於</a:t>
            </a:r>
            <a:r>
              <a:rPr lang="en-US" altLang="zh-TW" sz="2000" b="0" dirty="0">
                <a:solidFill>
                  <a:schemeClr val="tx1"/>
                </a:solidFill>
              </a:rPr>
              <a:t>87</a:t>
            </a:r>
            <a:r>
              <a:rPr lang="zh-TW" altLang="en-US" sz="2000" b="0" dirty="0">
                <a:solidFill>
                  <a:schemeClr val="tx1"/>
                </a:solidFill>
              </a:rPr>
              <a:t>年</a:t>
            </a:r>
            <a:r>
              <a:rPr lang="en-US" altLang="zh-TW" sz="2000" b="0" dirty="0">
                <a:solidFill>
                  <a:schemeClr val="tx1"/>
                </a:solidFill>
              </a:rPr>
              <a:t>3</a:t>
            </a:r>
            <a:r>
              <a:rPr lang="zh-TW" altLang="en-US" sz="2000" b="0" dirty="0">
                <a:solidFill>
                  <a:schemeClr val="tx1"/>
                </a:solidFill>
              </a:rPr>
              <a:t>月</a:t>
            </a:r>
            <a:r>
              <a:rPr lang="en-US" altLang="zh-TW" sz="2000" b="0" dirty="0">
                <a:solidFill>
                  <a:schemeClr val="tx1"/>
                </a:solidFill>
              </a:rPr>
              <a:t>23</a:t>
            </a:r>
            <a:r>
              <a:rPr lang="zh-TW" altLang="en-US" sz="2000" b="0" dirty="0">
                <a:solidFill>
                  <a:schemeClr val="tx1"/>
                </a:solidFill>
              </a:rPr>
              <a:t>日以台</a:t>
            </a:r>
            <a:r>
              <a:rPr lang="en-US" altLang="zh-TW" sz="2000" b="0" dirty="0">
                <a:solidFill>
                  <a:schemeClr val="tx1"/>
                </a:solidFill>
              </a:rPr>
              <a:t>87</a:t>
            </a:r>
            <a:r>
              <a:rPr lang="zh-TW" altLang="en-US" sz="2000" b="0" dirty="0">
                <a:solidFill>
                  <a:schemeClr val="tx1"/>
                </a:solidFill>
              </a:rPr>
              <a:t>人政給字第</a:t>
            </a:r>
            <a:r>
              <a:rPr lang="en-US" altLang="zh-TW" sz="2000" b="0" dirty="0">
                <a:solidFill>
                  <a:schemeClr val="tx1"/>
                </a:solidFill>
              </a:rPr>
              <a:t>001923</a:t>
            </a:r>
            <a:r>
              <a:rPr lang="zh-TW" altLang="en-US" sz="2000" b="0" dirty="0">
                <a:solidFill>
                  <a:schemeClr val="tx1"/>
                </a:solidFill>
              </a:rPr>
              <a:t>號函規定，出國人員應向中央信託局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現為臺銀人壽</a:t>
            </a:r>
            <a:r>
              <a:rPr lang="en-US" altLang="zh-TW" sz="2000" b="0" dirty="0">
                <a:solidFill>
                  <a:schemeClr val="tx1"/>
                </a:solidFill>
              </a:rPr>
              <a:t>)</a:t>
            </a:r>
            <a:r>
              <a:rPr lang="zh-TW" altLang="en-US" sz="2000" b="0" dirty="0">
                <a:solidFill>
                  <a:schemeClr val="tx1"/>
                </a:solidFill>
              </a:rPr>
              <a:t>投保綜合保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上限</a:t>
            </a:r>
            <a:r>
              <a:rPr lang="en-US" altLang="zh-TW" sz="2000" b="0" dirty="0">
                <a:solidFill>
                  <a:schemeClr val="tx1"/>
                </a:solidFill>
              </a:rPr>
              <a:t>400</a:t>
            </a:r>
            <a:r>
              <a:rPr lang="zh-TW" altLang="en-US" sz="2000" b="0" dirty="0">
                <a:solidFill>
                  <a:schemeClr val="tx1"/>
                </a:solidFill>
              </a:rPr>
              <a:t>萬元</a:t>
            </a:r>
            <a:r>
              <a:rPr lang="en-US" altLang="zh-TW" sz="2000" b="0" dirty="0">
                <a:solidFill>
                  <a:schemeClr val="tx1"/>
                </a:solidFill>
              </a:rPr>
              <a:t>】 </a:t>
            </a:r>
            <a:r>
              <a:rPr lang="zh-TW" altLang="en-US" sz="2000" b="0" dirty="0">
                <a:solidFill>
                  <a:schemeClr val="tx1"/>
                </a:solidFill>
              </a:rPr>
              <a:t>，保險項目限</a:t>
            </a:r>
            <a:r>
              <a:rPr lang="en-US" altLang="zh-TW" sz="2000" b="0" dirty="0">
                <a:solidFill>
                  <a:schemeClr val="tx1"/>
                </a:solidFill>
              </a:rPr>
              <a:t>【</a:t>
            </a:r>
            <a:r>
              <a:rPr lang="zh-TW" altLang="en-US" sz="2000" b="0" dirty="0">
                <a:solidFill>
                  <a:schemeClr val="tx1"/>
                </a:solidFill>
              </a:rPr>
              <a:t>意外死亡、意外殘廢、意外傷害醫療、航空旅行、 疾病住院醫療及兵災保險</a:t>
            </a:r>
            <a:r>
              <a:rPr lang="en-US" altLang="zh-TW" sz="2000" b="0" dirty="0">
                <a:solidFill>
                  <a:schemeClr val="tx1"/>
                </a:solidFill>
              </a:rPr>
              <a:t>】(</a:t>
            </a:r>
            <a:r>
              <a:rPr lang="zh-TW" altLang="en-US" sz="2000" b="0" dirty="0">
                <a:solidFill>
                  <a:schemeClr val="tx1"/>
                </a:solidFill>
              </a:rPr>
              <a:t>中東地區、薩 爾瓦多及瓜地馬拉兩國，或其他有戰爭 危險需要加保兵災保險之地區</a:t>
            </a:r>
            <a:r>
              <a:rPr lang="en-US" altLang="zh-TW" sz="2000" b="0" dirty="0">
                <a:solidFill>
                  <a:schemeClr val="tx1"/>
                </a:solidFill>
              </a:rPr>
              <a:t>)</a:t>
            </a:r>
            <a:r>
              <a:rPr lang="zh-TW" altLang="en-US" sz="2000" b="0" dirty="0">
                <a:solidFill>
                  <a:schemeClr val="tx1"/>
                </a:solidFill>
              </a:rPr>
              <a:t>等</a:t>
            </a:r>
            <a:r>
              <a:rPr lang="en-US" altLang="zh-TW" sz="2000" b="0" dirty="0">
                <a:solidFill>
                  <a:schemeClr val="tx1"/>
                </a:solidFill>
              </a:rPr>
              <a:t>6</a:t>
            </a:r>
            <a:r>
              <a:rPr lang="zh-TW" altLang="en-US" sz="2000" b="0" dirty="0">
                <a:solidFill>
                  <a:schemeClr val="tx1"/>
                </a:solidFill>
              </a:rPr>
              <a:t>項。</a:t>
            </a:r>
          </a:p>
          <a:p>
            <a:pPr marL="458787" lvl="1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endParaRPr lang="en-US" altLang="zh-TW" sz="20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circleNumWdWhitePlain"/>
            </a:pPr>
            <a:endPara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458787" indent="-457200">
              <a:buFont typeface="+mj-lt"/>
              <a:buAutoNum type="circleNumWdWhitePlain"/>
            </a:pPr>
            <a:endParaRPr lang="zh-TW" altLang="en-US" sz="2000" b="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464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4.3 </a:t>
            </a:r>
            <a:r>
              <a:rPr lang="zh-TW" altLang="en-US" sz="3600" dirty="0" smtClean="0"/>
              <a:t>國外</a:t>
            </a:r>
            <a:r>
              <a:rPr lang="zh-TW" altLang="en-US" sz="3600" dirty="0"/>
              <a:t>差旅費</a:t>
            </a:r>
            <a:r>
              <a:rPr lang="zh-TW" altLang="en-US" sz="3600" dirty="0" smtClean="0"/>
              <a:t>核銷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自我</a:t>
            </a:r>
            <a:r>
              <a:rPr lang="zh-TW" altLang="en-US" sz="3600" dirty="0"/>
              <a:t>檢核</a:t>
            </a:r>
            <a:r>
              <a:rPr lang="zh-TW" altLang="en-US" sz="3600" dirty="0" smtClean="0"/>
              <a:t>表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/>
          <a:lstStyle/>
          <a:p>
            <a:r>
              <a:rPr lang="zh-TW" altLang="en-US" sz="1400" dirty="0" smtClean="0">
                <a:solidFill>
                  <a:schemeClr val="tx1"/>
                </a:solidFill>
              </a:rPr>
              <a:t>一</a:t>
            </a:r>
            <a:r>
              <a:rPr lang="zh-TW" altLang="en-US" sz="1400" dirty="0">
                <a:solidFill>
                  <a:schemeClr val="tx1"/>
                </a:solidFill>
              </a:rPr>
              <a:t>、	請依序打勾並檢附相關資料</a:t>
            </a:r>
            <a:r>
              <a:rPr lang="zh-TW" altLang="en-US" sz="1400" dirty="0" smtClean="0">
                <a:solidFill>
                  <a:schemeClr val="tx1"/>
                </a:solidFill>
              </a:rPr>
              <a:t>。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核銷</a:t>
            </a:r>
            <a:r>
              <a:rPr lang="zh-TW" altLang="en-US" sz="1400" dirty="0" smtClean="0">
                <a:solidFill>
                  <a:schemeClr val="tx1"/>
                </a:solidFill>
              </a:rPr>
              <a:t>簽呈。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>
                <a:solidFill>
                  <a:schemeClr val="tx1"/>
                </a:solidFill>
              </a:rPr>
              <a:t>□</a:t>
            </a:r>
            <a:r>
              <a:rPr lang="zh-TW" altLang="en-US" sz="1400" dirty="0" smtClean="0">
                <a:solidFill>
                  <a:schemeClr val="tx1"/>
                </a:solidFill>
              </a:rPr>
              <a:t>請款單。</a:t>
            </a:r>
            <a:endParaRPr lang="zh-TW" altLang="en-US" sz="1400" dirty="0">
              <a:solidFill>
                <a:schemeClr val="tx1"/>
              </a:solidFill>
            </a:endParaRP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申請</a:t>
            </a:r>
            <a:r>
              <a:rPr lang="zh-TW" altLang="en-US" sz="1400" dirty="0" smtClean="0">
                <a:solidFill>
                  <a:schemeClr val="tx1"/>
                </a:solidFill>
              </a:rPr>
              <a:t>簽呈或其他證明。</a:t>
            </a:r>
            <a:endParaRPr lang="zh-TW" altLang="en-US" sz="1400" dirty="0">
              <a:solidFill>
                <a:schemeClr val="tx1"/>
              </a:solidFill>
            </a:endParaRP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旅費報告表。</a:t>
            </a: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中央政府各機關派赴國外地區出差人員生活費日之數額表。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zh-TW" altLang="en-US" sz="1400" dirty="0">
                <a:solidFill>
                  <a:schemeClr val="tx1"/>
                </a:solidFill>
              </a:rPr>
              <a:t>出差地點即可</a:t>
            </a:r>
            <a:r>
              <a:rPr lang="en-US" altLang="zh-TW" sz="1400" dirty="0">
                <a:solidFill>
                  <a:schemeClr val="tx1"/>
                </a:solidFill>
              </a:rPr>
              <a:t>)</a:t>
            </a: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外幣兌換水單或臺灣銀行外匯</a:t>
            </a:r>
            <a:r>
              <a:rPr lang="zh-TW" altLang="en-US" sz="1400" dirty="0" smtClean="0">
                <a:solidFill>
                  <a:schemeClr val="tx1"/>
                </a:solidFill>
              </a:rPr>
              <a:t>換算表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zh-TW" altLang="en-US" sz="1400" dirty="0" smtClean="0">
                <a:solidFill>
                  <a:schemeClr val="tx1"/>
                </a:solidFill>
              </a:rPr>
              <a:t>出差</a:t>
            </a:r>
            <a:r>
              <a:rPr lang="zh-TW" altLang="en-US" sz="1400" dirty="0">
                <a:solidFill>
                  <a:schemeClr val="tx1"/>
                </a:solidFill>
              </a:rPr>
              <a:t>時間</a:t>
            </a:r>
            <a:r>
              <a:rPr lang="zh-TW" altLang="en-US" sz="1400" dirty="0" smtClean="0">
                <a:solidFill>
                  <a:schemeClr val="tx1"/>
                </a:solidFill>
              </a:rPr>
              <a:t>即可</a:t>
            </a:r>
            <a:r>
              <a:rPr lang="en-US" altLang="zh-TW" sz="1400" dirty="0" smtClean="0">
                <a:solidFill>
                  <a:schemeClr val="tx1"/>
                </a:solidFill>
              </a:rPr>
              <a:t>)</a:t>
            </a:r>
            <a:r>
              <a:rPr lang="zh-TW" altLang="en-US" sz="1400" dirty="0" smtClean="0">
                <a:solidFill>
                  <a:schemeClr val="tx1"/>
                </a:solidFill>
              </a:rPr>
              <a:t>。</a:t>
            </a: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會議、參訪議程或行程。</a:t>
            </a: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旅行業代收轉付收據或機票購票證明單。</a:t>
            </a: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機票票根或電子機票。</a:t>
            </a: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登機證存根。</a:t>
            </a: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國際會議註冊費或報名費收據。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zh-TW" altLang="en-US" sz="1400" dirty="0">
                <a:solidFill>
                  <a:schemeClr val="tx1"/>
                </a:solidFill>
              </a:rPr>
              <a:t>無則不需檢附</a:t>
            </a:r>
            <a:r>
              <a:rPr lang="en-US" altLang="zh-TW" sz="1400" dirty="0">
                <a:solidFill>
                  <a:schemeClr val="tx1"/>
                </a:solidFill>
              </a:rPr>
              <a:t>)</a:t>
            </a: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信用卡刷卡明細。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zh-TW" altLang="en-US" sz="1400" dirty="0">
                <a:solidFill>
                  <a:schemeClr val="tx1"/>
                </a:solidFill>
              </a:rPr>
              <a:t>無則不需檢附</a:t>
            </a:r>
            <a:r>
              <a:rPr lang="en-US" altLang="zh-TW" sz="1400" dirty="0">
                <a:solidFill>
                  <a:schemeClr val="tx1"/>
                </a:solidFill>
              </a:rPr>
              <a:t>)</a:t>
            </a:r>
          </a:p>
          <a:p>
            <a:pPr marL="344487" indent="-342900">
              <a:buFont typeface="+mj-lt"/>
              <a:buAutoNum type="arabicPeriod"/>
            </a:pPr>
            <a:r>
              <a:rPr lang="zh-TW" altLang="en-US" sz="1400" dirty="0">
                <a:solidFill>
                  <a:schemeClr val="tx1"/>
                </a:solidFill>
              </a:rPr>
              <a:t>□因公出國人員搭乘外國籍航空公司班機申請書。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zh-TW" altLang="en-US" sz="1400" dirty="0">
                <a:solidFill>
                  <a:schemeClr val="tx1"/>
                </a:solidFill>
              </a:rPr>
              <a:t>搭乘本國航空不需檢附</a:t>
            </a:r>
            <a:r>
              <a:rPr lang="en-US" altLang="zh-TW" sz="1400" dirty="0">
                <a:solidFill>
                  <a:schemeClr val="tx1"/>
                </a:solidFill>
              </a:rPr>
              <a:t>)</a:t>
            </a:r>
          </a:p>
          <a:p>
            <a:pPr marL="344487" indent="-342900">
              <a:buFont typeface="+mj-lt"/>
              <a:buAutoNum type="arabicPeriod"/>
            </a:pPr>
            <a:r>
              <a:rPr lang="en-US" altLang="zh-TW" sz="1400" dirty="0" smtClean="0">
                <a:solidFill>
                  <a:schemeClr val="tx1"/>
                </a:solidFill>
              </a:rPr>
              <a:t>□</a:t>
            </a:r>
            <a:r>
              <a:rPr lang="zh-TW" altLang="en-US" sz="1400" dirty="0">
                <a:solidFill>
                  <a:schemeClr val="tx1"/>
                </a:solidFill>
              </a:rPr>
              <a:t>參訪或研習報告書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zh-TW" altLang="en-US" sz="1400" dirty="0">
                <a:solidFill>
                  <a:schemeClr val="tx1"/>
                </a:solidFill>
              </a:rPr>
              <a:t>非計畫不需檢附</a:t>
            </a:r>
            <a:r>
              <a:rPr lang="en-US" altLang="zh-TW" sz="1400" dirty="0">
                <a:solidFill>
                  <a:schemeClr val="tx1"/>
                </a:solidFill>
              </a:rPr>
              <a:t>)</a:t>
            </a:r>
          </a:p>
          <a:p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146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 </a:t>
            </a:r>
            <a:r>
              <a:rPr lang="zh-TW" altLang="en-US" dirty="0"/>
              <a:t>學生差旅費</a:t>
            </a:r>
            <a:r>
              <a:rPr lang="en-US" altLang="zh-TW" dirty="0"/>
              <a:t>-</a:t>
            </a:r>
            <a:r>
              <a:rPr lang="zh-TW" altLang="en-US" dirty="0"/>
              <a:t>申請及核銷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486275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</a:rPr>
              <a:t>學生</a:t>
            </a:r>
            <a:r>
              <a:rPr lang="zh-TW" altLang="en-US" sz="2800" dirty="0" smtClean="0">
                <a:solidFill>
                  <a:schemeClr val="tx1"/>
                </a:solidFill>
              </a:rPr>
              <a:t>差旅費</a:t>
            </a:r>
            <a:r>
              <a:rPr lang="zh-TW" altLang="en-US" sz="2800" dirty="0">
                <a:solidFill>
                  <a:schemeClr val="tx1"/>
                </a:solidFill>
              </a:rPr>
              <a:t>報</a:t>
            </a:r>
            <a:r>
              <a:rPr lang="zh-TW" altLang="en-US" sz="2800" dirty="0" smtClean="0">
                <a:solidFill>
                  <a:schemeClr val="tx1"/>
                </a:solidFill>
              </a:rPr>
              <a:t>支依</a:t>
            </a:r>
            <a:r>
              <a:rPr lang="zh-TW" altLang="en-US" sz="2800" dirty="0">
                <a:solidFill>
                  <a:schemeClr val="tx1"/>
                </a:solidFill>
              </a:rPr>
              <a:t>下列辦法辦理。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030276" lvl="1" indent="-457200"/>
            <a:r>
              <a:rPr lang="en-US" altLang="zh-TW" sz="2800" b="0" dirty="0">
                <a:solidFill>
                  <a:srgbClr val="0000FF"/>
                </a:solidFill>
              </a:rPr>
              <a:t>【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學生</a:t>
            </a:r>
            <a:r>
              <a:rPr lang="zh-TW" altLang="en-US" sz="2800" b="0" dirty="0">
                <a:solidFill>
                  <a:srgbClr val="0000FF"/>
                </a:solidFill>
              </a:rPr>
              <a:t>出差旅費報支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辦法</a:t>
            </a:r>
            <a:r>
              <a:rPr lang="en-US" altLang="zh-TW" sz="2800" b="0" dirty="0" smtClean="0">
                <a:solidFill>
                  <a:srgbClr val="0000FF"/>
                </a:solidFill>
              </a:rPr>
              <a:t>】-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學務處規</a:t>
            </a:r>
            <a:r>
              <a:rPr lang="zh-TW" altLang="en-US" sz="2800" b="0" dirty="0">
                <a:solidFill>
                  <a:srgbClr val="0000FF"/>
                </a:solidFill>
              </a:rPr>
              <a:t>定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。</a:t>
            </a:r>
            <a:endParaRPr lang="en-US" altLang="zh-TW" sz="2800" b="0" dirty="0" smtClean="0">
              <a:solidFill>
                <a:srgbClr val="0000FF"/>
              </a:solidFill>
            </a:endParaRPr>
          </a:p>
          <a:p>
            <a:pPr marL="1030276" lvl="1" indent="-457200"/>
            <a:r>
              <a:rPr lang="zh-TW" altLang="en-US" sz="2800" b="0" dirty="0" smtClean="0">
                <a:solidFill>
                  <a:srgbClr val="0000FF"/>
                </a:solidFill>
              </a:rPr>
              <a:t>國際出國比賽規定</a:t>
            </a:r>
            <a:r>
              <a:rPr lang="en-US" altLang="zh-TW" sz="2800" b="0" dirty="0" smtClean="0">
                <a:solidFill>
                  <a:srgbClr val="0000FF"/>
                </a:solidFill>
              </a:rPr>
              <a:t>-</a:t>
            </a:r>
            <a:r>
              <a:rPr lang="zh-TW" altLang="en-US" sz="2800" b="0" dirty="0" smtClean="0">
                <a:solidFill>
                  <a:srgbClr val="0000FF"/>
                </a:solidFill>
              </a:rPr>
              <a:t>創新育成中心。</a:t>
            </a:r>
            <a:endParaRPr lang="en-US" altLang="zh-TW" sz="2800" b="0" dirty="0" smtClean="0">
              <a:solidFill>
                <a:srgbClr val="0000FF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endParaRPr lang="zh-TW" altLang="en-US" sz="2800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endParaRPr lang="en-US" altLang="zh-TW" sz="2800" b="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endParaRPr lang="en-US" altLang="zh-TW" sz="2800" b="0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2974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 </a:t>
            </a:r>
            <a:r>
              <a:rPr lang="zh-TW" altLang="en-US" dirty="0"/>
              <a:t>學生差旅費</a:t>
            </a:r>
            <a:r>
              <a:rPr lang="en-US" altLang="zh-TW" dirty="0"/>
              <a:t>-</a:t>
            </a:r>
            <a:r>
              <a:rPr lang="zh-TW" altLang="en-US" dirty="0" smtClean="0"/>
              <a:t>申請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900" dirty="0">
                <a:solidFill>
                  <a:schemeClr val="tx1"/>
                </a:solidFill>
              </a:rPr>
              <a:t>學生出差申請：</a:t>
            </a: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400" b="0" dirty="0">
                <a:solidFill>
                  <a:schemeClr val="tx1"/>
                </a:solidFill>
              </a:rPr>
              <a:t>學生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因公代表學校參加</a:t>
            </a:r>
            <a:r>
              <a:rPr lang="zh-TW" altLang="en-US" sz="2400" b="0" dirty="0">
                <a:solidFill>
                  <a:schemeClr val="tx1"/>
                </a:solidFill>
              </a:rPr>
              <a:t>競賽、研習</a:t>
            </a:r>
            <a:r>
              <a:rPr lang="en-US" altLang="zh-TW" sz="2400" b="0" dirty="0">
                <a:solidFill>
                  <a:schemeClr val="tx1"/>
                </a:solidFill>
              </a:rPr>
              <a:t>…</a:t>
            </a:r>
            <a:r>
              <a:rPr lang="zh-TW" altLang="en-US" sz="2400" b="0" dirty="0">
                <a:solidFill>
                  <a:schemeClr val="tx1"/>
                </a:solidFill>
              </a:rPr>
              <a:t>等，應</a:t>
            </a:r>
            <a:r>
              <a:rPr lang="en-US" altLang="zh-TW" sz="2400" b="0" dirty="0">
                <a:solidFill>
                  <a:schemeClr val="tx1"/>
                </a:solidFill>
              </a:rPr>
              <a:t>【</a:t>
            </a:r>
            <a:r>
              <a:rPr lang="zh-TW" altLang="en-US" sz="2400" b="0" dirty="0">
                <a:solidFill>
                  <a:schemeClr val="tx1"/>
                </a:solidFill>
              </a:rPr>
              <a:t>上簽核准</a:t>
            </a:r>
            <a:r>
              <a:rPr lang="en-US" altLang="zh-TW" sz="2400" b="0" dirty="0">
                <a:solidFill>
                  <a:schemeClr val="tx1"/>
                </a:solidFill>
              </a:rPr>
              <a:t>】</a:t>
            </a:r>
            <a:r>
              <a:rPr lang="zh-TW" altLang="en-US" sz="2400" b="0" dirty="0">
                <a:solidFill>
                  <a:schemeClr val="tx1"/>
                </a:solidFill>
              </a:rPr>
              <a:t>註明出差行程及日數，並檢附</a:t>
            </a:r>
            <a:r>
              <a:rPr lang="en-US" altLang="zh-TW" sz="2400" b="0" dirty="0">
                <a:solidFill>
                  <a:schemeClr val="tx1"/>
                </a:solidFill>
              </a:rPr>
              <a:t>【</a:t>
            </a:r>
            <a:r>
              <a:rPr lang="zh-TW" altLang="en-US" sz="2400" b="0" dirty="0">
                <a:solidFill>
                  <a:schemeClr val="tx1"/>
                </a:solidFill>
              </a:rPr>
              <a:t>經費概算表</a:t>
            </a:r>
            <a:r>
              <a:rPr lang="en-US" altLang="zh-TW" sz="2400" b="0" dirty="0">
                <a:solidFill>
                  <a:schemeClr val="tx1"/>
                </a:solidFill>
              </a:rPr>
              <a:t>】</a:t>
            </a:r>
            <a:r>
              <a:rPr lang="zh-TW" altLang="en-US" sz="2400" b="0" dirty="0">
                <a:solidFill>
                  <a:srgbClr val="FF0000"/>
                </a:solidFill>
              </a:rPr>
              <a:t>，非經事先核准，不予報支。</a:t>
            </a:r>
            <a:endParaRPr lang="en-US" altLang="zh-TW" sz="2400" b="0" dirty="0">
              <a:solidFill>
                <a:srgbClr val="FF0000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400" b="0" dirty="0">
                <a:solidFill>
                  <a:schemeClr val="tx1"/>
                </a:solidFill>
              </a:rPr>
              <a:t>為顧及學生安全，請於出差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前</a:t>
            </a:r>
            <a:r>
              <a:rPr lang="en-US" altLang="zh-TW" sz="2400" b="0" dirty="0">
                <a:solidFill>
                  <a:schemeClr val="tx1"/>
                </a:solidFill>
              </a:rPr>
              <a:t>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投保</a:t>
            </a:r>
            <a:r>
              <a:rPr lang="zh-TW" altLang="en-US" sz="2400" b="0" dirty="0">
                <a:solidFill>
                  <a:schemeClr val="tx1"/>
                </a:solidFill>
              </a:rPr>
              <a:t>平安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保險</a:t>
            </a:r>
            <a:r>
              <a:rPr lang="en-US" altLang="zh-TW" sz="2400" b="0" dirty="0">
                <a:solidFill>
                  <a:schemeClr val="tx1"/>
                </a:solidFill>
              </a:rPr>
              <a:t>】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en-US" altLang="zh-TW" sz="2400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1783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</a:t>
            </a:r>
            <a:r>
              <a:rPr lang="zh-TW" altLang="en-US" dirty="0"/>
              <a:t>學生差旅費</a:t>
            </a:r>
            <a:r>
              <a:rPr lang="en-US" altLang="zh-TW" dirty="0" smtClean="0"/>
              <a:t>-</a:t>
            </a:r>
            <a:r>
              <a:rPr lang="zh-TW" altLang="en-US" dirty="0" smtClean="0"/>
              <a:t>核銷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900" dirty="0">
                <a:solidFill>
                  <a:schemeClr val="tx1"/>
                </a:solidFill>
                <a:latin typeface="Arial" pitchFamily="34" charset="0"/>
              </a:rPr>
              <a:t>學生出差核銷</a:t>
            </a:r>
            <a:r>
              <a:rPr lang="zh-TW" altLang="en-US" sz="2900" dirty="0">
                <a:solidFill>
                  <a:schemeClr val="tx1"/>
                </a:solidFill>
              </a:rPr>
              <a:t>：</a:t>
            </a:r>
            <a:endParaRPr lang="en-US" altLang="zh-TW" sz="2900" dirty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circleNumWdWhitePlain"/>
            </a:pPr>
            <a:r>
              <a:rPr lang="zh-TW" altLang="en-US" sz="2400" b="0" dirty="0" smtClean="0">
                <a:solidFill>
                  <a:schemeClr val="tx1"/>
                </a:solidFill>
              </a:rPr>
              <a:t>學生出差</a:t>
            </a:r>
            <a:r>
              <a:rPr lang="zh-TW" altLang="en-US" sz="2400" b="0" dirty="0">
                <a:solidFill>
                  <a:schemeClr val="tx1"/>
                </a:solidFill>
              </a:rPr>
              <a:t>結束起</a:t>
            </a:r>
            <a:r>
              <a:rPr lang="en-US" altLang="zh-TW" sz="2400" b="0" dirty="0">
                <a:solidFill>
                  <a:schemeClr val="tx1"/>
                </a:solidFill>
              </a:rPr>
              <a:t>15</a:t>
            </a:r>
            <a:r>
              <a:rPr lang="zh-TW" altLang="en-US" sz="2400" b="0" dirty="0">
                <a:solidFill>
                  <a:schemeClr val="tx1"/>
                </a:solidFill>
              </a:rPr>
              <a:t>日，檢具</a:t>
            </a:r>
            <a:r>
              <a:rPr lang="en-US" altLang="zh-TW" sz="2400" b="0" dirty="0">
                <a:solidFill>
                  <a:schemeClr val="tx1"/>
                </a:solidFill>
              </a:rPr>
              <a:t>【</a:t>
            </a:r>
            <a:r>
              <a:rPr lang="zh-TW" altLang="en-US" sz="2400" b="0" dirty="0">
                <a:solidFill>
                  <a:schemeClr val="tx1"/>
                </a:solidFill>
              </a:rPr>
              <a:t>核銷簽呈</a:t>
            </a:r>
            <a:r>
              <a:rPr lang="en-US" altLang="zh-TW" sz="2400" b="0" dirty="0">
                <a:solidFill>
                  <a:schemeClr val="tx1"/>
                </a:solidFill>
              </a:rPr>
              <a:t>】</a:t>
            </a:r>
            <a:r>
              <a:rPr lang="zh-TW" altLang="en-US" sz="2400" b="0" dirty="0">
                <a:solidFill>
                  <a:schemeClr val="tx1"/>
                </a:solidFill>
              </a:rPr>
              <a:t>、</a:t>
            </a:r>
            <a:r>
              <a:rPr lang="en-US" altLang="zh-TW" sz="2400" b="0" dirty="0">
                <a:solidFill>
                  <a:schemeClr val="tx1"/>
                </a:solidFill>
              </a:rPr>
              <a:t> 【</a:t>
            </a:r>
            <a:r>
              <a:rPr lang="zh-TW" altLang="en-US" sz="2400" b="0" dirty="0">
                <a:solidFill>
                  <a:schemeClr val="tx1"/>
                </a:solidFill>
              </a:rPr>
              <a:t>來函公文或核准簽呈</a:t>
            </a:r>
            <a:r>
              <a:rPr lang="en-US" altLang="zh-TW" sz="2400" b="0" dirty="0">
                <a:solidFill>
                  <a:schemeClr val="tx1"/>
                </a:solidFill>
              </a:rPr>
              <a:t>】</a:t>
            </a:r>
            <a:r>
              <a:rPr lang="zh-TW" altLang="en-US" sz="2400" b="0" dirty="0">
                <a:solidFill>
                  <a:schemeClr val="tx1"/>
                </a:solidFill>
              </a:rPr>
              <a:t>、</a:t>
            </a:r>
            <a:r>
              <a:rPr lang="en-US" altLang="zh-TW" sz="2400" b="0" dirty="0">
                <a:solidFill>
                  <a:schemeClr val="tx1"/>
                </a:solidFill>
              </a:rPr>
              <a:t>【</a:t>
            </a:r>
            <a:r>
              <a:rPr lang="zh-TW" altLang="en-US" sz="2400" b="0" dirty="0">
                <a:solidFill>
                  <a:schemeClr val="tx1"/>
                </a:solidFill>
              </a:rPr>
              <a:t>請款單</a:t>
            </a:r>
            <a:r>
              <a:rPr lang="en-US" altLang="zh-TW" sz="2400" b="0" dirty="0">
                <a:solidFill>
                  <a:schemeClr val="tx1"/>
                </a:solidFill>
              </a:rPr>
              <a:t>】</a:t>
            </a:r>
            <a:r>
              <a:rPr lang="zh-TW" altLang="en-US" sz="2400" b="0" dirty="0">
                <a:solidFill>
                  <a:schemeClr val="tx1"/>
                </a:solidFill>
              </a:rPr>
              <a:t>、</a:t>
            </a:r>
            <a:r>
              <a:rPr lang="en-US" altLang="zh-TW" sz="2400" b="0" dirty="0">
                <a:solidFill>
                  <a:schemeClr val="tx1"/>
                </a:solidFill>
              </a:rPr>
              <a:t>【</a:t>
            </a:r>
            <a:r>
              <a:rPr lang="zh-TW" altLang="en-US" sz="2400" b="0" dirty="0">
                <a:solidFill>
                  <a:schemeClr val="tx1"/>
                </a:solidFill>
              </a:rPr>
              <a:t>出差旅費報告表</a:t>
            </a:r>
            <a:r>
              <a:rPr lang="en-US" altLang="zh-TW" sz="2400" b="0" dirty="0">
                <a:solidFill>
                  <a:schemeClr val="tx1"/>
                </a:solidFill>
              </a:rPr>
              <a:t>】</a:t>
            </a:r>
            <a:r>
              <a:rPr lang="zh-TW" altLang="en-US" sz="2400" b="0" dirty="0">
                <a:solidFill>
                  <a:schemeClr val="tx1"/>
                </a:solidFill>
              </a:rPr>
              <a:t>及</a:t>
            </a:r>
            <a:r>
              <a:rPr lang="en-US" altLang="zh-TW" sz="2400" b="0" dirty="0">
                <a:solidFill>
                  <a:schemeClr val="tx1"/>
                </a:solidFill>
              </a:rPr>
              <a:t>【</a:t>
            </a:r>
            <a:r>
              <a:rPr lang="zh-TW" altLang="en-US" sz="2400" b="0" dirty="0">
                <a:solidFill>
                  <a:schemeClr val="tx1"/>
                </a:solidFill>
              </a:rPr>
              <a:t>憑證</a:t>
            </a:r>
            <a:r>
              <a:rPr lang="en-US" altLang="zh-TW" sz="2400" b="0" dirty="0">
                <a:solidFill>
                  <a:schemeClr val="tx1"/>
                </a:solidFill>
              </a:rPr>
              <a:t>】</a:t>
            </a:r>
            <a:r>
              <a:rPr lang="zh-TW" altLang="en-US" sz="2400" b="0" dirty="0">
                <a:solidFill>
                  <a:schemeClr val="tx1"/>
                </a:solidFill>
              </a:rPr>
              <a:t>請款。</a:t>
            </a: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400" b="0" dirty="0">
                <a:solidFill>
                  <a:schemeClr val="tx1"/>
                </a:solidFill>
              </a:rPr>
              <a:t>如有計畫經費補助學生競賽或研習</a:t>
            </a:r>
            <a:r>
              <a:rPr lang="en-US" altLang="zh-TW" sz="2400" b="0" dirty="0">
                <a:solidFill>
                  <a:schemeClr val="tx1"/>
                </a:solidFill>
              </a:rPr>
              <a:t>【</a:t>
            </a:r>
            <a:r>
              <a:rPr lang="zh-TW" altLang="en-US" sz="2400" b="0" dirty="0">
                <a:solidFill>
                  <a:schemeClr val="tx1"/>
                </a:solidFill>
              </a:rPr>
              <a:t>檢附核定補助公文</a:t>
            </a:r>
            <a:r>
              <a:rPr lang="en-US" altLang="zh-TW" sz="2400" b="0" dirty="0">
                <a:solidFill>
                  <a:schemeClr val="tx1"/>
                </a:solidFill>
              </a:rPr>
              <a:t>】 </a:t>
            </a:r>
            <a:r>
              <a:rPr lang="zh-TW" altLang="en-US" sz="2400" b="0" dirty="0">
                <a:solidFill>
                  <a:schemeClr val="tx1"/>
                </a:solidFill>
              </a:rPr>
              <a:t>，請使用補助款核銷，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請勿使用全校性差旅費核銷請。</a:t>
            </a:r>
            <a:endParaRPr lang="en-US" altLang="zh-T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400" b="0" dirty="0">
                <a:solidFill>
                  <a:schemeClr val="tx1"/>
                </a:solidFill>
              </a:rPr>
              <a:t>因不可抗力之因素</a:t>
            </a:r>
            <a:r>
              <a:rPr lang="en-US" altLang="zh-TW" sz="2400" b="0" dirty="0">
                <a:solidFill>
                  <a:schemeClr val="tx1"/>
                </a:solidFill>
              </a:rPr>
              <a:t>(</a:t>
            </a:r>
            <a:r>
              <a:rPr lang="zh-TW" altLang="en-US" sz="2400" b="0" dirty="0">
                <a:solidFill>
                  <a:schemeClr val="tx1"/>
                </a:solidFill>
              </a:rPr>
              <a:t>如颱風、地震等天災</a:t>
            </a:r>
            <a:r>
              <a:rPr lang="en-US" altLang="zh-TW" sz="2400" b="0" dirty="0">
                <a:solidFill>
                  <a:schemeClr val="tx1"/>
                </a:solidFill>
              </a:rPr>
              <a:t>)</a:t>
            </a:r>
            <a:r>
              <a:rPr lang="zh-TW" altLang="en-US" sz="2400" b="0" dirty="0">
                <a:solidFill>
                  <a:schemeClr val="tx1"/>
                </a:solidFill>
              </a:rPr>
              <a:t>而延後回程者，住宿費及雜費，得依規定報支。 </a:t>
            </a:r>
            <a:endParaRPr lang="en-US" altLang="zh-TW" sz="2400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endParaRPr lang="en-US" altLang="zh-TW" sz="2900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1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B-</a:t>
            </a:r>
            <a:r>
              <a:rPr lang="zh-TW" altLang="en-US" dirty="0"/>
              <a:t>常見核銷問題排行榜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核銷差旅費應檢送哪些單據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差旅交通費可否以高鐵報支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核銷收據或發票是否應明示單價及數量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4.</a:t>
            </a:r>
            <a:r>
              <a:rPr lang="zh-TW" altLang="en-US" sz="2000" dirty="0"/>
              <a:t>核銷印刷費應檢附哪些資料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5.</a:t>
            </a:r>
            <a:r>
              <a:rPr lang="zh-TW" altLang="en-US" sz="2000" dirty="0">
                <a:solidFill>
                  <a:srgbClr val="FF0000"/>
                </a:solidFill>
              </a:rPr>
              <a:t>開立專案時是否應鍵入專案金額</a:t>
            </a:r>
            <a:r>
              <a:rPr lang="en-US" altLang="zh-TW" sz="2000" dirty="0">
                <a:solidFill>
                  <a:srgbClr val="FF0000"/>
                </a:solidFill>
              </a:rPr>
              <a:t>?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6.</a:t>
            </a:r>
            <a:r>
              <a:rPr lang="zh-TW" altLang="en-US" sz="2000" dirty="0">
                <a:solidFill>
                  <a:srgbClr val="FF0000"/>
                </a:solidFill>
              </a:rPr>
              <a:t>發票日期於活動結束後能否辦理核銷</a:t>
            </a:r>
            <a:r>
              <a:rPr lang="en-US" altLang="zh-TW" sz="2000" dirty="0" smtClean="0">
                <a:solidFill>
                  <a:schemeClr val="tx1"/>
                </a:solidFill>
              </a:rPr>
              <a:t>?(</a:t>
            </a:r>
            <a:r>
              <a:rPr lang="zh-TW" altLang="en-US" sz="2000" dirty="0" smtClean="0">
                <a:solidFill>
                  <a:schemeClr val="tx1"/>
                </a:solidFill>
              </a:rPr>
              <a:t>發票離活動超過</a:t>
            </a:r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r>
              <a:rPr lang="zh-TW" altLang="en-US" sz="2000" dirty="0" smtClean="0">
                <a:solidFill>
                  <a:schemeClr val="tx1"/>
                </a:solidFill>
              </a:rPr>
              <a:t>個禮拜，請說明原因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endParaRPr lang="en-US" altLang="zh-TW" sz="2000" dirty="0">
              <a:solidFill>
                <a:schemeClr val="tx1"/>
              </a:solidFill>
            </a:endParaRPr>
          </a:p>
          <a:p>
            <a:r>
              <a:rPr lang="en-US" altLang="zh-TW" sz="2000" dirty="0"/>
              <a:t>7.</a:t>
            </a:r>
            <a:r>
              <a:rPr lang="zh-TW" altLang="en-US" sz="2000" dirty="0"/>
              <a:t>發票或收據可否以釘書機釘在請款單核銷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8.</a:t>
            </a:r>
            <a:r>
              <a:rPr lang="zh-TW" altLang="en-US" sz="2000" dirty="0"/>
              <a:t>簽核資料是否應押註日期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9.</a:t>
            </a:r>
            <a:r>
              <a:rPr lang="zh-TW" altLang="en-US" sz="2000" dirty="0"/>
              <a:t>核銷工讀費時應檢附哪些資料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10.</a:t>
            </a:r>
            <a:r>
              <a:rPr lang="zh-TW" altLang="en-US" sz="2000" dirty="0">
                <a:solidFill>
                  <a:srgbClr val="FF0000"/>
                </a:solidFill>
              </a:rPr>
              <a:t>工讀費工時統計表可否塗改</a:t>
            </a:r>
            <a:r>
              <a:rPr lang="en-US" altLang="zh-TW" sz="2000" dirty="0">
                <a:solidFill>
                  <a:srgbClr val="FF0000"/>
                </a:solidFill>
              </a:rPr>
              <a:t>?</a:t>
            </a:r>
            <a:r>
              <a:rPr lang="zh-TW" altLang="en-US" sz="2000" dirty="0">
                <a:solidFill>
                  <a:srgbClr val="FF0000"/>
                </a:solidFill>
              </a:rPr>
              <a:t>塗改後應如何處理</a:t>
            </a:r>
            <a:r>
              <a:rPr lang="en-US" altLang="zh-TW" sz="2000" dirty="0" smtClean="0">
                <a:solidFill>
                  <a:schemeClr val="tx1"/>
                </a:solidFill>
              </a:rPr>
              <a:t>?(</a:t>
            </a:r>
            <a:r>
              <a:rPr lang="zh-TW" altLang="en-US" sz="2000" dirty="0" smtClean="0">
                <a:solidFill>
                  <a:schemeClr val="tx1"/>
                </a:solidFill>
              </a:rPr>
              <a:t>公文表單，以塗改三次為原則，超過請重新製作；塗改地方請蓋章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endParaRPr lang="en-US" altLang="zh-TW" sz="2000" dirty="0">
              <a:solidFill>
                <a:schemeClr val="tx1"/>
              </a:solidFill>
            </a:endParaRP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2064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2072" y="295836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5.3 </a:t>
            </a:r>
            <a:r>
              <a:rPr lang="zh-TW" altLang="en-US" dirty="0"/>
              <a:t>學生差旅費</a:t>
            </a:r>
            <a:r>
              <a:rPr lang="en-US" altLang="zh-TW" dirty="0"/>
              <a:t>-</a:t>
            </a:r>
            <a:r>
              <a:rPr lang="zh-TW" altLang="en-US" dirty="0"/>
              <a:t>支付標準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000" b="0" dirty="0">
                <a:solidFill>
                  <a:schemeClr val="tx1"/>
                </a:solidFill>
              </a:rPr>
              <a:t>學生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差旅費：</a:t>
            </a:r>
            <a:endParaRPr lang="en-US" altLang="zh-TW" sz="2000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交通費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、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住宿費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、</a:t>
            </a:r>
            <a:r>
              <a:rPr lang="en-US" altLang="zh-TW" b="0" dirty="0">
                <a:solidFill>
                  <a:schemeClr val="tx1"/>
                </a:solidFill>
              </a:rPr>
              <a:t> 【</a:t>
            </a:r>
            <a:r>
              <a:rPr lang="zh-TW" altLang="en-US" b="0" dirty="0">
                <a:solidFill>
                  <a:schemeClr val="tx1"/>
                </a:solidFill>
              </a:rPr>
              <a:t>保險費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、</a:t>
            </a:r>
            <a:r>
              <a:rPr lang="en-US" altLang="zh-TW" b="0" dirty="0">
                <a:solidFill>
                  <a:schemeClr val="tx1"/>
                </a:solidFill>
              </a:rPr>
              <a:t> 【</a:t>
            </a:r>
            <a:r>
              <a:rPr lang="zh-TW" altLang="en-US" b="0" dirty="0">
                <a:solidFill>
                  <a:schemeClr val="tx1"/>
                </a:solidFill>
              </a:rPr>
              <a:t>雜費</a:t>
            </a:r>
            <a:r>
              <a:rPr lang="en-US" altLang="zh-TW" b="0" dirty="0">
                <a:solidFill>
                  <a:schemeClr val="tx1"/>
                </a:solidFill>
              </a:rPr>
              <a:t>】 </a:t>
            </a:r>
            <a:r>
              <a:rPr lang="zh-TW" altLang="en-US" b="0" dirty="0">
                <a:solidFill>
                  <a:schemeClr val="tx1"/>
                </a:solidFill>
              </a:rPr>
              <a:t>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000" b="0" dirty="0" smtClean="0">
                <a:solidFill>
                  <a:schemeClr val="tx1"/>
                </a:solidFill>
              </a:rPr>
              <a:t>交通費：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火車：以</a:t>
            </a:r>
            <a:r>
              <a:rPr lang="en-US" altLang="zh-TW" b="0" dirty="0" smtClean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自強號票價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或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公</a:t>
            </a:r>
            <a:r>
              <a:rPr lang="zh-TW" altLang="en-US" b="0" dirty="0">
                <a:solidFill>
                  <a:schemeClr val="tx1"/>
                </a:solidFill>
              </a:rPr>
              <a:t>民營</a:t>
            </a:r>
            <a:r>
              <a:rPr lang="zh-TW" altLang="en-US" b="0" dirty="0" smtClean="0">
                <a:solidFill>
                  <a:schemeClr val="tx1"/>
                </a:solidFill>
              </a:rPr>
              <a:t>客運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為</a:t>
            </a:r>
            <a:r>
              <a:rPr lang="zh-TW" altLang="en-US" b="0" dirty="0">
                <a:solidFill>
                  <a:schemeClr val="tx1"/>
                </a:solidFill>
              </a:rPr>
              <a:t>原則，請檢具憑證核銷 ，未檢具一律以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莒光號票價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核銷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公</a:t>
            </a:r>
            <a:r>
              <a:rPr lang="zh-TW" altLang="en-US" b="0" dirty="0">
                <a:solidFill>
                  <a:schemeClr val="tx1"/>
                </a:solidFill>
              </a:rPr>
              <a:t>民營</a:t>
            </a:r>
            <a:r>
              <a:rPr lang="zh-TW" altLang="en-US" b="0" dirty="0" smtClean="0">
                <a:solidFill>
                  <a:schemeClr val="tx1"/>
                </a:solidFill>
              </a:rPr>
              <a:t>客運：依照行程票價核實復支，請自行上網</a:t>
            </a:r>
            <a:r>
              <a:rPr lang="zh-TW" altLang="en-US" b="0" dirty="0">
                <a:solidFill>
                  <a:schemeClr val="tx1"/>
                </a:solidFill>
              </a:rPr>
              <a:t>列印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>
                <a:solidFill>
                  <a:schemeClr val="tx1"/>
                </a:solidFill>
              </a:rPr>
              <a:t>支付標準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>
                <a:solidFill>
                  <a:schemeClr val="tx1"/>
                </a:solidFill>
              </a:rPr>
              <a:t>並送至會計室作業。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搭乘</a:t>
            </a:r>
            <a:r>
              <a:rPr lang="zh-TW" altLang="en-US" b="0" dirty="0" smtClean="0">
                <a:solidFill>
                  <a:schemeClr val="tx1"/>
                </a:solidFill>
              </a:rPr>
              <a:t>高鐵：請於出差簽呈敘</a:t>
            </a:r>
            <a:r>
              <a:rPr lang="zh-TW" altLang="en-US" b="0" dirty="0">
                <a:solidFill>
                  <a:schemeClr val="tx1"/>
                </a:solidFill>
              </a:rPr>
              <a:t>明原因，並取得鈞長</a:t>
            </a:r>
            <a:r>
              <a:rPr lang="zh-TW" altLang="en-US" b="0" dirty="0" smtClean="0">
                <a:solidFill>
                  <a:schemeClr val="tx1"/>
                </a:solidFill>
              </a:rPr>
              <a:t>同意，未經同意不得報支。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新竹市</a:t>
            </a:r>
            <a:r>
              <a:rPr lang="zh-TW" altLang="en-US" b="0" dirty="0">
                <a:solidFill>
                  <a:schemeClr val="tx1"/>
                </a:solidFill>
              </a:rPr>
              <a:t>、新竹縣、竹南鎮、頭份鎮等</a:t>
            </a:r>
            <a:r>
              <a:rPr lang="zh-TW" altLang="en-US" b="0" dirty="0" smtClean="0">
                <a:solidFill>
                  <a:schemeClr val="tx1"/>
                </a:solidFill>
              </a:rPr>
              <a:t>地：交通費支付</a:t>
            </a:r>
            <a:r>
              <a:rPr lang="zh-TW" altLang="en-US" b="0" dirty="0">
                <a:solidFill>
                  <a:schemeClr val="tx1"/>
                </a:solidFill>
              </a:rPr>
              <a:t>金額以</a:t>
            </a:r>
            <a:r>
              <a:rPr lang="en-US" altLang="zh-TW" b="0" dirty="0">
                <a:solidFill>
                  <a:schemeClr val="tx1"/>
                </a:solidFill>
              </a:rPr>
              <a:t>80</a:t>
            </a:r>
            <a:r>
              <a:rPr lang="zh-TW" altLang="en-US" b="0" dirty="0">
                <a:solidFill>
                  <a:schemeClr val="tx1"/>
                </a:solidFill>
              </a:rPr>
              <a:t>元為上限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搭乘遊覽車：請檢附單據核銷。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458775" lvl="2" indent="0" defTabSz="912813">
              <a:spcBef>
                <a:spcPts val="1000"/>
              </a:spcBef>
              <a:buNone/>
            </a:pPr>
            <a:endParaRPr lang="zh-TW" altLang="en-US" b="0" dirty="0">
              <a:solidFill>
                <a:schemeClr val="tx1"/>
              </a:solidFill>
            </a:endParaRPr>
          </a:p>
          <a:p>
            <a:pPr marL="1428727" lvl="2" indent="-514350" defTabSz="912813">
              <a:buFont typeface="Wingdings" panose="05000000000000000000" pitchFamily="2" charset="2"/>
              <a:buAutoNum type="circleNumWdWhitePlain"/>
            </a:pPr>
            <a:endParaRPr lang="en-US" altLang="zh-TW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9542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5.4 </a:t>
            </a:r>
            <a:r>
              <a:rPr lang="zh-TW" altLang="en-US" dirty="0"/>
              <a:t>學生差旅費</a:t>
            </a:r>
            <a:r>
              <a:rPr lang="en-US" altLang="zh-TW" dirty="0"/>
              <a:t>-</a:t>
            </a:r>
            <a:r>
              <a:rPr lang="zh-TW" altLang="en-US" dirty="0"/>
              <a:t>長途租車</a:t>
            </a:r>
            <a:r>
              <a:rPr lang="zh-TW" altLang="en-US" dirty="0" smtClean="0"/>
              <a:t>費用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r>
              <a:rPr lang="zh-TW" altLang="en-US" sz="2400" b="0" dirty="0" smtClean="0">
                <a:solidFill>
                  <a:schemeClr val="tx1"/>
                </a:solidFill>
              </a:rPr>
              <a:t>租車費用：指因學生團體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(20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人以上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而需要大型交通工具，不得以個人出差報支。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r>
              <a:rPr lang="zh-TW" altLang="en-US" sz="2400" b="0" dirty="0" smtClean="0">
                <a:solidFill>
                  <a:schemeClr val="tx1"/>
                </a:solidFill>
              </a:rPr>
              <a:t>上限金額：每</a:t>
            </a:r>
            <a:r>
              <a:rPr lang="en-US" altLang="zh-TW" sz="2400" b="0" dirty="0">
                <a:solidFill>
                  <a:schemeClr val="tx1"/>
                </a:solidFill>
              </a:rPr>
              <a:t>1</a:t>
            </a:r>
            <a:r>
              <a:rPr lang="zh-TW" altLang="zh-TW" sz="2400" b="0" dirty="0">
                <a:solidFill>
                  <a:schemeClr val="tx1"/>
                </a:solidFill>
              </a:rPr>
              <a:t>車</a:t>
            </a:r>
            <a:r>
              <a:rPr lang="en-US" altLang="zh-TW" sz="2400" b="0" dirty="0">
                <a:solidFill>
                  <a:schemeClr val="tx1"/>
                </a:solidFill>
              </a:rPr>
              <a:t>/1</a:t>
            </a:r>
            <a:r>
              <a:rPr lang="zh-TW" altLang="zh-TW" sz="2400" b="0" dirty="0">
                <a:solidFill>
                  <a:schemeClr val="tx1"/>
                </a:solidFill>
              </a:rPr>
              <a:t>日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金額上限如下表所示</a:t>
            </a:r>
            <a:r>
              <a:rPr lang="zh-TW" altLang="zh-TW" sz="2400" b="0" dirty="0" smtClean="0">
                <a:solidFill>
                  <a:schemeClr val="tx1"/>
                </a:solidFill>
              </a:rPr>
              <a:t>。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endParaRPr lang="en-US" altLang="zh-TW" sz="2400" b="0" dirty="0">
              <a:solidFill>
                <a:schemeClr val="tx1"/>
              </a:solidFill>
            </a:endParaRPr>
          </a:p>
          <a:p>
            <a:endParaRPr lang="en-US" altLang="zh-TW" sz="2400" b="0" dirty="0" smtClean="0">
              <a:solidFill>
                <a:schemeClr val="tx1"/>
              </a:solidFill>
            </a:endParaRPr>
          </a:p>
          <a:p>
            <a:endParaRPr lang="en-US" altLang="zh-TW" sz="2400" b="0" dirty="0">
              <a:solidFill>
                <a:schemeClr val="tx1"/>
              </a:solidFill>
            </a:endParaRPr>
          </a:p>
          <a:p>
            <a:endParaRPr lang="en-US" altLang="zh-TW" sz="2400" b="0" dirty="0" smtClean="0">
              <a:solidFill>
                <a:schemeClr val="tx1"/>
              </a:solidFill>
            </a:endParaRPr>
          </a:p>
          <a:p>
            <a:endParaRPr lang="en-US" altLang="zh-TW" sz="2400" b="0" dirty="0">
              <a:solidFill>
                <a:schemeClr val="tx1"/>
              </a:solidFill>
            </a:endParaRPr>
          </a:p>
          <a:p>
            <a:endParaRPr lang="en-US" altLang="zh-TW" sz="2400" b="0" dirty="0" smtClean="0">
              <a:solidFill>
                <a:schemeClr val="tx1"/>
              </a:solidFill>
            </a:endParaRPr>
          </a:p>
          <a:p>
            <a:r>
              <a:rPr lang="zh-TW" altLang="en-US" sz="2400" b="0" dirty="0" smtClean="0">
                <a:solidFill>
                  <a:schemeClr val="tx1"/>
                </a:solidFill>
              </a:rPr>
              <a:t>遊覽車費用，請檢附憑證核實報支</a:t>
            </a:r>
            <a:r>
              <a:rPr lang="zh-TW" altLang="zh-TW" sz="2400" b="0" dirty="0" smtClean="0">
                <a:solidFill>
                  <a:schemeClr val="tx1"/>
                </a:solidFill>
              </a:rPr>
              <a:t>。</a:t>
            </a:r>
            <a:endParaRPr lang="zh-TW" alt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71</a:t>
            </a:fld>
            <a:endParaRPr lang="en-US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31479"/>
              </p:ext>
            </p:extLst>
          </p:nvPr>
        </p:nvGraphicFramePr>
        <p:xfrm>
          <a:off x="1403648" y="2882355"/>
          <a:ext cx="6912768" cy="2496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2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05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16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目的地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上限金額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台北、台中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基隆、宜蘭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嘉義、台南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高雄、屏東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63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花蓮、台東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6837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5.5 </a:t>
            </a:r>
            <a:r>
              <a:rPr lang="zh-TW" altLang="en-US" dirty="0"/>
              <a:t>學生差旅費</a:t>
            </a:r>
            <a:r>
              <a:rPr lang="en-US" altLang="zh-TW" dirty="0"/>
              <a:t>-</a:t>
            </a:r>
            <a:r>
              <a:rPr lang="zh-TW" altLang="en-US" dirty="0"/>
              <a:t>支付標準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住宿費：</a:t>
            </a: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>
                <a:solidFill>
                  <a:schemeClr val="tx1"/>
                </a:solidFill>
              </a:rPr>
              <a:t>每人上限</a:t>
            </a:r>
            <a:r>
              <a:rPr lang="en-US" altLang="zh-TW" sz="2200" b="0" dirty="0">
                <a:solidFill>
                  <a:schemeClr val="tx1"/>
                </a:solidFill>
              </a:rPr>
              <a:t>800</a:t>
            </a:r>
            <a:r>
              <a:rPr lang="zh-TW" altLang="en-US" sz="2200" b="0" dirty="0">
                <a:solidFill>
                  <a:schemeClr val="tx1"/>
                </a:solidFill>
              </a:rPr>
              <a:t>元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天。</a:t>
            </a:r>
          </a:p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保險費：</a:t>
            </a:r>
            <a:endParaRPr lang="zh-TW" alt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>
                <a:solidFill>
                  <a:schemeClr val="tx1"/>
                </a:solidFill>
              </a:rPr>
              <a:t>一般出差，請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投保平安</a:t>
            </a:r>
            <a:r>
              <a:rPr lang="zh-TW" altLang="en-US" sz="2200" b="0" dirty="0">
                <a:solidFill>
                  <a:schemeClr val="tx1"/>
                </a:solidFill>
              </a:rPr>
              <a:t>保險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含醫療險</a:t>
            </a:r>
            <a:r>
              <a:rPr lang="en-US" altLang="zh-TW" sz="2200" b="0" dirty="0">
                <a:solidFill>
                  <a:schemeClr val="tx1"/>
                </a:solidFill>
              </a:rPr>
              <a:t>) </a:t>
            </a:r>
            <a:r>
              <a:rPr lang="zh-TW" altLang="en-US" sz="2200" b="0" dirty="0">
                <a:solidFill>
                  <a:schemeClr val="tx1"/>
                </a:solidFill>
              </a:rPr>
              <a:t>，保險額度上限</a:t>
            </a:r>
            <a:r>
              <a:rPr lang="en-US" altLang="zh-TW" sz="2200" b="0" dirty="0">
                <a:solidFill>
                  <a:schemeClr val="tx1"/>
                </a:solidFill>
              </a:rPr>
              <a:t>100</a:t>
            </a:r>
            <a:r>
              <a:rPr lang="zh-TW" altLang="en-US" sz="2200" b="0" dirty="0">
                <a:solidFill>
                  <a:schemeClr val="tx1"/>
                </a:solidFill>
              </a:rPr>
              <a:t>萬。</a:t>
            </a: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參加運動</a:t>
            </a:r>
            <a:r>
              <a:rPr lang="zh-TW" altLang="en-US" sz="2200" b="0" dirty="0">
                <a:solidFill>
                  <a:schemeClr val="tx1"/>
                </a:solidFill>
              </a:rPr>
              <a:t>比賽，除投保一般平安保險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含醫療險</a:t>
            </a:r>
            <a:r>
              <a:rPr lang="en-US" altLang="zh-TW" sz="2200" b="0" dirty="0">
                <a:solidFill>
                  <a:schemeClr val="tx1"/>
                </a:solidFill>
              </a:rPr>
              <a:t>)</a:t>
            </a:r>
            <a:r>
              <a:rPr lang="zh-TW" altLang="en-US" sz="2200" b="0" dirty="0">
                <a:solidFill>
                  <a:schemeClr val="tx1"/>
                </a:solidFill>
              </a:rPr>
              <a:t>，保險額度上限</a:t>
            </a:r>
            <a:r>
              <a:rPr lang="en-US" altLang="zh-TW" sz="2200" b="0" dirty="0">
                <a:solidFill>
                  <a:schemeClr val="tx1"/>
                </a:solidFill>
              </a:rPr>
              <a:t>100</a:t>
            </a:r>
            <a:r>
              <a:rPr lang="zh-TW" altLang="en-US" sz="2200" b="0" dirty="0">
                <a:solidFill>
                  <a:schemeClr val="tx1"/>
                </a:solidFill>
              </a:rPr>
              <a:t>萬，得另外加保</a:t>
            </a:r>
            <a:r>
              <a:rPr lang="zh-TW" altLang="en-US" sz="2200" b="0" dirty="0">
                <a:solidFill>
                  <a:srgbClr val="FF0000"/>
                </a:solidFill>
              </a:rPr>
              <a:t>場上保險</a:t>
            </a:r>
            <a:r>
              <a:rPr lang="zh-TW" altLang="en-US" sz="2200" b="0" dirty="0">
                <a:solidFill>
                  <a:schemeClr val="tx1"/>
                </a:solidFill>
              </a:rPr>
              <a:t>，保險額度上限</a:t>
            </a:r>
            <a:r>
              <a:rPr lang="en-US" altLang="zh-TW" sz="2200" b="0" dirty="0">
                <a:solidFill>
                  <a:schemeClr val="tx1"/>
                </a:solidFill>
              </a:rPr>
              <a:t>100</a:t>
            </a:r>
            <a:r>
              <a:rPr lang="zh-TW" altLang="en-US" sz="2200" b="0" dirty="0">
                <a:solidFill>
                  <a:schemeClr val="tx1"/>
                </a:solidFill>
              </a:rPr>
              <a:t>萬。</a:t>
            </a:r>
          </a:p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雜費：</a:t>
            </a: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>
                <a:solidFill>
                  <a:schemeClr val="tx1"/>
                </a:solidFill>
              </a:rPr>
              <a:t>雜費包含短程車資及日生活費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餐費</a:t>
            </a:r>
            <a:r>
              <a:rPr lang="en-US" altLang="zh-TW" sz="2200" b="0" dirty="0">
                <a:solidFill>
                  <a:schemeClr val="tx1"/>
                </a:solidFill>
              </a:rPr>
              <a:t>)</a:t>
            </a:r>
            <a:r>
              <a:rPr lang="zh-TW" altLang="en-US" sz="2200" b="0" dirty="0">
                <a:solidFill>
                  <a:schemeClr val="tx1"/>
                </a:solidFill>
              </a:rPr>
              <a:t>。</a:t>
            </a:r>
            <a:endParaRPr lang="en-US" altLang="zh-TW" sz="2200" b="0" dirty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每人</a:t>
            </a:r>
            <a:r>
              <a:rPr lang="en-US" altLang="zh-TW" sz="2200" b="0" dirty="0">
                <a:solidFill>
                  <a:schemeClr val="tx1"/>
                </a:solidFill>
              </a:rPr>
              <a:t>300</a:t>
            </a:r>
            <a:r>
              <a:rPr lang="zh-TW" altLang="en-US" sz="2200" b="0" dirty="0">
                <a:solidFill>
                  <a:schemeClr val="tx1"/>
                </a:solidFill>
              </a:rPr>
              <a:t>元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天，</a:t>
            </a:r>
            <a:r>
              <a:rPr lang="en-US" altLang="zh-TW" sz="2200" b="0" dirty="0">
                <a:solidFill>
                  <a:schemeClr val="tx1"/>
                </a:solidFill>
              </a:rPr>
              <a:t>150</a:t>
            </a:r>
            <a:r>
              <a:rPr lang="zh-TW" altLang="en-US" sz="2200" b="0" dirty="0">
                <a:solidFill>
                  <a:schemeClr val="tx1"/>
                </a:solidFill>
              </a:rPr>
              <a:t>元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半天</a:t>
            </a:r>
          </a:p>
          <a:p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756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5.6 </a:t>
            </a:r>
            <a:r>
              <a:rPr lang="zh-TW" altLang="en-US" dirty="0"/>
              <a:t>學生差旅費</a:t>
            </a:r>
            <a:r>
              <a:rPr lang="en-US" altLang="zh-TW" dirty="0"/>
              <a:t>-</a:t>
            </a:r>
            <a:r>
              <a:rPr lang="zh-TW" altLang="en-US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>
                <a:solidFill>
                  <a:schemeClr val="tx1"/>
                </a:solidFill>
              </a:rPr>
              <a:t>主辦單位如有提供</a:t>
            </a:r>
            <a:r>
              <a:rPr lang="en-US" altLang="zh-TW" sz="2200" b="0" dirty="0">
                <a:solidFill>
                  <a:schemeClr val="tx1"/>
                </a:solidFill>
              </a:rPr>
              <a:t>【</a:t>
            </a:r>
            <a:r>
              <a:rPr lang="zh-TW" altLang="en-US" sz="2200" b="0" dirty="0">
                <a:solidFill>
                  <a:schemeClr val="tx1"/>
                </a:solidFill>
              </a:rPr>
              <a:t>交通費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>
                <a:solidFill>
                  <a:schemeClr val="tx1"/>
                </a:solidFill>
              </a:rPr>
              <a:t>、</a:t>
            </a:r>
            <a:r>
              <a:rPr lang="en-US" altLang="zh-TW" sz="2200" b="0" dirty="0">
                <a:solidFill>
                  <a:schemeClr val="tx1"/>
                </a:solidFill>
              </a:rPr>
              <a:t> 【</a:t>
            </a:r>
            <a:r>
              <a:rPr lang="zh-TW" altLang="en-US" sz="2200" b="0" dirty="0">
                <a:solidFill>
                  <a:schemeClr val="tx1"/>
                </a:solidFill>
              </a:rPr>
              <a:t>住宿費</a:t>
            </a:r>
            <a:r>
              <a:rPr lang="en-US" altLang="zh-TW" sz="2200" b="0" dirty="0">
                <a:solidFill>
                  <a:schemeClr val="tx1"/>
                </a:solidFill>
              </a:rPr>
              <a:t>】</a:t>
            </a:r>
            <a:r>
              <a:rPr lang="zh-TW" altLang="en-US" sz="2200" b="0" dirty="0">
                <a:solidFill>
                  <a:schemeClr val="tx1"/>
                </a:solidFill>
              </a:rPr>
              <a:t>、</a:t>
            </a:r>
            <a:r>
              <a:rPr lang="en-US" altLang="zh-TW" sz="2200" b="0" dirty="0">
                <a:solidFill>
                  <a:schemeClr val="tx1"/>
                </a:solidFill>
              </a:rPr>
              <a:t> 【</a:t>
            </a:r>
            <a:r>
              <a:rPr lang="zh-TW" altLang="en-US" sz="2200" b="0" dirty="0">
                <a:solidFill>
                  <a:schemeClr val="tx1"/>
                </a:solidFill>
              </a:rPr>
              <a:t>平安保險費</a:t>
            </a:r>
            <a:r>
              <a:rPr lang="en-US" altLang="zh-TW" sz="2200" b="0" dirty="0">
                <a:solidFill>
                  <a:schemeClr val="tx1"/>
                </a:solidFill>
              </a:rPr>
              <a:t>】 </a:t>
            </a:r>
            <a:r>
              <a:rPr lang="zh-TW" altLang="en-US" sz="2200" b="0" dirty="0">
                <a:solidFill>
                  <a:schemeClr val="tx1"/>
                </a:solidFill>
              </a:rPr>
              <a:t>，不得報支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>
                <a:solidFill>
                  <a:schemeClr val="tx1"/>
                </a:solidFill>
              </a:rPr>
              <a:t>主辦單位提供膳者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含全日與半日</a:t>
            </a:r>
            <a:r>
              <a:rPr lang="en-US" altLang="zh-TW" sz="2200" b="0" dirty="0">
                <a:solidFill>
                  <a:schemeClr val="tx1"/>
                </a:solidFill>
              </a:rPr>
              <a:t>)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</a:t>
            </a:r>
            <a:r>
              <a:rPr lang="en-US" altLang="zh-TW" sz="2200" b="0" dirty="0">
                <a:solidFill>
                  <a:schemeClr val="tx1"/>
                </a:solidFill>
              </a:rPr>
              <a:t> 【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雜費</a:t>
            </a:r>
            <a:r>
              <a:rPr lang="zh-TW" altLang="en-US" sz="2200" b="0" dirty="0">
                <a:solidFill>
                  <a:schemeClr val="tx1"/>
                </a:solidFill>
              </a:rPr>
              <a:t>按</a:t>
            </a:r>
            <a:r>
              <a:rPr lang="en-US" altLang="zh-TW" sz="2200" b="0" dirty="0">
                <a:solidFill>
                  <a:schemeClr val="tx1"/>
                </a:solidFill>
              </a:rPr>
              <a:t>1/2</a:t>
            </a:r>
            <a:r>
              <a:rPr lang="zh-TW" altLang="en-US" sz="2200" b="0" dirty="0">
                <a:solidFill>
                  <a:schemeClr val="tx1"/>
                </a:solidFill>
              </a:rPr>
              <a:t>報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支</a:t>
            </a:r>
            <a:r>
              <a:rPr lang="en-US" altLang="zh-TW" sz="2200" b="0" dirty="0">
                <a:solidFill>
                  <a:schemeClr val="tx1"/>
                </a:solidFill>
              </a:rPr>
              <a:t>】 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因</a:t>
            </a:r>
            <a:r>
              <a:rPr lang="zh-TW" altLang="en-US" sz="2200" b="0" dirty="0">
                <a:solidFill>
                  <a:schemeClr val="tx1"/>
                </a:solidFill>
              </a:rPr>
              <a:t>賽程及活動需每天往返者，交通費及雜費可用每日往返核支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，但不得</a:t>
            </a:r>
            <a:r>
              <a:rPr lang="zh-TW" altLang="en-US" sz="2200" b="0" dirty="0">
                <a:solidFill>
                  <a:schemeClr val="tx1"/>
                </a:solidFill>
              </a:rPr>
              <a:t>報支住宿費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活動</a:t>
            </a:r>
            <a:r>
              <a:rPr lang="zh-TW" altLang="en-US" sz="2200" b="0" dirty="0">
                <a:solidFill>
                  <a:schemeClr val="tx1"/>
                </a:solidFill>
              </a:rPr>
              <a:t>行程下午</a:t>
            </a:r>
            <a:r>
              <a:rPr lang="en-US" altLang="zh-TW" sz="2200" b="0" dirty="0">
                <a:solidFill>
                  <a:schemeClr val="tx1"/>
                </a:solidFill>
              </a:rPr>
              <a:t>6:00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結束且次日無活動，</a:t>
            </a:r>
            <a:r>
              <a:rPr lang="zh-TW" altLang="en-US" sz="2200" b="0" dirty="0">
                <a:solidFill>
                  <a:schemeClr val="tx1"/>
                </a:solidFill>
              </a:rPr>
              <a:t>不得報支住宿費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離島</a:t>
            </a:r>
            <a:r>
              <a:rPr lang="zh-TW" altLang="en-US" sz="2200" b="0" dirty="0">
                <a:solidFill>
                  <a:schemeClr val="tx1"/>
                </a:solidFill>
              </a:rPr>
              <a:t>地區，基隆市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含</a:t>
            </a:r>
            <a:r>
              <a:rPr lang="en-US" altLang="zh-TW" sz="2200" b="0" dirty="0">
                <a:solidFill>
                  <a:schemeClr val="tx1"/>
                </a:solidFill>
              </a:rPr>
              <a:t>)</a:t>
            </a:r>
            <a:r>
              <a:rPr lang="zh-TW" altLang="en-US" sz="2200" b="0" dirty="0">
                <a:solidFill>
                  <a:schemeClr val="tx1"/>
                </a:solidFill>
              </a:rPr>
              <a:t>以北、雲林縣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含</a:t>
            </a:r>
            <a:r>
              <a:rPr lang="en-US" altLang="zh-TW" sz="2200" b="0" dirty="0">
                <a:solidFill>
                  <a:schemeClr val="tx1"/>
                </a:solidFill>
              </a:rPr>
              <a:t>)</a:t>
            </a:r>
            <a:r>
              <a:rPr lang="zh-TW" altLang="en-US" sz="2200" b="0" dirty="0">
                <a:solidFill>
                  <a:schemeClr val="tx1"/>
                </a:solidFill>
              </a:rPr>
              <a:t>以南及東部地區或火車、 汽車不能直達，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須在當天</a:t>
            </a:r>
            <a:r>
              <a:rPr lang="en-US" altLang="zh-TW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9:00</a:t>
            </a:r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前到達者，得提前一日出發，並加</a:t>
            </a:r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發雜費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及住宿費</a:t>
            </a:r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投保日期非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出差日，不予報支</a:t>
            </a:r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sz="2200" b="0" dirty="0" smtClean="0">
                <a:solidFill>
                  <a:schemeClr val="tx1"/>
                </a:solidFill>
              </a:rPr>
              <a:t>出差</a:t>
            </a:r>
            <a:r>
              <a:rPr lang="zh-TW" altLang="en-US" sz="2200" b="0" dirty="0">
                <a:solidFill>
                  <a:schemeClr val="tx1"/>
                </a:solidFill>
              </a:rPr>
              <a:t>地點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與報</a:t>
            </a:r>
            <a:r>
              <a:rPr lang="zh-TW" altLang="en-US" sz="2200" b="0" dirty="0">
                <a:solidFill>
                  <a:schemeClr val="tx1"/>
                </a:solidFill>
              </a:rPr>
              <a:t>支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地點應相同，不同請於簽呈或請款</a:t>
            </a:r>
            <a:r>
              <a:rPr lang="zh-TW" altLang="en-US" sz="2200" b="0" dirty="0">
                <a:solidFill>
                  <a:schemeClr val="tx1"/>
                </a:solidFill>
              </a:rPr>
              <a:t>單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說明。</a:t>
            </a:r>
            <a:endParaRPr lang="en-US" altLang="zh-TW" sz="2200" b="0" dirty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endParaRPr lang="zh-TW" altLang="en-US" sz="22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circleNumWdWhitePlain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circleNumWdWhitePlain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endParaRPr lang="zh-TW" altLang="en-US" sz="2200" b="0" dirty="0">
              <a:solidFill>
                <a:schemeClr val="tx1"/>
              </a:solidFill>
            </a:endParaRPr>
          </a:p>
          <a:p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4045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3.4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碩士學位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考試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支付標準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b="0" dirty="0" smtClean="0">
                <a:solidFill>
                  <a:schemeClr val="tx1"/>
                </a:solidFill>
              </a:rPr>
              <a:t>碩士學位考試支付標準：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指導費：</a:t>
            </a:r>
            <a:r>
              <a:rPr lang="en-US" altLang="zh-TW" b="0" dirty="0" smtClean="0">
                <a:solidFill>
                  <a:schemeClr val="tx1"/>
                </a:solidFill>
              </a:rPr>
              <a:t>5,000</a:t>
            </a:r>
            <a:r>
              <a:rPr lang="zh-TW" altLang="en-US" b="0" dirty="0">
                <a:solidFill>
                  <a:schemeClr val="tx1"/>
                </a:solidFill>
              </a:rPr>
              <a:t>元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位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每位口試學生以</a:t>
            </a:r>
            <a:r>
              <a:rPr lang="en-US" altLang="zh-TW" b="0" dirty="0" smtClean="0">
                <a:solidFill>
                  <a:schemeClr val="tx1"/>
                </a:solidFill>
              </a:rPr>
              <a:t>5,000</a:t>
            </a:r>
            <a:r>
              <a:rPr lang="zh-TW" altLang="en-US" b="0" dirty="0" smtClean="0">
                <a:solidFill>
                  <a:schemeClr val="tx1"/>
                </a:solidFill>
              </a:rPr>
              <a:t>元為上限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口試</a:t>
            </a:r>
            <a:r>
              <a:rPr lang="zh-TW" altLang="en-US" b="0" dirty="0">
                <a:solidFill>
                  <a:schemeClr val="tx1"/>
                </a:solidFill>
              </a:rPr>
              <a:t>費：</a:t>
            </a:r>
            <a:r>
              <a:rPr lang="en-US" altLang="zh-TW" b="0" dirty="0" smtClean="0">
                <a:solidFill>
                  <a:schemeClr val="tx1"/>
                </a:solidFill>
              </a:rPr>
              <a:t>1,500</a:t>
            </a:r>
            <a:r>
              <a:rPr lang="zh-TW" altLang="en-US" b="0" dirty="0">
                <a:solidFill>
                  <a:schemeClr val="tx1"/>
                </a:solidFill>
              </a:rPr>
              <a:t>元</a:t>
            </a:r>
            <a:r>
              <a:rPr lang="en-US" altLang="zh-TW" b="0" dirty="0">
                <a:solidFill>
                  <a:schemeClr val="tx1"/>
                </a:solidFill>
              </a:rPr>
              <a:t>/</a:t>
            </a:r>
            <a:r>
              <a:rPr lang="zh-TW" altLang="en-US" b="0" dirty="0">
                <a:solidFill>
                  <a:schemeClr val="tx1"/>
                </a:solidFill>
              </a:rPr>
              <a:t>位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每位口試學生以</a:t>
            </a:r>
            <a:r>
              <a:rPr lang="en-US" altLang="zh-TW" b="0" dirty="0" smtClean="0">
                <a:solidFill>
                  <a:schemeClr val="tx1"/>
                </a:solidFill>
              </a:rPr>
              <a:t>4,500</a:t>
            </a:r>
            <a:r>
              <a:rPr lang="zh-TW" altLang="en-US" b="0" dirty="0" smtClean="0">
                <a:solidFill>
                  <a:schemeClr val="tx1"/>
                </a:solidFill>
              </a:rPr>
              <a:t>元為上限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交通費：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校內口試委員：不得請領交通</a:t>
            </a:r>
            <a:r>
              <a:rPr lang="zh-TW" altLang="en-US" sz="2000" b="0" dirty="0">
                <a:solidFill>
                  <a:schemeClr val="tx1"/>
                </a:solidFill>
              </a:rPr>
              <a:t>費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校外</a:t>
            </a:r>
            <a:r>
              <a:rPr lang="zh-TW" altLang="en-US" sz="2000" b="0" dirty="0">
                <a:solidFill>
                  <a:schemeClr val="tx1"/>
                </a:solidFill>
              </a:rPr>
              <a:t>口試委員：依口試委員</a:t>
            </a:r>
            <a:r>
              <a:rPr lang="en-US" altLang="zh-TW" sz="2000" b="0" dirty="0">
                <a:solidFill>
                  <a:srgbClr val="FF0000"/>
                </a:solidFill>
              </a:rPr>
              <a:t>【</a:t>
            </a:r>
            <a:r>
              <a:rPr lang="zh-TW" altLang="en-US" sz="2000" b="0" dirty="0">
                <a:solidFill>
                  <a:srgbClr val="FF0000"/>
                </a:solidFill>
              </a:rPr>
              <a:t>戶籍所在地</a:t>
            </a:r>
            <a:r>
              <a:rPr lang="en-US" altLang="zh-TW" sz="2000" b="0" dirty="0">
                <a:solidFill>
                  <a:srgbClr val="FF0000"/>
                </a:solidFill>
              </a:rPr>
              <a:t>】</a:t>
            </a:r>
            <a:r>
              <a:rPr lang="zh-TW" altLang="en-US" sz="2000" b="0" dirty="0">
                <a:solidFill>
                  <a:schemeClr val="tx1"/>
                </a:solidFill>
              </a:rPr>
              <a:t>為支付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標準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1487464" lvl="2" indent="-457200">
              <a:buFont typeface="+mj-lt"/>
              <a:buAutoNum type="alphaUcPeriod"/>
            </a:pPr>
            <a:r>
              <a:rPr lang="zh-TW" altLang="en-US" b="0" dirty="0" smtClean="0">
                <a:solidFill>
                  <a:schemeClr val="tx1"/>
                </a:solidFill>
              </a:rPr>
              <a:t>台北</a:t>
            </a:r>
            <a:r>
              <a:rPr lang="en-US" altLang="zh-TW" b="0" dirty="0" smtClean="0">
                <a:solidFill>
                  <a:schemeClr val="tx1"/>
                </a:solidFill>
              </a:rPr>
              <a:t>-</a:t>
            </a:r>
            <a:r>
              <a:rPr lang="zh-TW" altLang="en-US" b="0" dirty="0" smtClean="0">
                <a:solidFill>
                  <a:schemeClr val="tx1"/>
                </a:solidFill>
              </a:rPr>
              <a:t>台中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北區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：</a:t>
            </a:r>
            <a:r>
              <a:rPr lang="en-US" altLang="zh-TW" b="0" dirty="0" smtClean="0">
                <a:solidFill>
                  <a:schemeClr val="tx1"/>
                </a:solidFill>
              </a:rPr>
              <a:t>500</a:t>
            </a:r>
            <a:r>
              <a:rPr lang="zh-TW" altLang="en-US" b="0" dirty="0" smtClean="0">
                <a:solidFill>
                  <a:schemeClr val="tx1"/>
                </a:solidFill>
              </a:rPr>
              <a:t>元</a:t>
            </a:r>
            <a:r>
              <a:rPr lang="en-US" altLang="zh-TW" b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1487464" lvl="2" indent="-457200">
              <a:buFont typeface="+mj-lt"/>
              <a:buAutoNum type="alphaUcPeriod"/>
            </a:pPr>
            <a:r>
              <a:rPr lang="zh-TW" altLang="en-US" b="0" dirty="0" smtClean="0">
                <a:solidFill>
                  <a:schemeClr val="tx1"/>
                </a:solidFill>
              </a:rPr>
              <a:t>台中</a:t>
            </a:r>
            <a:r>
              <a:rPr lang="en-US" altLang="zh-TW" b="0" dirty="0" smtClean="0">
                <a:solidFill>
                  <a:schemeClr val="tx1"/>
                </a:solidFill>
              </a:rPr>
              <a:t>-</a:t>
            </a:r>
            <a:r>
              <a:rPr lang="zh-TW" altLang="en-US" b="0" dirty="0" smtClean="0">
                <a:solidFill>
                  <a:schemeClr val="tx1"/>
                </a:solidFill>
              </a:rPr>
              <a:t>嘉義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中區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：</a:t>
            </a:r>
            <a:r>
              <a:rPr lang="en-US" altLang="zh-TW" b="0" dirty="0" smtClean="0">
                <a:solidFill>
                  <a:schemeClr val="tx1"/>
                </a:solidFill>
              </a:rPr>
              <a:t>1,000</a:t>
            </a:r>
            <a:r>
              <a:rPr lang="zh-TW" altLang="en-US" b="0" dirty="0" smtClean="0">
                <a:solidFill>
                  <a:schemeClr val="tx1"/>
                </a:solidFill>
              </a:rPr>
              <a:t>元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。</a:t>
            </a:r>
            <a:r>
              <a:rPr lang="en-US" altLang="zh-TW" b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1487464" lvl="2" indent="-457200">
              <a:buFont typeface="+mj-lt"/>
              <a:buAutoNum type="alphaUcPeriod"/>
            </a:pPr>
            <a:r>
              <a:rPr lang="zh-TW" altLang="en-US" b="0" dirty="0" smtClean="0">
                <a:solidFill>
                  <a:schemeClr val="tx1"/>
                </a:solidFill>
              </a:rPr>
              <a:t>台南</a:t>
            </a:r>
            <a:r>
              <a:rPr lang="en-US" altLang="zh-TW" b="0" dirty="0" smtClean="0">
                <a:solidFill>
                  <a:schemeClr val="tx1"/>
                </a:solidFill>
              </a:rPr>
              <a:t>-</a:t>
            </a:r>
            <a:r>
              <a:rPr lang="zh-TW" altLang="en-US" b="0" dirty="0" smtClean="0">
                <a:solidFill>
                  <a:schemeClr val="tx1"/>
                </a:solidFill>
              </a:rPr>
              <a:t>宜蘭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南區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：</a:t>
            </a:r>
            <a:r>
              <a:rPr lang="en-US" altLang="zh-TW" b="0" dirty="0" smtClean="0">
                <a:solidFill>
                  <a:schemeClr val="tx1"/>
                </a:solidFill>
              </a:rPr>
              <a:t>1,200</a:t>
            </a:r>
            <a:r>
              <a:rPr lang="zh-TW" altLang="en-US" b="0" dirty="0" smtClean="0">
                <a:solidFill>
                  <a:schemeClr val="tx1"/>
                </a:solidFill>
              </a:rPr>
              <a:t>元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030276" lvl="1" indent="-457200"/>
            <a:r>
              <a:rPr lang="zh-TW" altLang="en-US" sz="2000" b="0" dirty="0" smtClean="0">
                <a:solidFill>
                  <a:srgbClr val="FF0000"/>
                </a:solidFill>
              </a:rPr>
              <a:t>校外</a:t>
            </a:r>
            <a:r>
              <a:rPr lang="zh-TW" altLang="en-US" sz="2000" b="0" dirty="0">
                <a:solidFill>
                  <a:srgbClr val="FF0000"/>
                </a:solidFill>
              </a:rPr>
              <a:t>委員交通費</a:t>
            </a:r>
            <a:r>
              <a:rPr lang="en-US" altLang="zh-TW" sz="2000" b="0" dirty="0">
                <a:solidFill>
                  <a:srgbClr val="FF0000"/>
                </a:solidFill>
              </a:rPr>
              <a:t>【</a:t>
            </a:r>
            <a:r>
              <a:rPr lang="zh-TW" altLang="en-US" sz="2000" b="0" dirty="0">
                <a:solidFill>
                  <a:srgbClr val="FF0000"/>
                </a:solidFill>
              </a:rPr>
              <a:t>同一天以一次為限</a:t>
            </a:r>
            <a:r>
              <a:rPr lang="en-US" altLang="zh-TW" sz="2000" b="0" dirty="0">
                <a:solidFill>
                  <a:srgbClr val="FF0000"/>
                </a:solidFill>
              </a:rPr>
              <a:t>】 </a:t>
            </a:r>
            <a:r>
              <a:rPr lang="zh-TW" altLang="en-US" sz="2000" b="0" dirty="0">
                <a:solidFill>
                  <a:srgbClr val="FF0000"/>
                </a:solidFill>
              </a:rPr>
              <a:t>，不得以口試學生人數作為支付標準</a:t>
            </a:r>
            <a:r>
              <a:rPr lang="zh-TW" altLang="en-US" sz="2000" b="0" dirty="0" smtClean="0">
                <a:solidFill>
                  <a:srgbClr val="FF0000"/>
                </a:solidFill>
              </a:rPr>
              <a:t>。</a:t>
            </a:r>
            <a:endParaRPr lang="en-US" altLang="zh-TW" sz="2000" b="0" dirty="0" smtClean="0">
              <a:solidFill>
                <a:srgbClr val="FF0000"/>
              </a:solidFill>
            </a:endParaRPr>
          </a:p>
          <a:p>
            <a:pPr marL="1030276" lvl="1" indent="-457200"/>
            <a:r>
              <a:rPr lang="zh-TW" altLang="en-US" sz="2000" b="0" dirty="0" smtClean="0">
                <a:solidFill>
                  <a:schemeClr val="tx1"/>
                </a:solidFill>
              </a:rPr>
              <a:t>口試</a:t>
            </a:r>
            <a:r>
              <a:rPr lang="zh-TW" altLang="en-US" sz="2000" b="0" dirty="0">
                <a:solidFill>
                  <a:schemeClr val="tx1"/>
                </a:solidFill>
              </a:rPr>
              <a:t>委員與簽收單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人員需相同。</a:t>
            </a:r>
            <a:endParaRPr lang="en-US" altLang="zh-TW" sz="2000" b="0" dirty="0">
              <a:solidFill>
                <a:schemeClr val="tx1"/>
              </a:solidFill>
            </a:endParaRPr>
          </a:p>
          <a:p>
            <a:pPr marL="1030276" lvl="1" indent="-457200"/>
            <a:endParaRPr lang="en-US" altLang="zh-TW" sz="2000" b="0" dirty="0">
              <a:solidFill>
                <a:srgbClr val="FF0000"/>
              </a:solidFill>
            </a:endParaRPr>
          </a:p>
          <a:p>
            <a:pPr marL="1487464" lvl="2" indent="-457200">
              <a:buFont typeface="+mj-lt"/>
              <a:buAutoNum type="alphaUcPeriod"/>
            </a:pPr>
            <a:endParaRPr lang="en-US" altLang="zh-TW" b="0" dirty="0" smtClean="0">
              <a:solidFill>
                <a:schemeClr val="tx1"/>
              </a:solidFill>
            </a:endParaRPr>
          </a:p>
          <a:p>
            <a:endParaRPr lang="zh-TW" alt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9608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碩士</a:t>
            </a:r>
            <a:r>
              <a:rPr lang="zh-TW" altLang="en-US" dirty="0"/>
              <a:t>學位</a:t>
            </a:r>
            <a:r>
              <a:rPr lang="zh-TW" altLang="en-US" dirty="0" smtClean="0"/>
              <a:t>考試</a:t>
            </a:r>
            <a:r>
              <a:rPr lang="zh-TW" altLang="en-US" dirty="0"/>
              <a:t>核銷自我檢核表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b="0" dirty="0">
                <a:solidFill>
                  <a:schemeClr val="tx1"/>
                </a:solidFill>
              </a:rPr>
              <a:t>一、	請依序打勾並檢附相關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資料</a:t>
            </a:r>
            <a:r>
              <a:rPr lang="zh-TW" altLang="en-US" sz="2200" b="0" dirty="0">
                <a:solidFill>
                  <a:schemeClr val="tx1"/>
                </a:solidFill>
              </a:rPr>
              <a:t>：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en-US" altLang="zh-TW" b="0" dirty="0" smtClean="0">
                <a:solidFill>
                  <a:schemeClr val="tx1"/>
                </a:solidFill>
              </a:rPr>
              <a:t>□</a:t>
            </a:r>
            <a:r>
              <a:rPr lang="zh-TW" altLang="en-US" b="0" dirty="0" smtClean="0">
                <a:solidFill>
                  <a:schemeClr val="tx1"/>
                </a:solidFill>
              </a:rPr>
              <a:t> 核銷</a:t>
            </a:r>
            <a:r>
              <a:rPr lang="zh-TW" altLang="en-US" b="0" dirty="0">
                <a:solidFill>
                  <a:schemeClr val="tx1"/>
                </a:solidFill>
              </a:rPr>
              <a:t>簽呈。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en-US" altLang="zh-TW" b="0" dirty="0">
                <a:solidFill>
                  <a:schemeClr val="tx1"/>
                </a:solidFill>
              </a:rPr>
              <a:t>□ </a:t>
            </a:r>
            <a:r>
              <a:rPr lang="zh-TW" altLang="en-US" b="0" dirty="0" smtClean="0">
                <a:solidFill>
                  <a:schemeClr val="tx1"/>
                </a:solidFill>
              </a:rPr>
              <a:t>申請</a:t>
            </a:r>
            <a:r>
              <a:rPr lang="zh-TW" altLang="en-US" b="0" dirty="0">
                <a:solidFill>
                  <a:schemeClr val="tx1"/>
                </a:solidFill>
              </a:rPr>
              <a:t>簽呈。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en-US" altLang="zh-TW" b="0" dirty="0">
                <a:solidFill>
                  <a:schemeClr val="tx1"/>
                </a:solidFill>
              </a:rPr>
              <a:t>□ </a:t>
            </a:r>
            <a:r>
              <a:rPr lang="zh-TW" altLang="en-US" b="0" dirty="0" smtClean="0">
                <a:solidFill>
                  <a:schemeClr val="tx1"/>
                </a:solidFill>
              </a:rPr>
              <a:t>碩士</a:t>
            </a:r>
            <a:r>
              <a:rPr lang="zh-TW" altLang="en-US" b="0" dirty="0">
                <a:solidFill>
                  <a:schemeClr val="tx1"/>
                </a:solidFill>
              </a:rPr>
              <a:t>論文口試評分表。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458787" lvl="2" indent="-457200" defTabSz="912813">
              <a:spcBef>
                <a:spcPts val="1000"/>
              </a:spcBef>
              <a:buFont typeface="Wingdings" pitchFamily="2" charset="2"/>
              <a:buAutoNum type="circleNumWdWhitePlain"/>
            </a:pPr>
            <a:r>
              <a:rPr lang="en-US" altLang="zh-TW" b="0" dirty="0" smtClean="0">
                <a:solidFill>
                  <a:schemeClr val="tx1"/>
                </a:solidFill>
              </a:rPr>
              <a:t>□</a:t>
            </a:r>
            <a:r>
              <a:rPr lang="zh-TW" altLang="zh-TW" dirty="0"/>
              <a:t>碩士論文考試明細表暨印領清冊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376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五、核銷憑證</a:t>
            </a:r>
            <a:endParaRPr lang="zh-TW" alt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556792"/>
            <a:ext cx="8119814" cy="4351338"/>
          </a:xfrm>
        </p:spPr>
        <p:txBody>
          <a:bodyPr/>
          <a:lstStyle/>
          <a:p>
            <a:r>
              <a:rPr lang="zh-TW" altLang="en-US" sz="2200" b="0" dirty="0" smtClean="0">
                <a:solidFill>
                  <a:schemeClr val="tx1"/>
                </a:solidFill>
              </a:rPr>
              <a:t>經費核銷均須檢附憑證核銷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circleNumWdWhitePlain"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zh-TW" altLang="en-US" sz="22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76</a:t>
            </a:fld>
            <a:endParaRPr lang="en-US" dirty="0"/>
          </a:p>
        </p:txBody>
      </p:sp>
      <p:graphicFrame>
        <p:nvGraphicFramePr>
          <p:cNvPr id="11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063231"/>
              </p:ext>
            </p:extLst>
          </p:nvPr>
        </p:nvGraphicFramePr>
        <p:xfrm>
          <a:off x="628650" y="1988840"/>
          <a:ext cx="7886700" cy="403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3682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發票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8715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tx1"/>
                </a:solidFill>
              </a:rPr>
              <a:t>發票標準格式：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1030276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抬頭</a:t>
            </a:r>
            <a:r>
              <a:rPr lang="zh-TW" altLang="en-US" b="0" dirty="0">
                <a:solidFill>
                  <a:schemeClr val="tx1"/>
                </a:solidFill>
              </a:rPr>
              <a:t>：元培醫事科技</a:t>
            </a:r>
            <a:r>
              <a:rPr lang="zh-TW" altLang="en-US" b="0" dirty="0" smtClean="0">
                <a:solidFill>
                  <a:schemeClr val="tx1"/>
                </a:solidFill>
              </a:rPr>
              <a:t>大學。</a:t>
            </a:r>
            <a:endParaRPr lang="zh-TW" altLang="en-US" b="0" dirty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統一編號：</a:t>
            </a:r>
            <a:r>
              <a:rPr lang="en-US" altLang="zh-TW" b="0" dirty="0" smtClean="0">
                <a:solidFill>
                  <a:schemeClr val="tx1"/>
                </a:solidFill>
              </a:rPr>
              <a:t>46802307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發票日期 </a:t>
            </a:r>
            <a:r>
              <a:rPr lang="en-US" altLang="zh-TW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請在主管簽准</a:t>
            </a: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後，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請款日期前</a:t>
            </a:r>
            <a:r>
              <a:rPr lang="en-US" altLang="zh-TW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。</a:t>
            </a:r>
            <a:endParaRPr lang="en-US" altLang="zh-TW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地址。</a:t>
            </a:r>
            <a:endParaRPr lang="zh-TW" altLang="en-US" b="0" dirty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品名、數量、金額。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統一發票專用章。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228600" lvl="1" indent="-227013" defTabSz="912813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</a:rPr>
              <a:t>注意事項：</a:t>
            </a:r>
            <a:endParaRPr lang="en-US" altLang="zh-TW" dirty="0">
              <a:solidFill>
                <a:schemeClr val="tx1"/>
              </a:solidFill>
              <a:latin typeface="Arial" pitchFamily="34" charset="0"/>
            </a:endParaRPr>
          </a:p>
          <a:p>
            <a:pPr marL="1030276" lvl="1" indent="-457200">
              <a:spcAft>
                <a:spcPts val="60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核銷以使用二</a:t>
            </a:r>
            <a:r>
              <a:rPr lang="zh-TW" altLang="en-US" b="0" dirty="0">
                <a:solidFill>
                  <a:schemeClr val="tx1"/>
                </a:solidFill>
              </a:rPr>
              <a:t>聯式發票</a:t>
            </a:r>
            <a:r>
              <a:rPr lang="zh-TW" altLang="en-US" b="0" dirty="0" smtClean="0">
                <a:solidFill>
                  <a:schemeClr val="tx1"/>
                </a:solidFill>
              </a:rPr>
              <a:t>為原則</a:t>
            </a:r>
            <a:r>
              <a:rPr lang="zh-TW" altLang="en-US" b="0" dirty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1030276" lvl="1" indent="-457200">
              <a:spcAft>
                <a:spcPts val="60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核銷使用</a:t>
            </a:r>
            <a:r>
              <a:rPr lang="zh-TW" altLang="en-US" b="0" dirty="0" smtClean="0">
                <a:solidFill>
                  <a:schemeClr val="tx1"/>
                </a:solidFill>
              </a:rPr>
              <a:t>三</a:t>
            </a:r>
            <a:r>
              <a:rPr lang="zh-TW" altLang="en-US" b="0" dirty="0">
                <a:solidFill>
                  <a:schemeClr val="tx1"/>
                </a:solidFill>
              </a:rPr>
              <a:t>聯式發票報支，須檢</a:t>
            </a:r>
            <a:r>
              <a:rPr lang="zh-TW" altLang="en-US" b="0" dirty="0" smtClean="0">
                <a:solidFill>
                  <a:schemeClr val="tx1"/>
                </a:solidFill>
              </a:rPr>
              <a:t>附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收執聯</a:t>
            </a:r>
            <a:r>
              <a:rPr lang="en-US" altLang="zh-TW" b="0" dirty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與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扣</a:t>
            </a:r>
            <a:r>
              <a:rPr lang="zh-TW" altLang="en-US" b="0" dirty="0">
                <a:solidFill>
                  <a:schemeClr val="tx1"/>
                </a:solidFill>
              </a:rPr>
              <a:t>抵</a:t>
            </a:r>
            <a:r>
              <a:rPr lang="zh-TW" altLang="en-US" b="0" dirty="0" smtClean="0">
                <a:solidFill>
                  <a:schemeClr val="tx1"/>
                </a:solidFill>
              </a:rPr>
              <a:t>聯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>
              <a:solidFill>
                <a:schemeClr val="tx1"/>
              </a:solidFill>
            </a:endParaRPr>
          </a:p>
          <a:p>
            <a:pPr lvl="1"/>
            <a:endParaRPr lang="zh-TW" altLang="en-US" b="0" dirty="0"/>
          </a:p>
          <a:p>
            <a:pPr lvl="1"/>
            <a:endParaRPr lang="zh-TW" altLang="en-US" b="0" dirty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042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78</a:t>
            </a:fld>
            <a:endParaRPr lang="en-US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781050" y="197024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4400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2.</a:t>
            </a:r>
            <a:r>
              <a:rPr kumimoji="0"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免用統一發票收據</a:t>
            </a:r>
            <a:endParaRPr kumimoji="0"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39552" y="1493168"/>
            <a:ext cx="8128198" cy="486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lang="zh-TW" altLang="en-US" sz="3200" b="1" kern="1200" dirty="0">
                <a:solidFill>
                  <a:srgbClr val="0000CC"/>
                </a:solidFill>
                <a:latin typeface="Arial" pitchFamily="34" charset="0"/>
                <a:ea typeface="微軟正黑體" pitchFamily="34" charset="-120"/>
                <a:cs typeface="+mn-cs"/>
              </a:defRPr>
            </a:lvl1pPr>
            <a:lvl2pPr marL="800089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lang="zh-TW" altLang="en-US" sz="2400" b="1" kern="120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57277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TW" altLang="en-US" sz="2000" b="1" kern="12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57316" indent="-2857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lang="zh-TW" altLang="en-US" b="1" kern="120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altLang="en-US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2400" dirty="0" smtClean="0">
                <a:solidFill>
                  <a:schemeClr val="tx1"/>
                </a:solidFill>
              </a:rPr>
              <a:t>免用統一發票收據標準格式：</a:t>
            </a:r>
          </a:p>
          <a:p>
            <a:pPr marL="971539" lvl="1" indent="-514350">
              <a:buFont typeface="Wingdings" panose="05000000000000000000" pitchFamily="2" charset="2"/>
              <a:buAutoNum type="circleNumWdWhitePlain"/>
            </a:pPr>
            <a:r>
              <a:rPr kumimoji="0" lang="zh-TW" altLang="en-US" b="0" dirty="0" smtClean="0">
                <a:solidFill>
                  <a:schemeClr val="tx1"/>
                </a:solidFill>
              </a:rPr>
              <a:t>抬頭：元培醫事科技大學。</a:t>
            </a:r>
            <a:endParaRPr kumimoji="0" lang="en-US" altLang="zh-TW" b="0" dirty="0" smtClean="0">
              <a:solidFill>
                <a:schemeClr val="tx1"/>
              </a:solidFill>
            </a:endParaRPr>
          </a:p>
          <a:p>
            <a:pPr marL="971539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日期 </a:t>
            </a:r>
            <a:r>
              <a:rPr lang="en-US" altLang="zh-TW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請在主管簽准後或請購簽准後，請款日期前</a:t>
            </a:r>
            <a:r>
              <a:rPr lang="en-US" altLang="zh-TW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。</a:t>
            </a:r>
            <a:endParaRPr lang="en-US" altLang="zh-TW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39" lvl="1" indent="-514350">
              <a:buFont typeface="Wingdings" panose="05000000000000000000" pitchFamily="2" charset="2"/>
              <a:buAutoNum type="circleNumWdWhitePlain"/>
            </a:pPr>
            <a:r>
              <a:rPr kumimoji="0" lang="zh-TW" altLang="en-US" b="0" dirty="0">
                <a:solidFill>
                  <a:schemeClr val="tx1"/>
                </a:solidFill>
              </a:rPr>
              <a:t>品名、數量、</a:t>
            </a:r>
            <a:r>
              <a:rPr kumimoji="0" lang="zh-TW" altLang="en-US" b="0" dirty="0" smtClean="0">
                <a:solidFill>
                  <a:schemeClr val="tx1"/>
                </a:solidFill>
              </a:rPr>
              <a:t>金額 </a:t>
            </a:r>
            <a:r>
              <a:rPr kumimoji="0" lang="en-US" altLang="zh-TW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經常</a:t>
            </a:r>
            <a:r>
              <a:rPr kumimoji="0"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發生未填寫</a:t>
            </a:r>
            <a:r>
              <a:rPr kumimoji="0"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單價、數量</a:t>
            </a:r>
            <a:r>
              <a:rPr kumimoji="0" lang="en-US" altLang="zh-TW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0" lang="zh-TW" altLang="en-US" b="0" dirty="0">
                <a:solidFill>
                  <a:schemeClr val="tx1"/>
                </a:solidFill>
              </a:rPr>
              <a:t> 。</a:t>
            </a:r>
            <a:endParaRPr kumimoji="0" lang="zh-TW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39" lvl="1" indent="-514350">
              <a:buFont typeface="Wingdings" panose="05000000000000000000" pitchFamily="2" charset="2"/>
              <a:buAutoNum type="circleNumWdWhitePlain"/>
            </a:pPr>
            <a:r>
              <a:rPr kumimoji="0" lang="zh-TW" altLang="en-US" b="0" dirty="0" smtClean="0">
                <a:solidFill>
                  <a:schemeClr val="tx1"/>
                </a:solidFill>
              </a:rPr>
              <a:t>商號名稱。</a:t>
            </a:r>
          </a:p>
          <a:p>
            <a:pPr marL="971539" lvl="1" indent="-514350">
              <a:buFont typeface="Wingdings" panose="05000000000000000000" pitchFamily="2" charset="2"/>
              <a:buAutoNum type="circleNumWdWhitePlain"/>
            </a:pPr>
            <a:r>
              <a:rPr kumimoji="0" lang="zh-TW" altLang="en-US" b="0" dirty="0" smtClean="0">
                <a:solidFill>
                  <a:schemeClr val="tx1"/>
                </a:solidFill>
              </a:rPr>
              <a:t>商號統一編號 </a:t>
            </a:r>
            <a:r>
              <a:rPr kumimoji="0" lang="en-US" altLang="zh-TW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右上統一編號欄供廠商填寫</a:t>
            </a:r>
            <a:r>
              <a:rPr kumimoji="0" lang="en-US" altLang="zh-TW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0" lang="zh-TW" altLang="en-US" b="0" dirty="0">
                <a:solidFill>
                  <a:schemeClr val="tx1"/>
                </a:solidFill>
              </a:rPr>
              <a:t> 。</a:t>
            </a:r>
            <a:endParaRPr kumimoji="0" lang="zh-TW" alt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1" indent="-227013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kumimoji="0" lang="zh-TW" altLang="en-US" dirty="0" smtClean="0">
                <a:solidFill>
                  <a:schemeClr val="tx1"/>
                </a:solidFill>
                <a:latin typeface="Arial" pitchFamily="34" charset="0"/>
              </a:rPr>
              <a:t>注意事項：</a:t>
            </a:r>
          </a:p>
          <a:p>
            <a:pPr marL="971539" lvl="1" indent="-514350">
              <a:buFont typeface="Wingdings" panose="05000000000000000000" pitchFamily="2" charset="2"/>
              <a:buAutoNum type="circleNumWdWhitePlain"/>
            </a:pPr>
            <a:r>
              <a:rPr kumimoji="0" lang="zh-TW" altLang="en-US" b="0" dirty="0" smtClean="0">
                <a:solidFill>
                  <a:schemeClr val="tx1"/>
                </a:solidFill>
              </a:rPr>
              <a:t>請</a:t>
            </a:r>
            <a:r>
              <a:rPr kumimoji="0" lang="zh-TW" altLang="en-US" b="0" dirty="0">
                <a:solidFill>
                  <a:schemeClr val="tx1"/>
                </a:solidFill>
              </a:rPr>
              <a:t>注意發票是否</a:t>
            </a:r>
            <a:r>
              <a:rPr kumimoji="0" lang="zh-TW" altLang="en-US" b="0" dirty="0" smtClean="0">
                <a:solidFill>
                  <a:schemeClr val="tx1"/>
                </a:solidFill>
              </a:rPr>
              <a:t>符合標準格式，避免往來更換發票。</a:t>
            </a:r>
            <a:endParaRPr kumimoji="0" lang="en-US" altLang="zh-TW" b="0" dirty="0" smtClean="0">
              <a:solidFill>
                <a:schemeClr val="tx1"/>
              </a:solidFill>
            </a:endParaRPr>
          </a:p>
          <a:p>
            <a:pPr marL="971539" lvl="1" indent="-514350">
              <a:buFont typeface="Wingdings" panose="05000000000000000000" pitchFamily="2" charset="2"/>
              <a:buAutoNum type="circleNumWdWhitePlain"/>
            </a:pPr>
            <a:r>
              <a:rPr kumimoji="0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內容及小寫金額若有塗改，加蓋廠商負責人私章。</a:t>
            </a:r>
          </a:p>
          <a:p>
            <a:pPr marL="971539" lvl="1" indent="-514350">
              <a:buFont typeface="Wingdings" panose="05000000000000000000" pitchFamily="2" charset="2"/>
              <a:buAutoNum type="circleNumWdWhitePlain"/>
            </a:pPr>
            <a:r>
              <a:rPr kumimoji="0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大寫金額不得塗改，須請廠商重新開立</a:t>
            </a:r>
            <a:r>
              <a:rPr kumimoji="0" lang="zh-TW" altLang="en-US" b="0" dirty="0" smtClean="0">
                <a:solidFill>
                  <a:schemeClr val="tx1"/>
                </a:solidFill>
              </a:rPr>
              <a:t>。</a:t>
            </a:r>
            <a:endParaRPr kumimoji="0" lang="zh-TW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023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其他憑證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40023" y="1556792"/>
            <a:ext cx="7886700" cy="4351338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</a:rPr>
              <a:t>購票</a:t>
            </a:r>
            <a:r>
              <a:rPr lang="zh-TW" altLang="en-US" sz="2400" dirty="0" smtClean="0">
                <a:solidFill>
                  <a:schemeClr val="tx1"/>
                </a:solidFill>
              </a:rPr>
              <a:t>證明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購買郵票或郵寄物品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包含快捷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  <a:r>
              <a:rPr lang="zh-TW" altLang="en-US" b="0" dirty="0">
                <a:solidFill>
                  <a:schemeClr val="tx1"/>
                </a:solidFill>
              </a:rPr>
              <a:t>，均須檢附郵局開立</a:t>
            </a:r>
            <a:r>
              <a:rPr lang="zh-TW" altLang="en-US" b="0" dirty="0" smtClean="0">
                <a:solidFill>
                  <a:schemeClr val="tx1"/>
                </a:solidFill>
              </a:rPr>
              <a:t>之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購買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票品證明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，</a:t>
            </a:r>
            <a:r>
              <a:rPr lang="zh-TW" altLang="en-US" b="0" dirty="0">
                <a:solidFill>
                  <a:schemeClr val="tx1"/>
                </a:solidFill>
              </a:rPr>
              <a:t>並註明用途。</a:t>
            </a: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b="0" dirty="0">
                <a:solidFill>
                  <a:schemeClr val="tx1"/>
                </a:solidFill>
              </a:rPr>
              <a:t>大宗郵件請</a:t>
            </a:r>
            <a:r>
              <a:rPr lang="zh-TW" altLang="en-US" b="0" dirty="0" smtClean="0">
                <a:solidFill>
                  <a:schemeClr val="tx1"/>
                </a:solidFill>
              </a:rPr>
              <a:t>附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函件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匯計郵資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 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保險收據：</a:t>
            </a: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要保人應為</a:t>
            </a:r>
            <a:r>
              <a:rPr lang="en-US" altLang="zh-TW" b="0" dirty="0">
                <a:solidFill>
                  <a:schemeClr val="tx1"/>
                </a:solidFill>
              </a:rPr>
              <a:t>【</a:t>
            </a:r>
            <a:r>
              <a:rPr lang="zh-TW" altLang="en-US" b="0" dirty="0" smtClean="0">
                <a:solidFill>
                  <a:schemeClr val="tx1"/>
                </a:solidFill>
              </a:rPr>
              <a:t>元培醫事科技大學</a:t>
            </a:r>
            <a:r>
              <a:rPr lang="en-US" altLang="zh-TW" b="0" dirty="0" smtClean="0">
                <a:solidFill>
                  <a:schemeClr val="tx1"/>
                </a:solidFill>
              </a:rPr>
              <a:t>】</a:t>
            </a:r>
            <a:r>
              <a:rPr lang="zh-TW" altLang="en-US" b="0" dirty="0" smtClean="0">
                <a:solidFill>
                  <a:schemeClr val="tx1"/>
                </a:solidFill>
              </a:rPr>
              <a:t>，不可為個人或單位名稱。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914389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b="0" dirty="0" smtClean="0">
                <a:solidFill>
                  <a:schemeClr val="tx1"/>
                </a:solidFill>
              </a:rPr>
              <a:t>另檢</a:t>
            </a:r>
            <a:r>
              <a:rPr lang="zh-TW" altLang="en-US" b="0" dirty="0">
                <a:solidFill>
                  <a:schemeClr val="tx1"/>
                </a:solidFill>
              </a:rPr>
              <a:t>附保險單及被保險清冊。</a:t>
            </a:r>
          </a:p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</a:rPr>
              <a:t>禮券：</a:t>
            </a:r>
            <a:r>
              <a:rPr lang="zh-TW" altLang="en-US" b="0" dirty="0" smtClean="0">
                <a:solidFill>
                  <a:schemeClr val="tx1"/>
                </a:solidFill>
              </a:rPr>
              <a:t>使用禮</a:t>
            </a:r>
            <a:r>
              <a:rPr lang="zh-TW" altLang="en-US" b="0" dirty="0">
                <a:solidFill>
                  <a:schemeClr val="tx1"/>
                </a:solidFill>
              </a:rPr>
              <a:t>券</a:t>
            </a:r>
            <a:r>
              <a:rPr lang="zh-TW" altLang="en-US" b="0" dirty="0" smtClean="0">
                <a:solidFill>
                  <a:schemeClr val="tx1"/>
                </a:solidFill>
              </a:rPr>
              <a:t>辦理活</a:t>
            </a:r>
            <a:r>
              <a:rPr lang="zh-TW" altLang="en-US" b="0" dirty="0">
                <a:solidFill>
                  <a:schemeClr val="tx1"/>
                </a:solidFill>
              </a:rPr>
              <a:t>動</a:t>
            </a:r>
            <a:r>
              <a:rPr lang="zh-TW" altLang="en-US" b="0" dirty="0" smtClean="0">
                <a:solidFill>
                  <a:schemeClr val="tx1"/>
                </a:solidFill>
              </a:rPr>
              <a:t>，請檢附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具領人清冊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zh-TW" altLang="en-US" dirty="0">
                <a:solidFill>
                  <a:schemeClr val="tx1"/>
                </a:solidFill>
                <a:latin typeface="Arial" pitchFamily="34" charset="0"/>
              </a:rPr>
              <a:t>信用卡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</a:rPr>
              <a:t>刷卡：</a:t>
            </a:r>
            <a:r>
              <a:rPr lang="en-US" altLang="zh-TW" b="0" dirty="0" smtClean="0">
                <a:solidFill>
                  <a:srgbClr val="FF0000"/>
                </a:solidFill>
                <a:latin typeface="Arial" pitchFamily="34" charset="0"/>
              </a:rPr>
              <a:t>【</a:t>
            </a:r>
            <a:r>
              <a:rPr lang="zh-TW" altLang="en-US" b="0" dirty="0">
                <a:solidFill>
                  <a:srgbClr val="FF0000"/>
                </a:solidFill>
                <a:latin typeface="Arial" pitchFamily="34" charset="0"/>
              </a:rPr>
              <a:t>請檢附刷卡明細</a:t>
            </a:r>
            <a:r>
              <a:rPr lang="en-US" altLang="zh-TW" b="0" dirty="0" smtClean="0">
                <a:solidFill>
                  <a:srgbClr val="FF0000"/>
                </a:solidFill>
                <a:latin typeface="Arial" pitchFamily="34" charset="0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Arial" pitchFamily="34" charset="0"/>
              </a:rPr>
              <a:t>。</a:t>
            </a:r>
            <a:endParaRPr lang="en-US" altLang="zh-TW" b="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</a:rPr>
              <a:t>電子購物：請檢附電子發票</a:t>
            </a:r>
            <a:r>
              <a:rPr lang="zh-TW" altLang="en-US" b="0" dirty="0" smtClean="0">
                <a:solidFill>
                  <a:srgbClr val="FF0000"/>
                </a:solidFill>
                <a:latin typeface="Arial" pitchFamily="34" charset="0"/>
              </a:rPr>
              <a:t>並檢附明細。</a:t>
            </a:r>
            <a:endParaRPr lang="en-US" altLang="zh-TW" b="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endParaRPr lang="zh-TW" altLang="en-US" dirty="0">
              <a:solidFill>
                <a:schemeClr val="tx1"/>
              </a:solidFill>
              <a:latin typeface="Arial" pitchFamily="34" charset="0"/>
            </a:endParaRPr>
          </a:p>
          <a:p>
            <a:endParaRPr lang="zh-TW" alt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0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C-</a:t>
            </a:r>
            <a:r>
              <a:rPr lang="zh-TW" altLang="en-US" dirty="0"/>
              <a:t>常見核銷問題排行榜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7886700" cy="4351338"/>
          </a:xfrm>
        </p:spPr>
        <p:txBody>
          <a:bodyPr/>
          <a:lstStyle/>
          <a:p>
            <a:r>
              <a:rPr lang="en-US" altLang="zh-TW" sz="2000" dirty="0" smtClean="0"/>
              <a:t>1.</a:t>
            </a:r>
            <a:r>
              <a:rPr lang="zh-TW" altLang="en-US" sz="2000" dirty="0" smtClean="0"/>
              <a:t>海報</a:t>
            </a:r>
            <a:r>
              <a:rPr lang="zh-TW" altLang="en-US" sz="2000" dirty="0"/>
              <a:t>、講義需檢附樣張。</a:t>
            </a:r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請款單用印需押日期。</a:t>
            </a:r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收據抬頭需填寫（元培醫事科技大學）完整。</a:t>
            </a:r>
          </a:p>
          <a:p>
            <a:r>
              <a:rPr lang="en-US" altLang="zh-TW" sz="2000" dirty="0"/>
              <a:t>4.</a:t>
            </a:r>
            <a:r>
              <a:rPr lang="zh-TW" altLang="en-US" sz="2000" dirty="0"/>
              <a:t>收據與發票品名需檢附清楚數量、單價及總金額。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5.</a:t>
            </a:r>
            <a:r>
              <a:rPr lang="zh-TW" altLang="en-US" sz="2000" dirty="0">
                <a:solidFill>
                  <a:srgbClr val="FF0000"/>
                </a:solidFill>
              </a:rPr>
              <a:t>發票、收據</a:t>
            </a:r>
            <a:r>
              <a:rPr lang="zh-TW" altLang="en-US" sz="2000" dirty="0" smtClean="0">
                <a:solidFill>
                  <a:srgbClr val="FF0000"/>
                </a:solidFill>
              </a:rPr>
              <a:t>不可塗改</a:t>
            </a:r>
            <a:r>
              <a:rPr lang="zh-TW" altLang="en-US" sz="2000" dirty="0">
                <a:solidFill>
                  <a:srgbClr val="FF0000"/>
                </a:solidFill>
              </a:rPr>
              <a:t>，塗改需重新開立。</a:t>
            </a:r>
          </a:p>
          <a:p>
            <a:r>
              <a:rPr lang="en-US" altLang="zh-TW" sz="2000" dirty="0"/>
              <a:t>6.</a:t>
            </a:r>
            <a:r>
              <a:rPr lang="zh-TW" altLang="en-US" sz="2000" dirty="0"/>
              <a:t>差旅費需檢附出差簽與議程。</a:t>
            </a:r>
          </a:p>
          <a:p>
            <a:r>
              <a:rPr lang="en-US" altLang="zh-TW" sz="2000" dirty="0"/>
              <a:t>7.</a:t>
            </a:r>
            <a:r>
              <a:rPr lang="zh-TW" altLang="en-US" sz="2000" dirty="0"/>
              <a:t>職章及姓名章需檢附樣章。</a:t>
            </a:r>
          </a:p>
          <a:p>
            <a:r>
              <a:rPr lang="en-US" altLang="zh-TW" sz="2000" dirty="0"/>
              <a:t>8.</a:t>
            </a:r>
            <a:r>
              <a:rPr lang="zh-TW" altLang="en-US" sz="2000" dirty="0"/>
              <a:t>同一憑證來自多個計畫或不同經費來源者，請填寫</a:t>
            </a:r>
            <a:r>
              <a:rPr lang="en-US" altLang="zh-TW" sz="2000" dirty="0"/>
              <a:t>【</a:t>
            </a:r>
            <a:r>
              <a:rPr lang="zh-TW" altLang="en-US" sz="2000" dirty="0"/>
              <a:t>支出機關分攤表</a:t>
            </a:r>
            <a:r>
              <a:rPr lang="en-US" altLang="zh-TW" sz="2000" dirty="0"/>
              <a:t>】</a:t>
            </a:r>
            <a:r>
              <a:rPr lang="zh-TW" altLang="en-US" sz="2000" dirty="0"/>
              <a:t>。</a:t>
            </a:r>
          </a:p>
          <a:p>
            <a:r>
              <a:rPr lang="en-US" altLang="zh-TW" sz="2000" dirty="0"/>
              <a:t>9.</a:t>
            </a:r>
            <a:r>
              <a:rPr lang="zh-TW" altLang="en-US" sz="2000" dirty="0"/>
              <a:t>車資超過</a:t>
            </a:r>
            <a:r>
              <a:rPr lang="en-US" altLang="zh-TW" sz="2000" dirty="0"/>
              <a:t>10,000</a:t>
            </a:r>
            <a:r>
              <a:rPr lang="zh-TW" altLang="en-US" sz="2000" dirty="0"/>
              <a:t>元，需檢附二估單。</a:t>
            </a:r>
          </a:p>
          <a:p>
            <a:r>
              <a:rPr lang="en-US" altLang="zh-TW" sz="2000" dirty="0"/>
              <a:t>10.</a:t>
            </a:r>
            <a:r>
              <a:rPr lang="zh-TW" altLang="en-US" sz="2000" dirty="0"/>
              <a:t>請款單</a:t>
            </a:r>
            <a:r>
              <a:rPr lang="zh-TW" altLang="en-US" sz="2000" dirty="0" smtClean="0"/>
              <a:t>上憑證</a:t>
            </a:r>
            <a:r>
              <a:rPr lang="zh-TW" altLang="en-US" sz="2000" dirty="0" smtClean="0">
                <a:solidFill>
                  <a:srgbClr val="FF0000"/>
                </a:solidFill>
              </a:rPr>
              <a:t>不可用</a:t>
            </a:r>
            <a:r>
              <a:rPr lang="zh-TW" altLang="en-US" sz="2000" dirty="0">
                <a:solidFill>
                  <a:srgbClr val="FF0000"/>
                </a:solidFill>
              </a:rPr>
              <a:t>膠帶、口紅膠或釘書機釘</a:t>
            </a:r>
            <a:r>
              <a:rPr lang="zh-TW" altLang="en-US" sz="2000" dirty="0"/>
              <a:t>。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4132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4.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支出證明單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zh-TW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支出證明</a:t>
            </a:r>
            <a:r>
              <a:rPr lang="zh-TW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單：</a:t>
            </a:r>
            <a:endParaRPr lang="en-US" altLang="zh-TW" sz="2600" b="0" dirty="0" smtClean="0">
              <a:solidFill>
                <a:schemeClr val="tx1"/>
              </a:solidFill>
            </a:endParaRPr>
          </a:p>
          <a:p>
            <a:pPr marL="1030276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適用情況：未能取得憑證。</a:t>
            </a:r>
            <a:endParaRPr lang="en-US" altLang="zh-TW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0276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支出</a:t>
            </a:r>
            <a:r>
              <a:rPr lang="zh-TW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證明單非不得已，不得使用</a:t>
            </a:r>
            <a:r>
              <a:rPr lang="zh-TW" altLang="en-US" sz="2600" b="0" dirty="0">
                <a:solidFill>
                  <a:schemeClr val="tx1"/>
                </a:solidFill>
              </a:rPr>
              <a:t>，使用支出證明單，請</a:t>
            </a:r>
            <a:r>
              <a:rPr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詳述不能取得憑證原因</a:t>
            </a:r>
            <a:r>
              <a:rPr lang="zh-TW" altLang="en-US" sz="2600" b="0" dirty="0">
                <a:solidFill>
                  <a:schemeClr val="tx1"/>
                </a:solidFill>
              </a:rPr>
              <a:t>，未詳細敘明不得報支。</a:t>
            </a:r>
            <a:endParaRPr lang="en-US" altLang="zh-TW" sz="2600" b="0" dirty="0">
              <a:solidFill>
                <a:schemeClr val="tx1"/>
              </a:solidFill>
            </a:endParaRPr>
          </a:p>
          <a:p>
            <a:pPr marL="1030276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600" b="0" dirty="0" smtClean="0">
                <a:solidFill>
                  <a:schemeClr val="tx1"/>
                </a:solidFill>
              </a:rPr>
              <a:t>任何交易皆須檢附憑證辦理核銷。因</a:t>
            </a:r>
            <a:r>
              <a:rPr lang="zh-TW" altLang="en-US" sz="2600" b="0" dirty="0">
                <a:solidFill>
                  <a:schemeClr val="tx1"/>
                </a:solidFill>
              </a:rPr>
              <a:t>特殊</a:t>
            </a:r>
            <a:r>
              <a:rPr lang="zh-TW" altLang="en-US" sz="2600" b="0" dirty="0" smtClean="0">
                <a:solidFill>
                  <a:schemeClr val="tx1"/>
                </a:solidFill>
              </a:rPr>
              <a:t>情形</a:t>
            </a:r>
            <a:r>
              <a:rPr lang="zh-TW" altLang="en-US" sz="2600" b="0" dirty="0">
                <a:solidFill>
                  <a:schemeClr val="tx1"/>
                </a:solidFill>
              </a:rPr>
              <a:t>且屬</a:t>
            </a:r>
            <a:r>
              <a:rPr lang="zh-TW" altLang="en-US" sz="2600" b="0" dirty="0" smtClean="0">
                <a:solidFill>
                  <a:schemeClr val="tx1"/>
                </a:solidFill>
              </a:rPr>
              <a:t>合理之範圍而不能取得憑證，</a:t>
            </a:r>
            <a:r>
              <a:rPr lang="zh-TW" altLang="en-US" sz="2600" b="0" dirty="0">
                <a:solidFill>
                  <a:schemeClr val="tx1"/>
                </a:solidFill>
              </a:rPr>
              <a:t>請</a:t>
            </a:r>
            <a:r>
              <a:rPr lang="zh-TW" altLang="en-US" sz="2600" b="0" dirty="0" smtClean="0">
                <a:solidFill>
                  <a:schemeClr val="tx1"/>
                </a:solidFill>
              </a:rPr>
              <a:t>使用</a:t>
            </a:r>
            <a:r>
              <a:rPr lang="en-US" altLang="zh-TW" sz="2600" b="0" dirty="0">
                <a:solidFill>
                  <a:schemeClr val="tx1"/>
                </a:solidFill>
              </a:rPr>
              <a:t>【</a:t>
            </a:r>
            <a:r>
              <a:rPr lang="zh-TW" altLang="en-US" sz="2600" b="0" dirty="0" smtClean="0">
                <a:solidFill>
                  <a:schemeClr val="tx1"/>
                </a:solidFill>
              </a:rPr>
              <a:t>支出證明單</a:t>
            </a:r>
            <a:r>
              <a:rPr lang="en-US" altLang="zh-TW" sz="2600" b="0" dirty="0">
                <a:solidFill>
                  <a:schemeClr val="tx1"/>
                </a:solidFill>
              </a:rPr>
              <a:t>】</a:t>
            </a:r>
            <a:r>
              <a:rPr lang="zh-TW" altLang="en-US" sz="2600" b="0" dirty="0" smtClean="0">
                <a:solidFill>
                  <a:schemeClr val="tx1"/>
                </a:solidFill>
              </a:rPr>
              <a:t>作為憑證。</a:t>
            </a:r>
            <a:endParaRPr lang="en-US" altLang="zh-TW" sz="2600" b="0" dirty="0" smtClean="0">
              <a:solidFill>
                <a:schemeClr val="tx1"/>
              </a:solidFill>
            </a:endParaRPr>
          </a:p>
          <a:p>
            <a:pPr marL="1030276" lvl="1" indent="-457200">
              <a:buFont typeface="Wingdings" panose="05000000000000000000" pitchFamily="2" charset="2"/>
              <a:buAutoNum type="circleNumWdWhitePlain"/>
            </a:pPr>
            <a:endParaRPr lang="zh-TW" altLang="en-US" sz="2600" b="0" dirty="0">
              <a:solidFill>
                <a:schemeClr val="tx1"/>
              </a:solidFill>
            </a:endParaRPr>
          </a:p>
          <a:p>
            <a:endParaRPr lang="zh-TW" altLang="en-US" sz="26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265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六、常見退件問題</a:t>
            </a:r>
            <a:endParaRPr lang="zh-TW" alt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515937" indent="-514350">
              <a:buFont typeface="+mj-lt"/>
              <a:buAutoNum type="arabicPeriod"/>
            </a:pPr>
            <a:r>
              <a:rPr lang="zh-TW" altLang="en-US" sz="2400" b="0" dirty="0">
                <a:solidFill>
                  <a:schemeClr val="tx1"/>
                </a:solidFill>
                <a:latin typeface="微軟正黑體" pitchFamily="34" charset="-120"/>
              </a:rPr>
              <a:t>發票或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itchFamily="34" charset="-120"/>
              </a:rPr>
              <a:t>收據。</a:t>
            </a:r>
            <a:endParaRPr lang="en-US" altLang="zh-TW" sz="2400" b="0" dirty="0" smtClean="0">
              <a:solidFill>
                <a:schemeClr val="tx1"/>
              </a:solidFill>
              <a:latin typeface="微軟正黑體" pitchFamily="34" charset="-120"/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  <a:latin typeface="微軟正黑體" pitchFamily="34" charset="-120"/>
              </a:rPr>
              <a:t>估價單。</a:t>
            </a:r>
            <a:endParaRPr lang="en-US" altLang="zh-TW" sz="2400" b="0" dirty="0" smtClean="0">
              <a:solidFill>
                <a:schemeClr val="tx1"/>
              </a:solidFill>
              <a:latin typeface="微軟正黑體" pitchFamily="34" charset="-120"/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>
                <a:solidFill>
                  <a:schemeClr val="tx1"/>
                </a:solidFill>
                <a:latin typeface="微軟正黑體" pitchFamily="34" charset="-120"/>
              </a:rPr>
              <a:t>人事費</a:t>
            </a:r>
            <a:r>
              <a:rPr lang="en-US" altLang="zh-TW" sz="2400" b="0" dirty="0">
                <a:solidFill>
                  <a:schemeClr val="tx1"/>
                </a:solidFill>
                <a:latin typeface="微軟正黑體" pitchFamily="34" charset="-120"/>
              </a:rPr>
              <a:t>/</a:t>
            </a:r>
            <a:r>
              <a:rPr lang="zh-TW" altLang="en-US" sz="2400" b="0" dirty="0">
                <a:solidFill>
                  <a:schemeClr val="tx1"/>
                </a:solidFill>
                <a:latin typeface="微軟正黑體" pitchFamily="34" charset="-120"/>
              </a:rPr>
              <a:t>工讀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itchFamily="34" charset="-120"/>
              </a:rPr>
              <a:t>費。</a:t>
            </a:r>
            <a:endParaRPr lang="en-US" altLang="zh-TW" sz="2400" b="0" dirty="0" smtClean="0">
              <a:solidFill>
                <a:schemeClr val="tx1"/>
              </a:solidFill>
              <a:latin typeface="微軟正黑體" pitchFamily="34" charset="-120"/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  <a:latin typeface="微軟正黑體" pitchFamily="34" charset="-120"/>
              </a:rPr>
              <a:t>差旅費</a:t>
            </a:r>
            <a:r>
              <a:rPr lang="zh-TW" altLang="en-US" sz="2400" b="0" dirty="0">
                <a:solidFill>
                  <a:schemeClr val="tx1"/>
                </a:solidFill>
                <a:latin typeface="微軟正黑體" pitchFamily="34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微軟正黑體" pitchFamily="34" charset="-120"/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>
                <a:solidFill>
                  <a:schemeClr val="tx1"/>
                </a:solidFill>
                <a:latin typeface="微軟正黑體" pitchFamily="34" charset="-120"/>
              </a:rPr>
              <a:t>購置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itchFamily="34" charset="-120"/>
              </a:rPr>
              <a:t>設備。</a:t>
            </a:r>
            <a:endParaRPr lang="en-US" altLang="zh-TW" sz="2400" b="0" dirty="0" smtClean="0">
              <a:solidFill>
                <a:schemeClr val="tx1"/>
              </a:solidFill>
              <a:latin typeface="微軟正黑體" pitchFamily="34" charset="-120"/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  <a:latin typeface="微軟正黑體" pitchFamily="34" charset="-120"/>
                <a:cs typeface="Times New Roman" panose="02020603050405020304" pitchFamily="18" charset="0"/>
              </a:rPr>
              <a:t>其他。</a:t>
            </a:r>
            <a:endParaRPr lang="en-US" altLang="zh-TW" sz="2400" b="0" dirty="0">
              <a:solidFill>
                <a:schemeClr val="tx1"/>
              </a:solidFill>
              <a:latin typeface="微軟正黑體" pitchFamily="34" charset="-120"/>
            </a:endParaRPr>
          </a:p>
          <a:p>
            <a:endParaRPr lang="zh-TW" altLang="en-US" sz="2400" dirty="0">
              <a:latin typeface="微軟正黑體" pitchFamily="34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632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119675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發票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或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收據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7886700" cy="4351338"/>
          </a:xfrm>
        </p:spPr>
        <p:txBody>
          <a:bodyPr/>
          <a:lstStyle/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 smtClean="0">
                <a:solidFill>
                  <a:schemeClr val="tx1"/>
                </a:solidFill>
              </a:rPr>
              <a:t>抬頭</a:t>
            </a:r>
            <a:r>
              <a:rPr lang="en-US" altLang="zh-TW" sz="1800" b="0" dirty="0">
                <a:solidFill>
                  <a:schemeClr val="tx1"/>
                </a:solidFill>
              </a:rPr>
              <a:t>(</a:t>
            </a:r>
            <a:r>
              <a:rPr lang="zh-TW" altLang="en-US" sz="1800" b="0" dirty="0">
                <a:solidFill>
                  <a:schemeClr val="tx1"/>
                </a:solidFill>
              </a:rPr>
              <a:t>買受人</a:t>
            </a:r>
            <a:r>
              <a:rPr lang="en-US" altLang="zh-TW" sz="1800" b="0" dirty="0">
                <a:solidFill>
                  <a:schemeClr val="tx1"/>
                </a:solidFill>
              </a:rPr>
              <a:t>)</a:t>
            </a: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</a:t>
            </a:r>
            <a:r>
              <a:rPr lang="zh-TW" altLang="en-US" sz="1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填元培醫事科技大學。</a:t>
            </a:r>
            <a:endParaRPr lang="en-US" altLang="zh-TW" sz="18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 smtClean="0">
                <a:solidFill>
                  <a:schemeClr val="tx1"/>
                </a:solidFill>
              </a:rPr>
              <a:t>抬頭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(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買受人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)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多加註</a:t>
            </a:r>
            <a:r>
              <a:rPr lang="zh-TW" altLang="en-US" sz="1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單位名稱</a:t>
            </a:r>
            <a:r>
              <a:rPr lang="zh-TW" altLang="en-US" sz="1800" b="0" dirty="0">
                <a:solidFill>
                  <a:schemeClr val="tx1"/>
                </a:solidFill>
              </a:rPr>
              <a:t>。</a:t>
            </a:r>
            <a:endParaRPr lang="en-US" altLang="zh-TW" sz="1800" b="0" dirty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未填寫學校統一編號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。</a:t>
            </a:r>
            <a:endParaRPr lang="zh-TW" altLang="en-US" sz="1800" b="0" dirty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未填寫日期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。</a:t>
            </a:r>
            <a:endParaRPr lang="zh-TW" altLang="en-US" sz="1800" b="0" dirty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數量</a:t>
            </a: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、單價</a:t>
            </a:r>
            <a:r>
              <a:rPr lang="zh-TW" altLang="en-US" sz="1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空白</a:t>
            </a:r>
            <a:r>
              <a:rPr lang="zh-TW" altLang="en-US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1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品名內容</a:t>
            </a:r>
            <a:r>
              <a:rPr lang="zh-TW" altLang="en-US" sz="1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廣泛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(</a:t>
            </a:r>
            <a:r>
              <a:rPr lang="zh-TW" altLang="en-US" sz="1800" b="0" dirty="0">
                <a:solidFill>
                  <a:schemeClr val="tx1"/>
                </a:solidFill>
              </a:rPr>
              <a:t>例如：文具」 或「電腦週邊」且</a:t>
            </a:r>
            <a:r>
              <a:rPr lang="zh-TW" altLang="en-US" sz="1800" dirty="0">
                <a:solidFill>
                  <a:schemeClr val="tx1"/>
                </a:solidFill>
              </a:rPr>
              <a:t>未檢附明細表</a:t>
            </a:r>
            <a:r>
              <a:rPr lang="zh-TW" altLang="en-US" sz="18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數量為</a:t>
            </a:r>
            <a:r>
              <a:rPr lang="zh-TW" altLang="en-US" sz="1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一批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，請為說明。</a:t>
            </a:r>
            <a:endParaRPr lang="en-US" altLang="zh-TW" sz="18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 smtClean="0">
                <a:solidFill>
                  <a:schemeClr val="tx1"/>
                </a:solidFill>
              </a:rPr>
              <a:t>單價*數量</a:t>
            </a:r>
            <a:r>
              <a:rPr lang="zh-TW" altLang="en-US" sz="1800" b="0" dirty="0">
                <a:solidFill>
                  <a:schemeClr val="tx1"/>
                </a:solidFill>
              </a:rPr>
              <a:t>與總</a:t>
            </a: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金額不符</a:t>
            </a:r>
            <a:r>
              <a:rPr lang="zh-TW" altLang="en-US" sz="18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 smtClean="0">
                <a:solidFill>
                  <a:schemeClr val="tx1"/>
                </a:solidFill>
              </a:rPr>
              <a:t>發票</a:t>
            </a: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漏蓋統一發票專用章</a:t>
            </a:r>
            <a:r>
              <a:rPr lang="zh-TW" altLang="en-US" sz="1800" b="0" dirty="0">
                <a:solidFill>
                  <a:schemeClr val="tx1"/>
                </a:solidFill>
              </a:rPr>
              <a:t>。</a:t>
            </a:r>
            <a:endParaRPr lang="en-US" altLang="zh-TW" sz="18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 smtClean="0">
                <a:solidFill>
                  <a:schemeClr val="tx1"/>
                </a:solidFill>
              </a:rPr>
              <a:t>收據</a:t>
            </a: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漏蓋店章或負責人私章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。</a:t>
            </a:r>
            <a:endParaRPr lang="en-US" altLang="zh-TW" sz="18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>
                <a:solidFill>
                  <a:schemeClr val="tx1"/>
                </a:solidFill>
              </a:rPr>
              <a:t>三聯式發票</a:t>
            </a: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未黏貼扣抵聯及收執聯</a:t>
            </a:r>
            <a:r>
              <a:rPr lang="zh-TW" altLang="en-US" sz="18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 smtClean="0">
                <a:solidFill>
                  <a:schemeClr val="tx1"/>
                </a:solidFill>
              </a:rPr>
              <a:t>原始</a:t>
            </a:r>
            <a:r>
              <a:rPr lang="zh-TW" altLang="en-US" sz="1800" b="0" dirty="0">
                <a:solidFill>
                  <a:schemeClr val="tx1"/>
                </a:solidFill>
              </a:rPr>
              <a:t>憑證為外國貨幣，</a:t>
            </a: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未註明折合率、未檢附兌換水單或其他匯率證明</a:t>
            </a:r>
            <a:r>
              <a:rPr lang="zh-TW" altLang="en-US" sz="18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1800" b="0" dirty="0">
                <a:solidFill>
                  <a:schemeClr val="tx1"/>
                </a:solidFill>
              </a:rPr>
              <a:t>購買國外物品，</a:t>
            </a:r>
            <a:r>
              <a:rPr lang="zh-TW" alt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未檢附發票或收據正本</a:t>
            </a:r>
            <a:r>
              <a:rPr lang="zh-TW" altLang="en-US" sz="1800" b="0" dirty="0">
                <a:solidFill>
                  <a:schemeClr val="tx1"/>
                </a:solidFill>
              </a:rPr>
              <a:t>。</a:t>
            </a:r>
            <a:endParaRPr lang="en-US" altLang="zh-TW" sz="18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circleNumWdWhitePlain"/>
            </a:pPr>
            <a:endParaRPr lang="zh-TW" altLang="en-US" sz="1800" b="0" dirty="0">
              <a:solidFill>
                <a:schemeClr val="tx1"/>
              </a:solidFill>
            </a:endParaRPr>
          </a:p>
          <a:p>
            <a:endParaRPr lang="zh-TW" altLang="en-US" sz="1800" b="0" dirty="0">
              <a:solidFill>
                <a:schemeClr val="tx1"/>
              </a:solidFill>
            </a:endParaRPr>
          </a:p>
          <a:p>
            <a:endParaRPr lang="zh-TW" altLang="en-US" sz="18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160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估價單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/>
          <a:lstStyle/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未檢附估價單。</a:t>
            </a:r>
            <a:endParaRPr lang="en-US" altLang="zh-TW" sz="20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000" b="0" dirty="0" smtClean="0">
                <a:solidFill>
                  <a:schemeClr val="tx1"/>
                </a:solidFill>
              </a:rPr>
              <a:t>檢附估價單不符規定：</a:t>
            </a:r>
            <a:endParaRPr lang="zh-TW" altLang="en-US" sz="2000" b="0" dirty="0">
              <a:solidFill>
                <a:schemeClr val="tx1"/>
              </a:solidFill>
            </a:endParaRPr>
          </a:p>
          <a:p>
            <a:pPr marL="914389" lvl="1" indent="-457200">
              <a:buFont typeface="+mj-lt"/>
              <a:buAutoNum type="arabicPeriod"/>
            </a:pPr>
            <a:r>
              <a:rPr lang="en-US" altLang="zh-TW" sz="2000" b="0" dirty="0" smtClean="0">
                <a:solidFill>
                  <a:schemeClr val="tx1"/>
                </a:solidFill>
              </a:rPr>
              <a:t>&lt;10,000</a:t>
            </a:r>
            <a:r>
              <a:rPr lang="zh-TW" altLang="en-US" sz="2000" b="0" dirty="0">
                <a:solidFill>
                  <a:schemeClr val="tx1"/>
                </a:solidFill>
              </a:rPr>
              <a:t>元，但同一家廠商發票日期或號碼相近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者，合計金額超過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10,000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元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含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以上，</a:t>
            </a:r>
            <a:r>
              <a:rPr lang="zh-TW" altLang="en-US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未檢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附</a:t>
            </a:r>
            <a:r>
              <a:rPr lang="en-US" altLang="zh-TW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家合格廠商估價單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914389" lvl="1" indent="-45720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 </a:t>
            </a:r>
            <a:r>
              <a:rPr lang="en-US" altLang="zh-TW" sz="2000" b="0" dirty="0">
                <a:solidFill>
                  <a:schemeClr val="tx1"/>
                </a:solidFill>
              </a:rPr>
              <a:t>&gt;</a:t>
            </a:r>
            <a:r>
              <a:rPr lang="en-US" altLang="zh-TW" sz="2000" b="0" dirty="0" smtClean="0">
                <a:solidFill>
                  <a:schemeClr val="tx1"/>
                </a:solidFill>
              </a:rPr>
              <a:t>10,000</a:t>
            </a:r>
            <a:r>
              <a:rPr lang="zh-TW" altLang="en-US" sz="2000" b="0" dirty="0">
                <a:solidFill>
                  <a:schemeClr val="tx1"/>
                </a:solidFill>
              </a:rPr>
              <a:t>元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含</a:t>
            </a:r>
            <a:r>
              <a:rPr lang="en-US" altLang="zh-TW" sz="2000" b="0" dirty="0">
                <a:solidFill>
                  <a:schemeClr val="tx1"/>
                </a:solidFill>
              </a:rPr>
              <a:t>)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以上，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未檢附</a:t>
            </a:r>
            <a:r>
              <a:rPr lang="en-US" altLang="zh-TW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家合格廠商估價單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914389" lvl="1" indent="-457200">
              <a:buFont typeface="+mj-lt"/>
              <a:buAutoNum type="arabicPeriod"/>
            </a:pPr>
            <a:r>
              <a:rPr lang="en-US" altLang="zh-TW" sz="2000" b="0" dirty="0" smtClean="0">
                <a:solidFill>
                  <a:schemeClr val="tx1"/>
                </a:solidFill>
              </a:rPr>
              <a:t>&gt;100,000</a:t>
            </a:r>
            <a:r>
              <a:rPr lang="zh-TW" altLang="en-US" sz="2000" b="0" dirty="0">
                <a:solidFill>
                  <a:schemeClr val="tx1"/>
                </a:solidFill>
              </a:rPr>
              <a:t>元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含</a:t>
            </a:r>
            <a:r>
              <a:rPr lang="en-US" altLang="zh-TW" sz="2000" b="0" dirty="0">
                <a:solidFill>
                  <a:schemeClr val="tx1"/>
                </a:solidFill>
              </a:rPr>
              <a:t>)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以上，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未檢附</a:t>
            </a:r>
            <a:r>
              <a:rPr lang="en-US" altLang="zh-TW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家合格廠商估價單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000" b="0" dirty="0" smtClean="0">
                <a:solidFill>
                  <a:schemeClr val="tx1"/>
                </a:solidFill>
              </a:rPr>
              <a:t>估價單與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品名不同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000" b="0" dirty="0">
                <a:solidFill>
                  <a:schemeClr val="tx1"/>
                </a:solidFill>
              </a:rPr>
              <a:t>估價單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無日期</a:t>
            </a:r>
            <a:r>
              <a:rPr lang="zh-TW" altLang="en-US" sz="2000" b="0" dirty="0">
                <a:solidFill>
                  <a:schemeClr val="tx1"/>
                </a:solidFill>
              </a:rPr>
              <a:t>及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未蓋廠商報價章</a:t>
            </a:r>
            <a:r>
              <a:rPr lang="zh-TW" altLang="en-US" sz="20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000" b="0" dirty="0" smtClean="0">
                <a:solidFill>
                  <a:schemeClr val="tx1"/>
                </a:solidFill>
              </a:rPr>
              <a:t>估價單日期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晚於發票日期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endParaRPr lang="en-US" altLang="zh-TW" sz="2000" b="0" dirty="0" smtClean="0">
              <a:solidFill>
                <a:schemeClr val="tx1"/>
              </a:solidFill>
            </a:endParaRPr>
          </a:p>
          <a:p>
            <a:pPr marL="458787" indent="-457200">
              <a:buFont typeface="Wingdings" pitchFamily="2" charset="2"/>
              <a:buAutoNum type="circleNumWdWhitePlain"/>
            </a:pPr>
            <a:r>
              <a:rPr lang="zh-TW" altLang="en-US" sz="2000" b="0" dirty="0" smtClean="0">
                <a:solidFill>
                  <a:schemeClr val="tx1"/>
                </a:solidFill>
              </a:rPr>
              <a:t>估價單日期</a:t>
            </a:r>
            <a:r>
              <a:rPr lang="zh-TW" alt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晚於請款日期</a:t>
            </a:r>
            <a:r>
              <a:rPr lang="zh-TW" altLang="en-US" sz="2000" b="0" dirty="0" smtClean="0">
                <a:solidFill>
                  <a:schemeClr val="tx1"/>
                </a:solidFill>
              </a:rPr>
              <a:t>。</a:t>
            </a:r>
            <a:endParaRPr lang="en-US" altLang="zh-TW" sz="20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如有任何採購或估價單問題，請詢問總務處</a:t>
            </a:r>
            <a:r>
              <a:rPr lang="en-US" altLang="zh-TW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採購組</a:t>
            </a:r>
            <a:r>
              <a:rPr lang="zh-TW" alt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20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485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157758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人事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費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/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工讀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費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525934"/>
            <a:ext cx="7886700" cy="4351338"/>
          </a:xfrm>
        </p:spPr>
        <p:txBody>
          <a:bodyPr/>
          <a:lstStyle/>
          <a:p>
            <a:pPr marL="515937" indent="-514350">
              <a:buFont typeface="+mj-lt"/>
              <a:buAutoNum type="arabicPeriod"/>
            </a:pP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未檢附印領清冊、臨時工</a:t>
            </a:r>
            <a:r>
              <a:rPr lang="en-US" altLang="zh-TW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工讀生</a:t>
            </a:r>
            <a:r>
              <a:rPr lang="en-US" altLang="zh-TW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工作時數統計表</a:t>
            </a:r>
            <a:r>
              <a:rPr lang="zh-TW" altLang="en-US" sz="2400" b="0" dirty="0">
                <a:solidFill>
                  <a:schemeClr val="tx1"/>
                </a:solidFill>
              </a:rPr>
              <a:t>。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未逐月填寫印領清冊</a:t>
            </a:r>
            <a:r>
              <a:rPr lang="zh-TW" altLang="en-US" sz="2400" b="0" dirty="0">
                <a:solidFill>
                  <a:schemeClr val="tx1"/>
                </a:solidFill>
              </a:rPr>
              <a:t>，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提前支領</a:t>
            </a:r>
            <a:r>
              <a:rPr lang="zh-TW" altLang="en-US" sz="2400" b="0" dirty="0">
                <a:solidFill>
                  <a:schemeClr val="tx1"/>
                </a:solidFill>
              </a:rPr>
              <a:t>或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一次發放</a:t>
            </a:r>
            <a:r>
              <a:rPr lang="zh-TW" altLang="en-US" sz="2400" b="0" dirty="0">
                <a:solidFill>
                  <a:schemeClr val="tx1"/>
                </a:solidFill>
              </a:rPr>
              <a:t>。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當月</a:t>
            </a:r>
            <a:r>
              <a:rPr lang="zh-TW" altLang="en-US" sz="2400" b="0" dirty="0">
                <a:solidFill>
                  <a:schemeClr val="tx1"/>
                </a:solidFill>
              </a:rPr>
              <a:t>臨時工資</a:t>
            </a:r>
            <a:r>
              <a:rPr lang="en-US" altLang="zh-TW" sz="2400" b="0" dirty="0">
                <a:solidFill>
                  <a:schemeClr val="tx1"/>
                </a:solidFill>
              </a:rPr>
              <a:t>/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工讀</a:t>
            </a:r>
            <a:r>
              <a:rPr lang="zh-TW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做完，提前報支經費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zh-TW" altLang="en-US" sz="2400" b="0" dirty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臨時</a:t>
            </a:r>
            <a:r>
              <a:rPr lang="zh-TW" altLang="en-US" sz="2400" b="0" dirty="0">
                <a:solidFill>
                  <a:schemeClr val="tx1"/>
                </a:solidFill>
              </a:rPr>
              <a:t>工資</a:t>
            </a:r>
            <a:r>
              <a:rPr lang="en-US" altLang="zh-TW" sz="2400" b="0" dirty="0">
                <a:solidFill>
                  <a:schemeClr val="tx1"/>
                </a:solidFill>
              </a:rPr>
              <a:t>/</a:t>
            </a:r>
            <a:r>
              <a:rPr lang="zh-TW" altLang="en-US" sz="2400" b="0" dirty="0">
                <a:solidFill>
                  <a:schemeClr val="tx1"/>
                </a:solidFill>
              </a:rPr>
              <a:t>工讀費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時數</a:t>
            </a:r>
            <a:r>
              <a:rPr lang="zh-TW" altLang="en-US" sz="2400" b="0" dirty="0">
                <a:solidFill>
                  <a:schemeClr val="tx1"/>
                </a:solidFill>
              </a:rPr>
              <a:t>、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金額計算錯誤</a:t>
            </a:r>
            <a:r>
              <a:rPr lang="zh-TW" altLang="en-US" sz="2400" b="0" dirty="0">
                <a:solidFill>
                  <a:schemeClr val="tx1"/>
                </a:solidFill>
              </a:rPr>
              <a:t>。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臨時工</a:t>
            </a:r>
            <a:r>
              <a:rPr lang="en-US" altLang="zh-TW" sz="2400" b="0" dirty="0">
                <a:solidFill>
                  <a:schemeClr val="tx1"/>
                </a:solidFill>
              </a:rPr>
              <a:t>/</a:t>
            </a:r>
            <a:r>
              <a:rPr lang="zh-TW" altLang="en-US" sz="2400" b="0" dirty="0">
                <a:solidFill>
                  <a:schemeClr val="tx1"/>
                </a:solidFill>
              </a:rPr>
              <a:t>工讀生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一天時數</a:t>
            </a:r>
            <a:r>
              <a:rPr lang="en-US" altLang="zh-TW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&gt;8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小時</a:t>
            </a:r>
            <a:r>
              <a:rPr lang="zh-TW" altLang="en-US" sz="2400" b="0" dirty="0">
                <a:solidFill>
                  <a:schemeClr val="tx1"/>
                </a:solidFill>
              </a:rPr>
              <a:t>。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工讀時間</a:t>
            </a:r>
            <a:r>
              <a:rPr lang="zh-TW" altLang="en-US" sz="2400" b="0" dirty="0">
                <a:solidFill>
                  <a:schemeClr val="tx1"/>
                </a:solidFill>
              </a:rPr>
              <a:t>為</a:t>
            </a:r>
            <a:r>
              <a:rPr lang="zh-TW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用餐、休息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時間、假日、夜間時段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且未於時數表註記說明</a:t>
            </a:r>
            <a:r>
              <a:rPr lang="zh-TW" altLang="en-US" sz="2400" b="0" dirty="0">
                <a:solidFill>
                  <a:schemeClr val="tx1"/>
                </a:solidFill>
              </a:rPr>
              <a:t>及簽章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印領</a:t>
            </a:r>
            <a:r>
              <a:rPr lang="zh-TW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清冊有誤</a:t>
            </a:r>
            <a:r>
              <a:rPr lang="zh-TW" altLang="en-US" sz="2400" b="0" dirty="0">
                <a:solidFill>
                  <a:schemeClr val="tx1"/>
                </a:solidFill>
              </a:rPr>
              <a:t>「職稱」</a:t>
            </a:r>
            <a:r>
              <a:rPr lang="en-US" altLang="zh-TW" sz="2400" b="0" dirty="0">
                <a:solidFill>
                  <a:schemeClr val="tx1"/>
                </a:solidFill>
              </a:rPr>
              <a:t>(</a:t>
            </a:r>
            <a:r>
              <a:rPr lang="zh-TW" altLang="en-US" sz="2400" b="0" dirty="0">
                <a:solidFill>
                  <a:schemeClr val="tx1"/>
                </a:solidFill>
              </a:rPr>
              <a:t>例如：主持人誤打為教授</a:t>
            </a:r>
            <a:r>
              <a:rPr lang="en-US" altLang="zh-TW" sz="2400" b="0" dirty="0">
                <a:solidFill>
                  <a:schemeClr val="tx1"/>
                </a:solidFill>
              </a:rPr>
              <a:t>)</a:t>
            </a:r>
            <a:r>
              <a:rPr lang="zh-TW" altLang="en-US" sz="2400" b="0" dirty="0">
                <a:solidFill>
                  <a:schemeClr val="tx1"/>
                </a:solidFill>
              </a:rPr>
              <a:t>、「聘雇資格」、「年</a:t>
            </a:r>
            <a:r>
              <a:rPr lang="en-US" altLang="zh-TW" sz="2400" b="0" dirty="0">
                <a:solidFill>
                  <a:schemeClr val="tx1"/>
                </a:solidFill>
              </a:rPr>
              <a:t>/</a:t>
            </a:r>
            <a:r>
              <a:rPr lang="zh-TW" altLang="en-US" sz="2400" b="0" dirty="0">
                <a:solidFill>
                  <a:schemeClr val="tx1"/>
                </a:solidFill>
              </a:rPr>
              <a:t>月」</a:t>
            </a:r>
            <a:r>
              <a:rPr lang="zh-TW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漏章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zh-TW" altLang="en-US" sz="2400" b="0" dirty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400" b="0" dirty="0">
                <a:solidFill>
                  <a:schemeClr val="tx1"/>
                </a:solidFill>
              </a:rPr>
              <a:t>臨時工</a:t>
            </a:r>
            <a:r>
              <a:rPr lang="en-US" altLang="zh-TW" sz="2400" b="0" dirty="0">
                <a:solidFill>
                  <a:schemeClr val="tx1"/>
                </a:solidFill>
              </a:rPr>
              <a:t>(</a:t>
            </a:r>
            <a:r>
              <a:rPr lang="zh-TW" altLang="en-US" sz="2400" b="0" dirty="0">
                <a:solidFill>
                  <a:schemeClr val="tx1"/>
                </a:solidFill>
              </a:rPr>
              <a:t>工讀生</a:t>
            </a:r>
            <a:r>
              <a:rPr lang="en-US" altLang="zh-TW" sz="2400" b="0" dirty="0">
                <a:solidFill>
                  <a:schemeClr val="tx1"/>
                </a:solidFill>
              </a:rPr>
              <a:t>)</a:t>
            </a:r>
            <a:r>
              <a:rPr lang="zh-TW" altLang="en-US" sz="2400" b="0" dirty="0">
                <a:solidFill>
                  <a:schemeClr val="tx1"/>
                </a:solidFill>
              </a:rPr>
              <a:t>工作時數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統計表日期</a:t>
            </a:r>
            <a:r>
              <a:rPr lang="zh-TW" altLang="en-US" sz="2400" b="0" dirty="0">
                <a:solidFill>
                  <a:schemeClr val="tx1"/>
                </a:solidFill>
              </a:rPr>
              <a:t>、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時間，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使用電腦撰寫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zh-TW" alt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771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4.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差旅費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/>
          <a:lstStyle/>
          <a:p>
            <a:pPr marL="458787" indent="-457200">
              <a:buFont typeface="+mj-lt"/>
              <a:buAutoNum type="arabicPeriod"/>
            </a:pP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未檢附出差旅費報告表、出差函文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zh-TW" altLang="en-US" sz="24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出差</a:t>
            </a:r>
            <a:r>
              <a:rPr lang="zh-TW" altLang="en-US" sz="2400" b="0" dirty="0">
                <a:solidFill>
                  <a:schemeClr val="tx1"/>
                </a:solidFill>
              </a:rPr>
              <a:t>日期或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地點與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函文不符</a:t>
            </a:r>
            <a:r>
              <a:rPr lang="zh-TW" altLang="en-US" sz="24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參加</a:t>
            </a:r>
            <a:r>
              <a:rPr lang="zh-TW" altLang="en-US" sz="2400" b="0" dirty="0">
                <a:solidFill>
                  <a:schemeClr val="tx1"/>
                </a:solidFill>
              </a:rPr>
              <a:t>研討會、研習會、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講習會，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未依國內差旅費報支要點規定辦理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en-US" altLang="zh-TW" sz="24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申報住宿費</a:t>
            </a:r>
            <a:r>
              <a:rPr lang="zh-TW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檢附憑證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zh-TW" altLang="en-US" sz="24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未檢附機票票根</a:t>
            </a:r>
            <a:r>
              <a:rPr lang="en-US" altLang="zh-TW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限經濟艙</a:t>
            </a:r>
            <a:r>
              <a:rPr lang="en-US" altLang="zh-TW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或電子機票、登機證存根、旅行業代收轉付收據或機票購票證明單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zh-TW" altLang="en-US" sz="24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以出國前一日臺灣銀行即期賣出匯率辦理報</a:t>
            </a:r>
            <a:r>
              <a:rPr lang="zh-TW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</a:t>
            </a:r>
            <a:r>
              <a:rPr lang="zh-TW" altLang="en-US" sz="2400" b="0" dirty="0">
                <a:solidFill>
                  <a:schemeClr val="tx1"/>
                </a:solidFill>
              </a:rPr>
              <a:t>國外差旅費的生活費金額。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將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旅行社所附行程確認表當做電子機票報支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代轉付收據品名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未註記機票、住宿費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zh-TW" altLang="en-US" sz="2400" b="0" dirty="0">
              <a:solidFill>
                <a:schemeClr val="tx1"/>
              </a:solidFill>
            </a:endParaRPr>
          </a:p>
          <a:p>
            <a:endParaRPr lang="zh-TW" alt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382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5.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購置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設備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458787" indent="-457200">
              <a:buFont typeface="+mj-lt"/>
              <a:buAutoNum type="arabicPeriod"/>
            </a:pP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未依校內「採購作業施行辦法」規定填寫請購單</a:t>
            </a:r>
            <a:r>
              <a:rPr lang="zh-TW" altLang="en-US" sz="24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未依規定程序辦理變更設備</a:t>
            </a:r>
            <a:r>
              <a:rPr lang="zh-TW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費自行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</a:t>
            </a:r>
            <a:r>
              <a:rPr lang="zh-TW" altLang="en-US" sz="24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設備</a:t>
            </a:r>
            <a:r>
              <a:rPr lang="zh-TW" altLang="en-US" sz="2400" b="0" dirty="0">
                <a:solidFill>
                  <a:schemeClr val="tx1"/>
                </a:solidFill>
              </a:rPr>
              <a:t>核銷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時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未檢附研究設備驗收紀錄表及財產增加單</a:t>
            </a:r>
            <a:r>
              <a:rPr lang="zh-TW" altLang="en-US" sz="24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400" b="0" dirty="0" smtClean="0">
                <a:solidFill>
                  <a:schemeClr val="tx1"/>
                </a:solidFill>
              </a:rPr>
              <a:t>使用</a:t>
            </a:r>
            <a:r>
              <a:rPr lang="zh-TW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修繕費預算來購置新設備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r>
              <a:rPr lang="en-US" altLang="zh-TW" sz="2400" b="0" dirty="0" smtClean="0">
                <a:solidFill>
                  <a:srgbClr val="00B050"/>
                </a:solidFill>
              </a:rPr>
              <a:t>(</a:t>
            </a:r>
            <a:r>
              <a:rPr lang="zh-TW" altLang="en-US" sz="2400" b="0" dirty="0" smtClean="0">
                <a:solidFill>
                  <a:srgbClr val="00B050"/>
                </a:solidFill>
              </a:rPr>
              <a:t>錯用預算，最常遇到的問題</a:t>
            </a:r>
            <a:r>
              <a:rPr lang="en-US" altLang="zh-TW" sz="2400" b="0" dirty="0" smtClean="0">
                <a:solidFill>
                  <a:srgbClr val="00B050"/>
                </a:solidFill>
              </a:rPr>
              <a:t>)</a:t>
            </a:r>
            <a:r>
              <a:rPr lang="zh-TW" altLang="en-US" sz="2400" b="0" dirty="0" smtClean="0">
                <a:solidFill>
                  <a:srgbClr val="00B050"/>
                </a:solidFill>
              </a:rPr>
              <a:t>。</a:t>
            </a:r>
            <a:endParaRPr lang="en-US" altLang="zh-TW" sz="2400" b="0" dirty="0" smtClean="0">
              <a:solidFill>
                <a:srgbClr val="00B050"/>
              </a:solidFill>
            </a:endParaRPr>
          </a:p>
          <a:p>
            <a:r>
              <a:rPr lang="zh-TW" altLang="en-US" sz="2400" b="0" dirty="0">
                <a:solidFill>
                  <a:schemeClr val="tx1"/>
                </a:solidFill>
              </a:rPr>
              <a:t>如有任何採購或估價單問題，請詢問採購組。</a:t>
            </a:r>
          </a:p>
          <a:p>
            <a:pPr marL="458787" indent="-457200">
              <a:buFont typeface="+mj-lt"/>
              <a:buAutoNum type="arabicPeriod"/>
            </a:pPr>
            <a:endParaRPr lang="en-US" altLang="zh-TW" sz="2400" b="0" dirty="0" smtClean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zh-TW" altLang="en-US" sz="2400" b="0" dirty="0">
              <a:solidFill>
                <a:schemeClr val="tx1"/>
              </a:solidFill>
            </a:endParaRPr>
          </a:p>
          <a:p>
            <a:endParaRPr lang="zh-TW" altLang="en-US" sz="2400" b="0" dirty="0">
              <a:solidFill>
                <a:schemeClr val="tx1"/>
              </a:solidFill>
            </a:endParaRPr>
          </a:p>
          <a:p>
            <a:endParaRPr lang="zh-TW" alt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839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6.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其他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351338"/>
          </a:xfrm>
        </p:spPr>
        <p:txBody>
          <a:bodyPr/>
          <a:lstStyle/>
          <a:p>
            <a:pPr marL="515937" indent="-514350">
              <a:buFont typeface="+mj-lt"/>
              <a:buAutoNum type="arabicPeriod"/>
            </a:pPr>
            <a:r>
              <a:rPr lang="zh-TW" altLang="en-US" sz="2200" b="0" dirty="0">
                <a:solidFill>
                  <a:schemeClr val="tx1"/>
                </a:solidFill>
              </a:rPr>
              <a:t>未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依「</a:t>
            </a:r>
            <a:r>
              <a:rPr lang="zh-TW" altLang="en-US" sz="2200" b="0" dirty="0">
                <a:solidFill>
                  <a:schemeClr val="tx1"/>
                </a:solidFill>
              </a:rPr>
              <a:t>採購作業施行辦法」及「自行請款注意事項及作業流程」辦理請購</a:t>
            </a:r>
            <a:r>
              <a:rPr lang="en-US" altLang="zh-TW" sz="2200" b="0" dirty="0">
                <a:solidFill>
                  <a:schemeClr val="tx1"/>
                </a:solidFill>
              </a:rPr>
              <a:t>/</a:t>
            </a:r>
            <a:r>
              <a:rPr lang="zh-TW" altLang="en-US" sz="2200" b="0" dirty="0">
                <a:solidFill>
                  <a:schemeClr val="tx1"/>
                </a:solidFill>
              </a:rPr>
              <a:t>請款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200" b="0" dirty="0">
                <a:solidFill>
                  <a:schemeClr val="tx1"/>
                </a:solidFill>
              </a:rPr>
              <a:t>各項經費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未於期間內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核銷完畢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zh-TW" altLang="en-US" sz="2200" b="0" dirty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200" b="0" dirty="0" smtClean="0">
                <a:solidFill>
                  <a:schemeClr val="tx1"/>
                </a:solidFill>
              </a:rPr>
              <a:t>經費申請與活動流程不符。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活動鐘點費與議程不符</a:t>
            </a:r>
            <a:r>
              <a:rPr lang="zh-TW" altLang="en-US" sz="1400" b="0" dirty="0" smtClean="0">
                <a:solidFill>
                  <a:schemeClr val="tx1"/>
                </a:solidFill>
              </a:rPr>
              <a:t>。</a:t>
            </a:r>
            <a:endParaRPr lang="en-US" altLang="zh-TW" sz="14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</a:t>
            </a:r>
            <a:r>
              <a:rPr lang="zh-TW" altLang="en-US" sz="1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實習</a:t>
            </a:r>
            <a:r>
              <a:rPr lang="zh-TW" altLang="en-US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費預算報</a:t>
            </a:r>
            <a:r>
              <a:rPr lang="zh-TW" altLang="en-US" sz="1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支行政辦公用品</a:t>
            </a:r>
            <a:r>
              <a:rPr lang="zh-TW" altLang="en-US" sz="1400" b="0" dirty="0" smtClean="0">
                <a:solidFill>
                  <a:schemeClr val="tx1"/>
                </a:solidFill>
              </a:rPr>
              <a:t>。</a:t>
            </a:r>
            <a:endParaRPr lang="en-US" altLang="zh-TW" sz="1400" b="0" dirty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200" b="0" dirty="0">
                <a:solidFill>
                  <a:schemeClr val="tx1"/>
                </a:solidFill>
              </a:rPr>
              <a:t>核銷項目與計畫無直接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關係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報支與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計畫無關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之經費，例如書櫃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、組合式桌椅組、清潔用品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、護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貝機、檯燈、鎖匙等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教師個人計如遇有爭議項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</a:t>
            </a:r>
            <a:r>
              <a:rPr lang="zh-TW" alt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，請自行於請款單下方說明與計畫關聯性，且於查核時自行說明。</a:t>
            </a:r>
            <a:endParaRPr lang="en-US" altLang="zh-TW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200" b="0" dirty="0" smtClean="0">
                <a:solidFill>
                  <a:schemeClr val="tx1"/>
                </a:solidFill>
              </a:rPr>
              <a:t>公文內容與經費概算表不符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所撰寫年度與實際執行狀況不符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Wingdings" panose="05000000000000000000" pitchFamily="2" charset="2"/>
              <a:buAutoNum type="circleNumWdWhitePlain"/>
            </a:pPr>
            <a:endParaRPr lang="en-US" altLang="zh-TW" sz="2200" b="0" dirty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zh-TW" altLang="en-US" sz="22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505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6.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其他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597942"/>
            <a:ext cx="7886700" cy="4351338"/>
          </a:xfrm>
        </p:spPr>
        <p:txBody>
          <a:bodyPr/>
          <a:lstStyle/>
          <a:p>
            <a:pPr marL="458787" indent="-457200">
              <a:buFont typeface="+mj-lt"/>
              <a:buAutoNum type="arabicPeriod" startAt="7"/>
            </a:pPr>
            <a:r>
              <a:rPr lang="zh-TW" altLang="en-US" sz="2200" b="0" dirty="0" smtClean="0">
                <a:solidFill>
                  <a:schemeClr val="tx1"/>
                </a:solidFill>
              </a:rPr>
              <a:t>開會：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未檢附簽到表，簽到表未註明開會地點及時間。</a:t>
            </a:r>
            <a:endParaRPr lang="zh-TW" altLang="en-US" sz="22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8787" indent="-457200">
              <a:buFont typeface="+mj-lt"/>
              <a:buAutoNum type="arabicPeriod" startAt="7"/>
            </a:pPr>
            <a:r>
              <a:rPr lang="zh-TW" altLang="en-US" sz="2200" b="0" dirty="0" smtClean="0">
                <a:solidFill>
                  <a:schemeClr val="tx1"/>
                </a:solidFill>
              </a:rPr>
              <a:t>保險：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30276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未檢附保險單及被保險清冊</a:t>
            </a:r>
            <a:r>
              <a:rPr lang="zh-TW" altLang="en-US" sz="2200" b="0" dirty="0">
                <a:solidFill>
                  <a:schemeClr val="tx1"/>
                </a:solidFill>
              </a:rPr>
              <a:t>。</a:t>
            </a:r>
          </a:p>
          <a:p>
            <a:pPr marL="1030276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保險要保人為個人或單位名稱</a:t>
            </a:r>
            <a:r>
              <a:rPr lang="zh-TW" altLang="en-US" sz="22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 startAt="7"/>
            </a:pPr>
            <a:r>
              <a:rPr lang="zh-TW" altLang="en-US" sz="2200" b="0" dirty="0" smtClean="0">
                <a:solidFill>
                  <a:schemeClr val="tx1"/>
                </a:solidFill>
              </a:rPr>
              <a:t>影印或刻章：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未檢附樣張，印章刻製未檢附樣章</a:t>
            </a:r>
            <a:r>
              <a:rPr lang="zh-TW" altLang="en-US" sz="22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 startAt="7"/>
            </a:pPr>
            <a:r>
              <a:rPr lang="zh-TW" altLang="en-US" sz="2200" b="0" dirty="0" smtClean="0">
                <a:solidFill>
                  <a:schemeClr val="tx1"/>
                </a:solidFill>
              </a:rPr>
              <a:t>差旅：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030276" lvl="1" indent="-457200">
              <a:buFont typeface="+mj-lt"/>
              <a:buAutoNum type="circleNumWdWhitePlain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搭乘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高鐵或計程車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未於簽呈中說明並取得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鈞長同意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 startAt="7"/>
            </a:pPr>
            <a:r>
              <a:rPr lang="zh-TW" altLang="en-US" sz="2200" b="0" dirty="0" smtClean="0">
                <a:solidFill>
                  <a:schemeClr val="tx1"/>
                </a:solidFill>
              </a:rPr>
              <a:t>請款單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「點收</a:t>
            </a: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證明</a:t>
            </a:r>
            <a:r>
              <a:rPr lang="en-US" altLang="zh-TW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人」與「經手人」為同一人</a:t>
            </a:r>
            <a:r>
              <a:rPr lang="zh-TW" altLang="en-US" sz="22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 startAt="7"/>
            </a:pPr>
            <a:r>
              <a:rPr lang="zh-TW" altLang="en-US" sz="2200" b="0" dirty="0" smtClean="0">
                <a:solidFill>
                  <a:schemeClr val="tx1"/>
                </a:solidFill>
              </a:rPr>
              <a:t>以</a:t>
            </a: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發票或收據影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本核銷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 startAt="7"/>
            </a:pP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信用卡未檢附刷卡明細。</a:t>
            </a:r>
            <a:endParaRPr lang="en-US" altLang="zh-TW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8787" indent="-457200">
              <a:buFont typeface="+mj-lt"/>
              <a:buAutoNum type="arabicPeriod" startAt="7"/>
            </a:pPr>
            <a:r>
              <a:rPr lang="zh-TW" altLang="en-US" sz="2200" b="0" dirty="0">
                <a:solidFill>
                  <a:schemeClr val="tx1"/>
                </a:solidFill>
              </a:rPr>
              <a:t>以</a:t>
            </a:r>
            <a:r>
              <a:rPr lang="zh-TW" altLang="en-US" sz="2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「出貨單」、「估價單」或「劃撥收據」當支出憑證核銷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en-US" altLang="zh-TW" sz="2200" b="0" dirty="0" smtClean="0">
              <a:solidFill>
                <a:schemeClr val="tx1"/>
              </a:solidFill>
            </a:endParaRPr>
          </a:p>
          <a:p>
            <a:pPr marL="1587" indent="0">
              <a:buNone/>
            </a:pPr>
            <a:endParaRPr lang="zh-TW" altLang="en-US" sz="2200" b="0" dirty="0">
              <a:solidFill>
                <a:schemeClr val="tx1"/>
              </a:solidFill>
            </a:endParaRPr>
          </a:p>
          <a:p>
            <a:endParaRPr lang="zh-TW" altLang="en-US" sz="2200" b="0" dirty="0">
              <a:solidFill>
                <a:schemeClr val="tx1"/>
              </a:solidFill>
            </a:endParaRPr>
          </a:p>
          <a:p>
            <a:endParaRPr lang="zh-TW" altLang="en-US" sz="2200" b="0" dirty="0">
              <a:solidFill>
                <a:schemeClr val="tx1"/>
              </a:solidFill>
            </a:endParaRPr>
          </a:p>
          <a:p>
            <a:endParaRPr lang="zh-TW" altLang="en-US" sz="22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441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六、會計室</a:t>
            </a:r>
            <a:r>
              <a:rPr lang="zh-TW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表單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515937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校內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</a:rPr>
              <a:t>科技</a:t>
            </a:r>
            <a:r>
              <a:rPr lang="zh-TW" altLang="en-US" dirty="0" smtClean="0">
                <a:solidFill>
                  <a:schemeClr val="tx1"/>
                </a:solidFill>
              </a:rPr>
              <a:t>部計畫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教育部計畫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其他計畫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6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D-</a:t>
            </a:r>
            <a:r>
              <a:rPr lang="zh-TW" altLang="en-US" dirty="0"/>
              <a:t>常見核銷問題排行榜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600" dirty="0" smtClean="0"/>
              <a:t>1.</a:t>
            </a:r>
            <a:r>
              <a:rPr lang="zh-TW" altLang="en-US" sz="1600" dirty="0" smtClean="0"/>
              <a:t>請勿</a:t>
            </a:r>
            <a:r>
              <a:rPr lang="zh-TW" altLang="en-US" sz="1600" dirty="0"/>
              <a:t>未來請款，發票日期須在請款日期前。</a:t>
            </a:r>
          </a:p>
          <a:p>
            <a:r>
              <a:rPr lang="en-US" altLang="zh-TW" sz="1600" dirty="0"/>
              <a:t>2.</a:t>
            </a:r>
            <a:r>
              <a:rPr lang="zh-TW" altLang="en-US" sz="1600" dirty="0"/>
              <a:t>三聯式發票請將二三聯分開</a:t>
            </a:r>
            <a:r>
              <a:rPr lang="en-US" altLang="zh-TW" sz="1600" dirty="0"/>
              <a:t>(</a:t>
            </a:r>
            <a:r>
              <a:rPr lang="zh-TW" altLang="en-US" sz="1600" dirty="0"/>
              <a:t>不可用訂書針</a:t>
            </a:r>
            <a:r>
              <a:rPr lang="en-US" altLang="zh-TW" sz="1600" dirty="0"/>
              <a:t>)</a:t>
            </a:r>
            <a:r>
              <a:rPr lang="zh-TW" altLang="en-US" sz="1600" dirty="0"/>
              <a:t>，並漸層式黏貼。</a:t>
            </a:r>
          </a:p>
          <a:p>
            <a:r>
              <a:rPr lang="en-US" altLang="zh-TW" sz="1600" dirty="0"/>
              <a:t>3.</a:t>
            </a:r>
            <a:r>
              <a:rPr lang="zh-TW" altLang="en-US" sz="1600" dirty="0"/>
              <a:t>請款單請簽章並押註日期。</a:t>
            </a:r>
          </a:p>
          <a:p>
            <a:r>
              <a:rPr lang="en-US" altLang="zh-TW" sz="1600" dirty="0"/>
              <a:t>4.</a:t>
            </a:r>
            <a:r>
              <a:rPr lang="zh-TW" altLang="en-US" sz="1600" dirty="0"/>
              <a:t>請款單金額應與檢附發票金額相同。如請款單金額小於發票金額並於請款單發票明細</a:t>
            </a:r>
            <a:r>
              <a:rPr lang="en-US" altLang="zh-TW" sz="1600" dirty="0"/>
              <a:t>【</a:t>
            </a:r>
            <a:r>
              <a:rPr lang="zh-TW" altLang="en-US" sz="1600" dirty="0"/>
              <a:t>備註欄</a:t>
            </a:r>
            <a:r>
              <a:rPr lang="en-US" altLang="zh-TW" sz="1600" dirty="0"/>
              <a:t>】</a:t>
            </a:r>
            <a:r>
              <a:rPr lang="zh-TW" altLang="en-US" sz="1600" dirty="0"/>
              <a:t>註記</a:t>
            </a:r>
            <a:r>
              <a:rPr lang="en-US" altLang="zh-TW" sz="1600" dirty="0"/>
              <a:t>【</a:t>
            </a:r>
            <a:r>
              <a:rPr lang="zh-TW" altLang="en-US" sz="1600" dirty="0"/>
              <a:t>超支金額自行吸收</a:t>
            </a:r>
            <a:r>
              <a:rPr lang="en-US" altLang="zh-TW" sz="1600" dirty="0"/>
              <a:t>】</a:t>
            </a:r>
            <a:r>
              <a:rPr lang="zh-TW" altLang="en-US" sz="1600" dirty="0"/>
              <a:t>。</a:t>
            </a:r>
          </a:p>
          <a:p>
            <a:r>
              <a:rPr lang="en-US" altLang="zh-TW" sz="1600" dirty="0"/>
              <a:t>5.</a:t>
            </a:r>
            <a:r>
              <a:rPr lang="zh-TW" altLang="en-US" sz="1600" dirty="0"/>
              <a:t>發票</a:t>
            </a:r>
            <a:r>
              <a:rPr lang="en-US" altLang="zh-TW" sz="1600" dirty="0"/>
              <a:t>(</a:t>
            </a:r>
            <a:r>
              <a:rPr lang="zh-TW" altLang="en-US" sz="1600" dirty="0"/>
              <a:t>收據</a:t>
            </a:r>
            <a:r>
              <a:rPr lang="en-US" altLang="zh-TW" sz="1600" dirty="0"/>
              <a:t>)</a:t>
            </a:r>
            <a:r>
              <a:rPr lang="zh-TW" altLang="en-US" sz="1600" dirty="0"/>
              <a:t>需揭露清楚購買品項。</a:t>
            </a:r>
            <a:r>
              <a:rPr lang="en-US" altLang="zh-TW" sz="1600" dirty="0"/>
              <a:t>EX</a:t>
            </a:r>
            <a:r>
              <a:rPr lang="zh-TW" altLang="en-US" sz="1600" dirty="0"/>
              <a:t>：電腦週邊，需於購買明細單，或於空白處詳細說明品項並核章。</a:t>
            </a:r>
          </a:p>
          <a:p>
            <a:r>
              <a:rPr lang="en-US" altLang="zh-TW" sz="1600" dirty="0"/>
              <a:t>6.</a:t>
            </a:r>
            <a:r>
              <a:rPr lang="zh-TW" altLang="en-US" sz="1600" dirty="0"/>
              <a:t>發票</a:t>
            </a:r>
            <a:r>
              <a:rPr lang="en-US" altLang="zh-TW" sz="1600" dirty="0"/>
              <a:t>(</a:t>
            </a:r>
            <a:r>
              <a:rPr lang="zh-TW" altLang="en-US" sz="1600" dirty="0"/>
              <a:t>收據</a:t>
            </a:r>
            <a:r>
              <a:rPr lang="en-US" altLang="zh-TW" sz="1600" dirty="0"/>
              <a:t>)</a:t>
            </a:r>
            <a:r>
              <a:rPr lang="zh-TW" altLang="en-US" sz="1600" dirty="0"/>
              <a:t>請廠商確實填寫單價及數量，若廠商漏填，請款人應補上單價數量並核章後，再將請款單送出審核。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7.</a:t>
            </a:r>
            <a:r>
              <a:rPr lang="zh-TW" altLang="en-US" sz="1600" dirty="0">
                <a:solidFill>
                  <a:srgbClr val="FF0000"/>
                </a:solidFill>
              </a:rPr>
              <a:t>差旅費核銷請附議程。</a:t>
            </a:r>
          </a:p>
          <a:p>
            <a:r>
              <a:rPr lang="en-US" altLang="zh-TW" sz="1600" dirty="0"/>
              <a:t>8.</a:t>
            </a:r>
            <a:r>
              <a:rPr lang="zh-TW" altLang="en-US" sz="1600" dirty="0"/>
              <a:t>核銷資料需經過人事室及總務處核章，請按正確流程核章後，再送至會計室審核。</a:t>
            </a:r>
          </a:p>
          <a:p>
            <a:r>
              <a:rPr lang="en-US" altLang="zh-TW" sz="1600" dirty="0"/>
              <a:t>9.</a:t>
            </a:r>
            <a:r>
              <a:rPr lang="zh-TW" altLang="en-US" sz="1600" dirty="0"/>
              <a:t>補充保費請款單經手人應由人事室核章，請先送人事室再送至會計室審核。</a:t>
            </a:r>
          </a:p>
          <a:p>
            <a:r>
              <a:rPr lang="en-US" altLang="zh-TW" sz="1600" dirty="0"/>
              <a:t>10.</a:t>
            </a:r>
            <a:r>
              <a:rPr lang="zh-TW" altLang="en-US" sz="1600" dirty="0"/>
              <a:t>影印費及印章費請附樣張</a:t>
            </a:r>
            <a:r>
              <a:rPr lang="en-US" altLang="zh-TW" sz="1600" dirty="0"/>
              <a:t>(</a:t>
            </a:r>
            <a:r>
              <a:rPr lang="zh-TW" altLang="en-US" sz="1600" dirty="0"/>
              <a:t>章</a:t>
            </a:r>
            <a:r>
              <a:rPr lang="en-US" altLang="zh-TW" sz="1600" dirty="0"/>
              <a:t>)</a:t>
            </a:r>
            <a:r>
              <a:rPr lang="zh-TW" altLang="en-US" sz="1600" dirty="0"/>
              <a:t>，以利核銷。</a:t>
            </a:r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4119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校內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51338"/>
          </a:xfrm>
        </p:spPr>
        <p:txBody>
          <a:bodyPr/>
          <a:lstStyle/>
          <a:p>
            <a:pPr marL="344487" lvl="1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chemeClr val="tx1"/>
                </a:solidFill>
              </a:rPr>
              <a:t>表單路徑：會計室</a:t>
            </a:r>
            <a:r>
              <a:rPr lang="en-US" altLang="zh-TW" sz="2000" dirty="0">
                <a:solidFill>
                  <a:schemeClr val="tx1"/>
                </a:solidFill>
              </a:rPr>
              <a:t>/</a:t>
            </a:r>
            <a:r>
              <a:rPr lang="zh-TW" altLang="en-US" sz="2000" dirty="0">
                <a:solidFill>
                  <a:schemeClr val="tx1"/>
                </a:solidFill>
              </a:rPr>
              <a:t>表單下載</a:t>
            </a:r>
            <a:r>
              <a:rPr lang="en-US" altLang="zh-TW" sz="2000" dirty="0">
                <a:solidFill>
                  <a:schemeClr val="tx1"/>
                </a:solidFill>
              </a:rPr>
              <a:t>/</a:t>
            </a:r>
            <a:r>
              <a:rPr lang="zh-TW" altLang="en-US" sz="2000" dirty="0">
                <a:solidFill>
                  <a:schemeClr val="tx1"/>
                </a:solidFill>
              </a:rPr>
              <a:t>校</a:t>
            </a:r>
            <a:r>
              <a:rPr lang="zh-TW" altLang="en-US" sz="2000" dirty="0" smtClean="0">
                <a:solidFill>
                  <a:schemeClr val="tx1"/>
                </a:solidFill>
              </a:rPr>
              <a:t>內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marL="344487" lvl="1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altLang="zh-TW" sz="2000" dirty="0" smtClean="0">
                <a:solidFill>
                  <a:schemeClr val="tx1"/>
                </a:solidFill>
                <a:hlinkClick r:id="rId2"/>
              </a:rPr>
              <a:t>account.ypu.edu.tw/files/11-1019-16-1.php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經費預支申請表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國內出差旅費報告表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國外出差旅費報告表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因公出國人員搭乘外籍航空航公班申請書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支出機關分攤表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支出證明單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活動經費概算表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活動經費</a:t>
            </a:r>
            <a:r>
              <a:rPr lang="zh-TW" altLang="en-US" sz="1600" dirty="0">
                <a:solidFill>
                  <a:schemeClr val="tx1"/>
                </a:solidFill>
              </a:rPr>
              <a:t>收支結算</a:t>
            </a:r>
            <a:r>
              <a:rPr lang="zh-TW" altLang="en-US" sz="1600" dirty="0" smtClean="0">
                <a:solidFill>
                  <a:schemeClr val="tx1"/>
                </a:solidFill>
              </a:rPr>
              <a:t>表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領據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學生退費申請表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教職員工薪資所得受領免稅額申請表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/>
                </a:solidFill>
              </a:rPr>
              <a:t>預算權</a:t>
            </a:r>
            <a:r>
              <a:rPr lang="zh-TW" altLang="en-US" sz="1600" dirty="0">
                <a:solidFill>
                  <a:schemeClr val="tx1"/>
                </a:solidFill>
              </a:rPr>
              <a:t>限</a:t>
            </a:r>
            <a:r>
              <a:rPr lang="zh-TW" altLang="en-US" sz="1600" dirty="0" smtClean="0">
                <a:solidFill>
                  <a:schemeClr val="tx1"/>
                </a:solidFill>
              </a:rPr>
              <a:t>開放申請單。</a:t>
            </a:r>
            <a:endParaRPr lang="en-US" altLang="zh-TW" sz="160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623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科技部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381918"/>
            <a:ext cx="7886700" cy="4351338"/>
          </a:xfrm>
        </p:spPr>
        <p:txBody>
          <a:bodyPr/>
          <a:lstStyle/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zh-TW" altLang="en-US" sz="2000" dirty="0" smtClean="0">
                <a:solidFill>
                  <a:schemeClr val="tx1"/>
                </a:solidFill>
              </a:rPr>
              <a:t>表單路徑：會計室</a:t>
            </a:r>
            <a:r>
              <a:rPr lang="en-US" altLang="zh-TW" sz="2000" dirty="0">
                <a:solidFill>
                  <a:schemeClr val="tx1"/>
                </a:solidFill>
              </a:rPr>
              <a:t>/</a:t>
            </a:r>
            <a:r>
              <a:rPr lang="zh-TW" altLang="en-US" sz="2000" dirty="0">
                <a:solidFill>
                  <a:schemeClr val="tx1"/>
                </a:solidFill>
              </a:rPr>
              <a:t>表單下載</a:t>
            </a:r>
            <a:r>
              <a:rPr lang="en-US" altLang="zh-TW" sz="2000" dirty="0" smtClean="0">
                <a:solidFill>
                  <a:schemeClr val="tx1"/>
                </a:solidFill>
              </a:rPr>
              <a:t>/</a:t>
            </a:r>
            <a:r>
              <a:rPr lang="zh-TW" altLang="en-US" sz="2000" dirty="0">
                <a:solidFill>
                  <a:schemeClr val="tx1"/>
                </a:solidFill>
              </a:rPr>
              <a:t>科技部</a:t>
            </a:r>
            <a:r>
              <a:rPr lang="zh-TW" altLang="en-US" sz="2000" dirty="0" smtClean="0">
                <a:solidFill>
                  <a:schemeClr val="tx1"/>
                </a:solidFill>
              </a:rPr>
              <a:t>計畫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en-US" altLang="zh-TW" sz="20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altLang="zh-TW" sz="2000" dirty="0" smtClean="0">
                <a:solidFill>
                  <a:schemeClr val="tx1"/>
                </a:solidFill>
                <a:hlinkClick r:id="rId2"/>
              </a:rPr>
              <a:t>account.ypu.edu.tw/files/11-1019-24-1.php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專</a:t>
            </a:r>
            <a:r>
              <a:rPr lang="zh-TW" altLang="en-US" sz="2000" b="0" dirty="0">
                <a:solidFill>
                  <a:schemeClr val="tx1"/>
                </a:solidFill>
              </a:rPr>
              <a:t>、兼任助理人員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含臨時工</a:t>
            </a:r>
            <a:r>
              <a:rPr lang="en-US" altLang="zh-TW" sz="2000" b="0" dirty="0">
                <a:solidFill>
                  <a:schemeClr val="tx1"/>
                </a:solidFill>
              </a:rPr>
              <a:t>)</a:t>
            </a:r>
            <a:r>
              <a:rPr lang="zh-TW" altLang="en-US" sz="2000" b="0" dirty="0">
                <a:solidFill>
                  <a:schemeClr val="tx1"/>
                </a:solidFill>
              </a:rPr>
              <a:t>聘用申請表</a:t>
            </a: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大專生專題計畫收支明細報告表</a:t>
            </a: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助理人員證件黏貼表</a:t>
            </a: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臨時工工作時數表</a:t>
            </a: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教職員出差申請單</a:t>
            </a: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國外出差旅費報告表</a:t>
            </a: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補助經費變更及流用申請對照表</a:t>
            </a:r>
            <a:r>
              <a:rPr lang="en-US" altLang="zh-TW" sz="2000" b="0" dirty="0">
                <a:solidFill>
                  <a:schemeClr val="tx1"/>
                </a:solidFill>
              </a:rPr>
              <a:t>-</a:t>
            </a:r>
            <a:r>
              <a:rPr lang="zh-TW" altLang="en-US" sz="2000" b="0" dirty="0">
                <a:solidFill>
                  <a:schemeClr val="tx1"/>
                </a:solidFill>
              </a:rPr>
              <a:t>管理費</a:t>
            </a: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黏貼憑證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管理費適用</a:t>
            </a:r>
            <a:r>
              <a:rPr lang="en-US" altLang="zh-TW" sz="2000" b="0" dirty="0">
                <a:solidFill>
                  <a:schemeClr val="tx1"/>
                </a:solidFill>
              </a:rPr>
              <a:t>)</a:t>
            </a: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管理費領據</a:t>
            </a:r>
          </a:p>
          <a:p>
            <a:pPr marL="515937" lvl="1" indent="-51435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補助延攬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聘</a:t>
            </a:r>
            <a:r>
              <a:rPr lang="en-US" altLang="zh-TW" sz="2000" b="0" dirty="0">
                <a:solidFill>
                  <a:schemeClr val="tx1"/>
                </a:solidFill>
              </a:rPr>
              <a:t>)</a:t>
            </a:r>
            <a:r>
              <a:rPr lang="zh-TW" altLang="en-US" sz="2000" b="0" dirty="0">
                <a:solidFill>
                  <a:schemeClr val="tx1"/>
                </a:solidFill>
              </a:rPr>
              <a:t>人才各項費用收支報告表</a:t>
            </a: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848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教育部計畫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351338"/>
          </a:xfrm>
        </p:spPr>
        <p:txBody>
          <a:bodyPr/>
          <a:lstStyle/>
          <a:p>
            <a:pPr marL="515937" lvl="1" indent="-514350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schemeClr val="tx1"/>
                </a:solidFill>
              </a:rPr>
              <a:t>表單路徑：會計室</a:t>
            </a:r>
            <a:r>
              <a:rPr lang="en-US" altLang="zh-TW" sz="2000" dirty="0">
                <a:solidFill>
                  <a:schemeClr val="tx1"/>
                </a:solidFill>
              </a:rPr>
              <a:t>/</a:t>
            </a:r>
            <a:r>
              <a:rPr lang="zh-TW" altLang="en-US" sz="2000" dirty="0">
                <a:solidFill>
                  <a:schemeClr val="tx1"/>
                </a:solidFill>
              </a:rPr>
              <a:t>表單下載</a:t>
            </a:r>
            <a:r>
              <a:rPr lang="en-US" altLang="zh-TW" sz="2000" dirty="0" smtClean="0">
                <a:solidFill>
                  <a:schemeClr val="tx1"/>
                </a:solidFill>
              </a:rPr>
              <a:t>/</a:t>
            </a:r>
            <a:r>
              <a:rPr lang="zh-TW" altLang="en-US" sz="2000" dirty="0" smtClean="0">
                <a:solidFill>
                  <a:schemeClr val="tx1"/>
                </a:solidFill>
              </a:rPr>
              <a:t>教育</a:t>
            </a:r>
            <a:r>
              <a:rPr lang="zh-TW" altLang="en-US" sz="2000" dirty="0">
                <a:solidFill>
                  <a:schemeClr val="tx1"/>
                </a:solidFill>
              </a:rPr>
              <a:t>部</a:t>
            </a:r>
            <a:r>
              <a:rPr lang="zh-TW" altLang="en-US" sz="2000" dirty="0" smtClean="0">
                <a:solidFill>
                  <a:schemeClr val="tx1"/>
                </a:solidFill>
              </a:rPr>
              <a:t>計畫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marL="515937" lvl="1" indent="-514350" defTabSz="91281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altLang="zh-TW" sz="2000" dirty="0" smtClean="0">
                <a:solidFill>
                  <a:schemeClr val="tx1"/>
                </a:solidFill>
                <a:hlinkClick r:id="rId2"/>
              </a:rPr>
              <a:t>account.ypu.edu.tw/files/11-1019-44-1.php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 smtClean="0">
                <a:solidFill>
                  <a:schemeClr val="tx1"/>
                </a:solidFill>
              </a:rPr>
              <a:t>補助</a:t>
            </a:r>
            <a:r>
              <a:rPr lang="zh-TW" altLang="en-US" sz="2000" b="0" dirty="0">
                <a:solidFill>
                  <a:schemeClr val="tx1"/>
                </a:solidFill>
              </a:rPr>
              <a:t>計畫項目經費申請表範本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委辦計畫項目申請表範本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補助</a:t>
            </a:r>
            <a:r>
              <a:rPr lang="en-US" altLang="zh-TW" sz="2000" b="0" dirty="0">
                <a:solidFill>
                  <a:schemeClr val="tx1"/>
                </a:solidFill>
              </a:rPr>
              <a:t>/</a:t>
            </a:r>
            <a:r>
              <a:rPr lang="zh-TW" altLang="en-US" sz="2000" b="0" dirty="0">
                <a:solidFill>
                  <a:schemeClr val="tx1"/>
                </a:solidFill>
              </a:rPr>
              <a:t>委辦經費請撥單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補助</a:t>
            </a:r>
            <a:r>
              <a:rPr lang="en-US" altLang="zh-TW" sz="2000" b="0" dirty="0">
                <a:solidFill>
                  <a:schemeClr val="tx1"/>
                </a:solidFill>
              </a:rPr>
              <a:t>/</a:t>
            </a:r>
            <a:r>
              <a:rPr lang="zh-TW" altLang="en-US" sz="2000" b="0" dirty="0">
                <a:solidFill>
                  <a:schemeClr val="tx1"/>
                </a:solidFill>
              </a:rPr>
              <a:t>委辦計畫經常門經費流用至資本門報告表</a:t>
            </a:r>
            <a:r>
              <a:rPr lang="en-US" altLang="zh-TW" sz="2000" b="0" dirty="0">
                <a:solidFill>
                  <a:schemeClr val="tx1"/>
                </a:solidFill>
              </a:rPr>
              <a:t>-</a:t>
            </a:r>
            <a:r>
              <a:rPr lang="zh-TW" altLang="en-US" sz="2000" b="0" dirty="0">
                <a:solidFill>
                  <a:schemeClr val="tx1"/>
                </a:solidFill>
              </a:rPr>
              <a:t>非跨年度計畫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補助</a:t>
            </a:r>
            <a:r>
              <a:rPr lang="en-US" altLang="zh-TW" sz="2000" b="0" dirty="0">
                <a:solidFill>
                  <a:schemeClr val="tx1"/>
                </a:solidFill>
              </a:rPr>
              <a:t>/</a:t>
            </a:r>
            <a:r>
              <a:rPr lang="zh-TW" altLang="en-US" sz="2000" b="0" dirty="0">
                <a:solidFill>
                  <a:schemeClr val="tx1"/>
                </a:solidFill>
              </a:rPr>
              <a:t>委辦計畫經費流用申請表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補助</a:t>
            </a:r>
            <a:r>
              <a:rPr lang="en-US" altLang="zh-TW" sz="2000" b="0" dirty="0">
                <a:solidFill>
                  <a:schemeClr val="tx1"/>
                </a:solidFill>
              </a:rPr>
              <a:t>/</a:t>
            </a:r>
            <a:r>
              <a:rPr lang="zh-TW" altLang="en-US" sz="2000" b="0" dirty="0">
                <a:solidFill>
                  <a:schemeClr val="tx1"/>
                </a:solidFill>
              </a:rPr>
              <a:t>委辦計畫經費調整對照表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補助經費收支結算表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補助經費收支結算表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指定項目補助計畫用</a:t>
            </a:r>
            <a:r>
              <a:rPr lang="en-US" altLang="zh-TW" sz="2000" b="0" dirty="0">
                <a:solidFill>
                  <a:schemeClr val="tx1"/>
                </a:solidFill>
              </a:rPr>
              <a:t>)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委辦經費收支結算表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專、兼任助理人員</a:t>
            </a:r>
            <a:r>
              <a:rPr lang="en-US" altLang="zh-TW" sz="2000" b="0" dirty="0">
                <a:solidFill>
                  <a:schemeClr val="tx1"/>
                </a:solidFill>
              </a:rPr>
              <a:t>(</a:t>
            </a:r>
            <a:r>
              <a:rPr lang="zh-TW" altLang="en-US" sz="2000" b="0" dirty="0">
                <a:solidFill>
                  <a:schemeClr val="tx1"/>
                </a:solidFill>
              </a:rPr>
              <a:t>含臨時工</a:t>
            </a:r>
            <a:r>
              <a:rPr lang="en-US" altLang="zh-TW" sz="2000" b="0" dirty="0">
                <a:solidFill>
                  <a:schemeClr val="tx1"/>
                </a:solidFill>
              </a:rPr>
              <a:t>)</a:t>
            </a:r>
            <a:r>
              <a:rPr lang="zh-TW" altLang="en-US" sz="2000" b="0" dirty="0">
                <a:solidFill>
                  <a:schemeClr val="tx1"/>
                </a:solidFill>
              </a:rPr>
              <a:t>聘用申請表</a:t>
            </a:r>
          </a:p>
          <a:p>
            <a:pPr marL="515937" indent="-514350">
              <a:buFont typeface="+mj-lt"/>
              <a:buAutoNum type="arabicPeriod"/>
            </a:pPr>
            <a:r>
              <a:rPr lang="zh-TW" altLang="en-US" sz="2000" b="0" dirty="0">
                <a:solidFill>
                  <a:schemeClr val="tx1"/>
                </a:solidFill>
              </a:rPr>
              <a:t>助理人員證件黏貼表</a:t>
            </a:r>
          </a:p>
          <a:p>
            <a:pPr marL="515937" indent="-514350">
              <a:buFont typeface="+mj-lt"/>
              <a:buAutoNum type="arabicPeriod"/>
            </a:pPr>
            <a:endParaRPr lang="zh-TW" altLang="en-US" sz="20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484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其他計畫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45740" y="1741958"/>
            <a:ext cx="7886700" cy="4351338"/>
          </a:xfrm>
        </p:spPr>
        <p:txBody>
          <a:bodyPr/>
          <a:lstStyle/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zh-TW" altLang="en-US" sz="2200" dirty="0">
                <a:solidFill>
                  <a:schemeClr val="tx1"/>
                </a:solidFill>
              </a:rPr>
              <a:t>表單路徑：會計室</a:t>
            </a:r>
            <a:r>
              <a:rPr lang="en-US" altLang="zh-TW" sz="2200" dirty="0">
                <a:solidFill>
                  <a:schemeClr val="tx1"/>
                </a:solidFill>
              </a:rPr>
              <a:t>/</a:t>
            </a:r>
            <a:r>
              <a:rPr lang="zh-TW" altLang="en-US" sz="2200" dirty="0">
                <a:solidFill>
                  <a:schemeClr val="tx1"/>
                </a:solidFill>
              </a:rPr>
              <a:t>表單下載</a:t>
            </a:r>
            <a:r>
              <a:rPr lang="en-US" altLang="zh-TW" sz="2200" dirty="0" smtClean="0">
                <a:solidFill>
                  <a:schemeClr val="tx1"/>
                </a:solidFill>
              </a:rPr>
              <a:t>/</a:t>
            </a:r>
            <a:r>
              <a:rPr lang="zh-TW" altLang="en-US" sz="2200" dirty="0" smtClean="0">
                <a:solidFill>
                  <a:schemeClr val="tx1"/>
                </a:solidFill>
              </a:rPr>
              <a:t>其他單位或廠商</a:t>
            </a:r>
            <a:endParaRPr lang="en-US" altLang="zh-TW" sz="2200" dirty="0" smtClean="0">
              <a:solidFill>
                <a:schemeClr val="tx1"/>
              </a:solidFill>
            </a:endParaRPr>
          </a:p>
          <a:p>
            <a:pPr marL="228600" lvl="1" indent="-227013" defTabSz="912813">
              <a:spcBef>
                <a:spcPts val="1000"/>
              </a:spcBef>
              <a:buFont typeface="Wingdings" pitchFamily="2" charset="2"/>
              <a:buChar char="u"/>
            </a:pPr>
            <a:r>
              <a:rPr lang="en-US" altLang="zh-TW" sz="22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altLang="zh-TW" sz="2200" dirty="0" smtClean="0">
                <a:solidFill>
                  <a:schemeClr val="tx1"/>
                </a:solidFill>
                <a:hlinkClick r:id="rId2"/>
              </a:rPr>
              <a:t>account.ypu.edu.tw/files/11-1019-25-1.php</a:t>
            </a:r>
            <a:endParaRPr lang="en-US" altLang="zh-TW" sz="2200" dirty="0" smtClean="0">
              <a:solidFill>
                <a:schemeClr val="tx1"/>
              </a:solidFill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sz="2200" b="0" dirty="0" smtClean="0">
                <a:solidFill>
                  <a:schemeClr val="tx1"/>
                </a:solidFill>
                <a:latin typeface="Arial" pitchFamily="34" charset="0"/>
              </a:rPr>
              <a:t>產</a:t>
            </a:r>
            <a:r>
              <a:rPr lang="zh-TW" altLang="en-US" sz="2200" b="0" dirty="0">
                <a:solidFill>
                  <a:schemeClr val="tx1"/>
                </a:solidFill>
                <a:latin typeface="Arial" pitchFamily="34" charset="0"/>
              </a:rPr>
              <a:t>學合作收支明細</a:t>
            </a:r>
            <a:r>
              <a:rPr lang="zh-TW" altLang="en-US" sz="2200" b="0" dirty="0" smtClean="0">
                <a:solidFill>
                  <a:schemeClr val="tx1"/>
                </a:solidFill>
                <a:latin typeface="Arial" pitchFamily="34" charset="0"/>
              </a:rPr>
              <a:t>表</a:t>
            </a:r>
            <a:r>
              <a:rPr lang="zh-TW" altLang="en-US" sz="2200" b="0" dirty="0">
                <a:solidFill>
                  <a:schemeClr val="tx1"/>
                </a:solidFill>
              </a:rPr>
              <a:t>。</a:t>
            </a:r>
            <a:endParaRPr lang="zh-TW" altLang="en-US" sz="2200" b="0" dirty="0">
              <a:solidFill>
                <a:schemeClr val="tx1"/>
              </a:solidFill>
              <a:latin typeface="Arial" pitchFamily="34" charset="0"/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200" b="0" dirty="0">
                <a:solidFill>
                  <a:schemeClr val="tx1"/>
                </a:solidFill>
              </a:rPr>
              <a:t>專、兼任助理人員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含臨時工</a:t>
            </a:r>
            <a:r>
              <a:rPr lang="en-US" altLang="zh-TW" sz="2200" b="0" dirty="0">
                <a:solidFill>
                  <a:schemeClr val="tx1"/>
                </a:solidFill>
              </a:rPr>
              <a:t>)</a:t>
            </a:r>
            <a:r>
              <a:rPr lang="zh-TW" altLang="en-US" sz="2200" b="0" dirty="0">
                <a:solidFill>
                  <a:schemeClr val="tx1"/>
                </a:solidFill>
              </a:rPr>
              <a:t>聘用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申請表</a:t>
            </a:r>
            <a:r>
              <a:rPr lang="zh-TW" altLang="en-US" sz="2200" b="0" dirty="0">
                <a:solidFill>
                  <a:schemeClr val="tx1"/>
                </a:solidFill>
              </a:rPr>
              <a:t>。</a:t>
            </a:r>
          </a:p>
          <a:p>
            <a:pPr marL="458787" indent="-457200">
              <a:buFont typeface="+mj-lt"/>
              <a:buAutoNum type="arabicPeriod"/>
            </a:pPr>
            <a:r>
              <a:rPr lang="zh-TW" altLang="en-US" sz="2200" b="0" dirty="0">
                <a:solidFill>
                  <a:schemeClr val="tx1"/>
                </a:solidFill>
              </a:rPr>
              <a:t>助理人員證件黏貼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表。</a:t>
            </a:r>
            <a:endParaRPr lang="zh-TW" altLang="en-US" sz="22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200" b="0" dirty="0">
                <a:solidFill>
                  <a:schemeClr val="tx1"/>
                </a:solidFill>
              </a:rPr>
              <a:t>臨時工工作時數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表。</a:t>
            </a:r>
            <a:endParaRPr lang="zh-TW" altLang="en-US" sz="22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200" b="0" dirty="0">
                <a:solidFill>
                  <a:schemeClr val="tx1"/>
                </a:solidFill>
              </a:rPr>
              <a:t>黏貼憑證 </a:t>
            </a:r>
            <a:r>
              <a:rPr lang="en-US" altLang="zh-TW" sz="2200" b="0" dirty="0">
                <a:solidFill>
                  <a:schemeClr val="tx1"/>
                </a:solidFill>
              </a:rPr>
              <a:t>(</a:t>
            </a:r>
            <a:r>
              <a:rPr lang="zh-TW" altLang="en-US" sz="2200" b="0" dirty="0">
                <a:solidFill>
                  <a:schemeClr val="tx1"/>
                </a:solidFill>
              </a:rPr>
              <a:t>管理費適用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)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。</a:t>
            </a:r>
            <a:endParaRPr lang="en-US" altLang="zh-TW" sz="2200" b="0" dirty="0">
              <a:solidFill>
                <a:schemeClr val="tx1"/>
              </a:solidFill>
            </a:endParaRPr>
          </a:p>
          <a:p>
            <a:pPr marL="458787" indent="-457200">
              <a:buFont typeface="+mj-lt"/>
              <a:buAutoNum type="arabicPeriod"/>
            </a:pPr>
            <a:r>
              <a:rPr lang="zh-TW" altLang="en-US" sz="2200" b="0" dirty="0">
                <a:solidFill>
                  <a:schemeClr val="tx1"/>
                </a:solidFill>
              </a:rPr>
              <a:t>管理費領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據。</a:t>
            </a:r>
            <a:endParaRPr lang="zh-TW" altLang="en-US" sz="2200" b="0" dirty="0">
              <a:solidFill>
                <a:schemeClr val="tx1"/>
              </a:solidFill>
            </a:endParaRPr>
          </a:p>
          <a:p>
            <a:endParaRPr lang="zh-TW" altLang="en-US" sz="2200" b="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7CE83161-681E-4481-ABCF-F2B2DED19BFF}" type="slidenum">
              <a:rPr lang="en-US" altLang="zh-TW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712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學年度新表單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solidFill>
                  <a:schemeClr val="tx1"/>
                </a:solidFill>
              </a:rPr>
              <a:t>為協助核銷順利，會計室於</a:t>
            </a:r>
            <a:r>
              <a:rPr lang="en-US" altLang="zh-TW" sz="2000" dirty="0" smtClean="0">
                <a:solidFill>
                  <a:schemeClr val="tx1"/>
                </a:solidFill>
              </a:rPr>
              <a:t>106</a:t>
            </a:r>
            <a:r>
              <a:rPr lang="zh-TW" altLang="en-US" sz="2000" dirty="0" smtClean="0">
                <a:solidFill>
                  <a:schemeClr val="tx1"/>
                </a:solidFill>
              </a:rPr>
              <a:t>學年度第</a:t>
            </a:r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  <a:r>
              <a:rPr lang="zh-TW" altLang="en-US" sz="2000" dirty="0" smtClean="0">
                <a:solidFill>
                  <a:schemeClr val="tx1"/>
                </a:solidFill>
              </a:rPr>
              <a:t>學期統一部分表單並於表單下方加</a:t>
            </a:r>
            <a:r>
              <a:rPr lang="zh-TW" altLang="en-US" sz="2000" dirty="0">
                <a:solidFill>
                  <a:schemeClr val="tx1"/>
                </a:solidFill>
              </a:rPr>
              <a:t>註</a:t>
            </a:r>
            <a:r>
              <a:rPr lang="zh-TW" altLang="en-US" sz="2000" dirty="0" smtClean="0">
                <a:solidFill>
                  <a:schemeClr val="tx1"/>
                </a:solidFill>
              </a:rPr>
              <a:t>說明方便同仁填寫。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106</a:t>
            </a:r>
            <a:r>
              <a:rPr lang="zh-TW" altLang="en-US" sz="2000" dirty="0" smtClean="0">
                <a:solidFill>
                  <a:schemeClr val="tx1"/>
                </a:solidFill>
              </a:rPr>
              <a:t>學年度下學期修正表單如下。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FF0000"/>
                </a:solidFill>
              </a:rPr>
              <a:t>退費申請表。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FF0000"/>
                </a:solidFill>
              </a:rPr>
              <a:t>國內差旅費報告表。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FF0000"/>
                </a:solidFill>
              </a:rPr>
              <a:t>國外差旅費報告表。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FF0000"/>
                </a:solidFill>
              </a:rPr>
              <a:t>註冊延遲繳費申請書。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1030276" lvl="1" indent="-457200">
              <a:buFont typeface="+mj-lt"/>
              <a:buAutoNum type="arabicPeriod"/>
            </a:pPr>
            <a:r>
              <a:rPr lang="zh-TW" altLang="en-US" sz="2000" dirty="0">
                <a:solidFill>
                  <a:srgbClr val="FF0000"/>
                </a:solidFill>
              </a:rPr>
              <a:t>臨時工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工讀生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zh-TW" altLang="en-US" sz="2000" dirty="0">
                <a:solidFill>
                  <a:srgbClr val="FF0000"/>
                </a:solidFill>
              </a:rPr>
              <a:t>工作時數</a:t>
            </a:r>
            <a:r>
              <a:rPr lang="zh-TW" altLang="en-US" sz="2000" dirty="0" smtClean="0">
                <a:solidFill>
                  <a:srgbClr val="FF0000"/>
                </a:solidFill>
              </a:rPr>
              <a:t>統計表。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請各單位於</a:t>
            </a:r>
            <a:r>
              <a:rPr lang="en-US" altLang="zh-TW" sz="2000" dirty="0" smtClean="0">
                <a:solidFill>
                  <a:schemeClr val="tx1"/>
                </a:solidFill>
              </a:rPr>
              <a:t>106</a:t>
            </a:r>
            <a:r>
              <a:rPr lang="zh-TW" altLang="en-US" sz="2000" dirty="0" smtClean="0">
                <a:solidFill>
                  <a:schemeClr val="tx1"/>
                </a:solidFill>
              </a:rPr>
              <a:t>學年度第</a:t>
            </a:r>
            <a:r>
              <a:rPr lang="en-US" altLang="zh-TW" sz="2000" dirty="0" smtClean="0">
                <a:solidFill>
                  <a:schemeClr val="tx1"/>
                </a:solidFill>
              </a:rPr>
              <a:t>2</a:t>
            </a:r>
            <a:r>
              <a:rPr lang="zh-TW" altLang="en-US" sz="2000" dirty="0" smtClean="0">
                <a:solidFill>
                  <a:schemeClr val="tx1"/>
                </a:solidFill>
              </a:rPr>
              <a:t>學期後開始實行並加強宣導。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宣導期間新舊表單仍適用，開學後</a:t>
            </a:r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r>
              <a:rPr lang="zh-TW" altLang="en-US" sz="2000" dirty="0" smtClean="0">
                <a:solidFill>
                  <a:schemeClr val="tx1"/>
                </a:solidFill>
              </a:rPr>
              <a:t>個月會計室將要求更換新表單。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6276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106</a:t>
            </a:r>
            <a:r>
              <a:rPr lang="zh-TW" altLang="en-US" sz="4000" dirty="0" smtClean="0"/>
              <a:t>學年度 修正會計室簽核流程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為避免查核缺失，請款</a:t>
            </a:r>
            <a:r>
              <a:rPr lang="zh-TW" altLang="en-US" sz="2400" dirty="0">
                <a:solidFill>
                  <a:schemeClr val="tx1"/>
                </a:solidFill>
              </a:rPr>
              <a:t>單</a:t>
            </a:r>
            <a:r>
              <a:rPr lang="zh-TW" altLang="en-US" sz="2400" dirty="0" smtClean="0">
                <a:solidFill>
                  <a:schemeClr val="tx1"/>
                </a:solidFill>
              </a:rPr>
              <a:t>簽章請</a:t>
            </a:r>
            <a:r>
              <a:rPr lang="zh-TW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押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註日期</a:t>
            </a:r>
            <a:r>
              <a:rPr lang="zh-TW" altLang="en-US" sz="2400" dirty="0">
                <a:solidFill>
                  <a:srgbClr val="0000FF"/>
                </a:solidFill>
              </a:rPr>
              <a:t>。</a:t>
            </a: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會計室公文簽核流程：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申請經費或其他公文：請會簽</a:t>
            </a:r>
            <a:r>
              <a:rPr lang="zh-TW" altLang="en-US" dirty="0" smtClean="0">
                <a:solidFill>
                  <a:srgbClr val="FF0000"/>
                </a:solidFill>
              </a:rPr>
              <a:t>會計室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登</a:t>
            </a:r>
            <a:r>
              <a:rPr lang="en-US" altLang="zh-TW" dirty="0" smtClean="0">
                <a:solidFill>
                  <a:srgbClr val="FF0000"/>
                </a:solidFill>
              </a:rPr>
              <a:t>)=&gt;</a:t>
            </a:r>
            <a:r>
              <a:rPr lang="zh-TW" altLang="en-US" dirty="0" smtClean="0">
                <a:solidFill>
                  <a:srgbClr val="FF0000"/>
                </a:solidFill>
              </a:rPr>
              <a:t>會計主任。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087426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核銷經費</a:t>
            </a:r>
            <a:r>
              <a:rPr lang="zh-TW" altLang="en-US" dirty="0">
                <a:solidFill>
                  <a:schemeClr val="tx1"/>
                </a:solidFill>
              </a:rPr>
              <a:t>公文</a:t>
            </a:r>
            <a:r>
              <a:rPr lang="zh-TW" altLang="en-US" dirty="0" smtClean="0">
                <a:solidFill>
                  <a:schemeClr val="tx1"/>
                </a:solidFill>
              </a:rPr>
              <a:t>，會簽</a:t>
            </a:r>
            <a:r>
              <a:rPr lang="zh-TW" altLang="en-US" dirty="0" smtClean="0">
                <a:solidFill>
                  <a:srgbClr val="FF0000"/>
                </a:solidFill>
              </a:rPr>
              <a:t>承辦人員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如</a:t>
            </a:r>
            <a:r>
              <a:rPr lang="en-US" altLang="zh-TW" dirty="0" smtClean="0">
                <a:solidFill>
                  <a:srgbClr val="FF0000"/>
                </a:solidFill>
              </a:rPr>
              <a:t>PPT</a:t>
            </a:r>
            <a:r>
              <a:rPr lang="zh-TW" altLang="en-US" dirty="0" smtClean="0">
                <a:solidFill>
                  <a:srgbClr val="FF0000"/>
                </a:solidFill>
              </a:rPr>
              <a:t>第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頁</a:t>
            </a:r>
            <a:r>
              <a:rPr lang="en-US" altLang="zh-TW" dirty="0" smtClean="0">
                <a:solidFill>
                  <a:srgbClr val="FF0000"/>
                </a:solidFill>
              </a:rPr>
              <a:t>)=&gt;</a:t>
            </a:r>
            <a:r>
              <a:rPr lang="zh-TW" altLang="en-US" dirty="0">
                <a:solidFill>
                  <a:srgbClr val="FF0000"/>
                </a:solidFill>
              </a:rPr>
              <a:t>會計主任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依</a:t>
            </a:r>
            <a:r>
              <a:rPr lang="zh-TW" altLang="en-US" sz="2400" dirty="0">
                <a:solidFill>
                  <a:schemeClr val="tx1"/>
                </a:solidFill>
              </a:rPr>
              <a:t>權責劃分規定，</a:t>
            </a:r>
            <a:r>
              <a:rPr lang="en-US" altLang="zh-TW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20,000</a:t>
            </a:r>
            <a:r>
              <a:rPr lang="zh-TW" alt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元以下</a:t>
            </a:r>
            <a:r>
              <a:rPr lang="zh-TW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核銷</a:t>
            </a:r>
            <a:r>
              <a:rPr lang="zh-TW" altLang="en-US" sz="2400" dirty="0" smtClean="0">
                <a:solidFill>
                  <a:schemeClr val="tx1"/>
                </a:solidFill>
              </a:rPr>
              <a:t>，</a:t>
            </a:r>
            <a:r>
              <a:rPr lang="zh-TW" altLang="en-US" sz="2400" dirty="0">
                <a:solidFill>
                  <a:schemeClr val="tx1"/>
                </a:solidFill>
              </a:rPr>
              <a:t>會計主任決</a:t>
            </a:r>
            <a:r>
              <a:rPr lang="zh-TW" altLang="en-US" sz="2400" dirty="0" smtClean="0">
                <a:solidFill>
                  <a:schemeClr val="tx1"/>
                </a:solidFill>
              </a:rPr>
              <a:t>行，請將</a:t>
            </a:r>
            <a:r>
              <a:rPr lang="en-US" altLang="zh-TW" sz="2400" dirty="0">
                <a:solidFill>
                  <a:schemeClr val="tx1"/>
                </a:solidFill>
              </a:rPr>
              <a:t>20,000</a:t>
            </a:r>
            <a:r>
              <a:rPr lang="zh-TW" altLang="en-US" sz="2400" dirty="0">
                <a:solidFill>
                  <a:schemeClr val="tx1"/>
                </a:solidFill>
              </a:rPr>
              <a:t>元以下</a:t>
            </a:r>
            <a:r>
              <a:rPr lang="zh-TW" altLang="en-US" sz="2400" dirty="0" smtClean="0">
                <a:solidFill>
                  <a:schemeClr val="tx1"/>
                </a:solidFill>
              </a:rPr>
              <a:t>核銷，</a:t>
            </a:r>
            <a:r>
              <a:rPr lang="zh-TW" altLang="en-US" sz="2400" dirty="0" smtClean="0">
                <a:solidFill>
                  <a:srgbClr val="0000FF"/>
                </a:solidFill>
              </a:rPr>
              <a:t>最後一關設會計主任。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依簡化公文流程，自</a:t>
            </a:r>
            <a:r>
              <a:rPr lang="en-US" altLang="zh-TW" sz="2400" dirty="0" smtClean="0">
                <a:solidFill>
                  <a:schemeClr val="tx1"/>
                </a:solidFill>
              </a:rPr>
              <a:t>106</a:t>
            </a:r>
            <a:r>
              <a:rPr lang="zh-TW" altLang="en-US" sz="2400" dirty="0" smtClean="0">
                <a:solidFill>
                  <a:schemeClr val="tx1"/>
                </a:solidFill>
              </a:rPr>
              <a:t>學年度第</a:t>
            </a:r>
            <a:r>
              <a:rPr lang="en-US" altLang="zh-TW" sz="2400" dirty="0" smtClean="0">
                <a:solidFill>
                  <a:schemeClr val="tx1"/>
                </a:solidFill>
              </a:rPr>
              <a:t>2</a:t>
            </a:r>
            <a:r>
              <a:rPr lang="zh-TW" altLang="en-US" sz="2400" dirty="0" smtClean="0">
                <a:solidFill>
                  <a:schemeClr val="tx1"/>
                </a:solidFill>
              </a:rPr>
              <a:t>學期，</a:t>
            </a:r>
            <a:r>
              <a:rPr lang="zh-TW" altLang="en-US" sz="2400" u="sng" dirty="0" smtClean="0">
                <a:solidFill>
                  <a:srgbClr val="00B050"/>
                </a:solidFill>
              </a:rPr>
              <a:t>請款單</a:t>
            </a:r>
            <a:r>
              <a:rPr lang="en-US" altLang="zh-TW" sz="2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20,000</a:t>
            </a:r>
            <a:r>
              <a:rPr lang="zh-TW" altLang="en-US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元以下</a:t>
            </a:r>
            <a:r>
              <a:rPr lang="zh-TW" altLang="en-US" sz="2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核銷，會計主任決行後，勿需再請鈞長補用印。</a:t>
            </a:r>
            <a:endParaRPr lang="en-US" altLang="zh-TW" sz="24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021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學年度</a:t>
            </a:r>
            <a:r>
              <a:rPr lang="en-US" altLang="zh-TW" dirty="0" smtClean="0"/>
              <a:t>-</a:t>
            </a:r>
            <a:r>
              <a:rPr lang="zh-TW" altLang="en-US" dirty="0"/>
              <a:t>會計室各項規定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7" lvl="1" indent="-457200" defTabSz="912813">
              <a:spcBef>
                <a:spcPts val="1000"/>
              </a:spcBef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依照教育部及主計處相關規定，會計室修正下列核銷作業：</a:t>
            </a:r>
          </a:p>
          <a:p>
            <a:pPr marL="458787" lvl="1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收據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影本</a:t>
            </a:r>
            <a:r>
              <a:rPr lang="zh-TW" altLang="en-US" sz="2000" b="0" dirty="0">
                <a:solidFill>
                  <a:schemeClr val="tx1"/>
                </a:solidFill>
                <a:latin typeface="Arial" pitchFamily="34" charset="0"/>
              </a:rPr>
              <a:t>：各單位所收收據、</a:t>
            </a:r>
            <a:r>
              <a:rPr lang="zh-TW" altLang="en-US" sz="2000" b="0" dirty="0" smtClean="0">
                <a:solidFill>
                  <a:schemeClr val="tx1"/>
                </a:solidFill>
                <a:latin typeface="Arial" pitchFamily="34" charset="0"/>
              </a:rPr>
              <a:t>統一發票或其他憑證，</a:t>
            </a:r>
            <a:r>
              <a:rPr lang="zh-TW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如不因時間而毀損</a:t>
            </a:r>
            <a:r>
              <a:rPr lang="zh-TW" altLang="en-US" sz="2000" u="sng" dirty="0" smtClean="0">
                <a:solidFill>
                  <a:srgbClr val="FF0000"/>
                </a:solidFill>
                <a:latin typeface="Arial" pitchFamily="34" charset="0"/>
              </a:rPr>
              <a:t>，無須</a:t>
            </a:r>
            <a:r>
              <a:rPr lang="zh-TW" altLang="en-US" sz="2000" u="sng" dirty="0">
                <a:solidFill>
                  <a:srgbClr val="FF0000"/>
                </a:solidFill>
                <a:latin typeface="Arial" pitchFamily="34" charset="0"/>
              </a:rPr>
              <a:t>再複印影</a:t>
            </a:r>
            <a:r>
              <a:rPr lang="zh-TW" altLang="en-US" sz="2000" u="sng" dirty="0" smtClean="0">
                <a:solidFill>
                  <a:srgbClr val="FF0000"/>
                </a:solidFill>
                <a:latin typeface="Arial" pitchFamily="34" charset="0"/>
              </a:rPr>
              <a:t>本</a:t>
            </a:r>
            <a:r>
              <a:rPr lang="zh-TW" altLang="en-US" sz="2000" b="0" dirty="0" smtClean="0">
                <a:solidFill>
                  <a:schemeClr val="tx1"/>
                </a:solidFill>
                <a:latin typeface="Arial" pitchFamily="34" charset="0"/>
              </a:rPr>
              <a:t>，請依序將憑證整齊貼列於請款單。</a:t>
            </a:r>
            <a:endParaRPr lang="en-US" altLang="zh-TW" sz="20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458787" lvl="1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印刷費</a:t>
            </a:r>
            <a:r>
              <a:rPr lang="zh-TW" altLang="en-US" sz="2000" b="0" dirty="0">
                <a:solidFill>
                  <a:schemeClr val="tx1"/>
                </a:solidFill>
                <a:latin typeface="Arial" pitchFamily="34" charset="0"/>
              </a:rPr>
              <a:t>：請檢附</a:t>
            </a:r>
            <a:r>
              <a:rPr lang="zh-TW" altLang="en-US" sz="2000" b="0" dirty="0" smtClean="0">
                <a:solidFill>
                  <a:schemeClr val="tx1"/>
                </a:solidFill>
                <a:latin typeface="Arial" pitchFamily="34" charset="0"/>
              </a:rPr>
              <a:t>樣張，</a:t>
            </a:r>
            <a:r>
              <a:rPr lang="zh-TW" altLang="en-US" sz="2000" dirty="0">
                <a:solidFill>
                  <a:srgbClr val="FF0000"/>
                </a:solidFill>
                <a:latin typeface="Arial" pitchFamily="34" charset="0"/>
              </a:rPr>
              <a:t>無須再檢附成冊書面</a:t>
            </a:r>
            <a:r>
              <a:rPr lang="zh-TW" altLang="en-US" sz="2000" dirty="0" smtClean="0">
                <a:solidFill>
                  <a:srgbClr val="FF0000"/>
                </a:solidFill>
                <a:latin typeface="Arial" pitchFamily="34" charset="0"/>
              </a:rPr>
              <a:t>資料</a:t>
            </a:r>
            <a:r>
              <a:rPr lang="zh-TW" altLang="en-US" sz="2000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sz="20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</a:pPr>
            <a:r>
              <a:rPr lang="zh-TW" altLang="en-US" b="0" dirty="0">
                <a:solidFill>
                  <a:srgbClr val="0000FF"/>
                </a:solidFill>
                <a:latin typeface="Arial" pitchFamily="34" charset="0"/>
              </a:rPr>
              <a:t>樣張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：指能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於查核時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追蹤到資料</a:t>
            </a:r>
            <a:r>
              <a:rPr lang="en-US" altLang="zh-TW" b="0" dirty="0" smtClean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例如：書冊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封面、海報封面、論文封面、論文摘要或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其他文件</a:t>
            </a:r>
            <a:r>
              <a:rPr lang="en-US" altLang="zh-TW" b="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</a:t>
            </a: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為協助會計師查核，請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自行</a:t>
            </a: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保管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成冊</a:t>
            </a: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電子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檔</a:t>
            </a: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。</a:t>
            </a:r>
            <a:endParaRPr lang="en-US" altLang="zh-TW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circleNumWdWhitePlain"/>
            </a:pPr>
            <a:endParaRPr lang="zh-TW" altLang="en-US" sz="2000" b="0" dirty="0">
              <a:solidFill>
                <a:schemeClr val="tx1"/>
              </a:solidFill>
              <a:latin typeface="Arial" pitchFamily="34" charset="0"/>
            </a:endParaRPr>
          </a:p>
          <a:p>
            <a:pPr marL="458787" lvl="1" indent="-457200" defTabSz="912813">
              <a:spcBef>
                <a:spcPts val="1000"/>
              </a:spcBef>
              <a:buFont typeface="+mj-lt"/>
              <a:buAutoNum type="circleNumWdWhitePlain"/>
            </a:pPr>
            <a:endParaRPr lang="zh-TW" altLang="en-US" sz="2000" b="0" dirty="0">
              <a:solidFill>
                <a:schemeClr val="tx1"/>
              </a:solidFill>
              <a:latin typeface="Arial" pitchFamily="34" charset="0"/>
            </a:endParaRPr>
          </a:p>
          <a:p>
            <a:pPr marL="1587" lvl="1" indent="0" defTabSz="912813">
              <a:spcBef>
                <a:spcPts val="1000"/>
              </a:spcBef>
              <a:buNone/>
            </a:pPr>
            <a:endParaRPr lang="zh-TW" altLang="en-US" sz="2000" b="0" dirty="0">
              <a:solidFill>
                <a:schemeClr val="tx1"/>
              </a:solidFill>
              <a:latin typeface="Arial" pitchFamily="34" charset="0"/>
            </a:endParaRPr>
          </a:p>
          <a:p>
            <a:pPr marL="1587" indent="0">
              <a:buNone/>
            </a:pPr>
            <a:endParaRPr lang="zh-TW" altLang="en-US" sz="2000" dirty="0"/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415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106</a:t>
            </a:r>
            <a:r>
              <a:rPr lang="zh-TW" altLang="en-US" dirty="0"/>
              <a:t>學年</a:t>
            </a:r>
            <a:r>
              <a:rPr lang="zh-TW" altLang="en-US" dirty="0" smtClean="0"/>
              <a:t>度</a:t>
            </a:r>
            <a:r>
              <a:rPr lang="en-US" altLang="zh-TW" dirty="0" smtClean="0"/>
              <a:t>-</a:t>
            </a:r>
            <a:r>
              <a:rPr lang="zh-TW" altLang="en-US" dirty="0"/>
              <a:t>會計室各項規定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pPr marL="458787" lvl="1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 startAt="4"/>
            </a:pP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交通費</a:t>
            </a:r>
            <a:r>
              <a:rPr lang="zh-TW" altLang="en-US" sz="2000" b="0" dirty="0">
                <a:solidFill>
                  <a:schemeClr val="tx1"/>
                </a:solidFill>
                <a:latin typeface="Arial" pitchFamily="34" charset="0"/>
              </a:rPr>
              <a:t>：校外人士至本校執行業務工作，若因事實明確，但</a:t>
            </a:r>
            <a:r>
              <a:rPr lang="zh-TW" altLang="en-US" sz="2000" dirty="0">
                <a:solidFill>
                  <a:srgbClr val="0000FF"/>
                </a:solidFill>
                <a:latin typeface="Arial" pitchFamily="34" charset="0"/>
              </a:rPr>
              <a:t>因故無法取得回程車</a:t>
            </a:r>
            <a:r>
              <a:rPr lang="en-US" altLang="zh-TW" sz="2000" dirty="0">
                <a:solidFill>
                  <a:srgbClr val="0000FF"/>
                </a:solidFill>
                <a:latin typeface="Arial" pitchFamily="34" charset="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Arial" pitchFamily="34" charset="0"/>
              </a:rPr>
              <a:t>機</a:t>
            </a:r>
            <a:r>
              <a:rPr lang="en-US" altLang="zh-TW" sz="2000" dirty="0">
                <a:solidFill>
                  <a:srgbClr val="0000FF"/>
                </a:solidFill>
                <a:latin typeface="Arial" pitchFamily="34" charset="0"/>
              </a:rPr>
              <a:t>)</a:t>
            </a:r>
            <a:r>
              <a:rPr lang="zh-TW" altLang="en-US" sz="2000" dirty="0">
                <a:solidFill>
                  <a:srgbClr val="0000FF"/>
                </a:solidFill>
                <a:latin typeface="Arial" pitchFamily="34" charset="0"/>
              </a:rPr>
              <a:t>票票根</a:t>
            </a:r>
            <a:r>
              <a:rPr lang="zh-TW" altLang="en-US" sz="2000" b="0" dirty="0">
                <a:solidFill>
                  <a:schemeClr val="tx1"/>
                </a:solidFill>
                <a:latin typeface="Arial" pitchFamily="34" charset="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Arial" pitchFamily="34" charset="0"/>
              </a:rPr>
              <a:t>改以受領人親自簽名或蓋章</a:t>
            </a:r>
            <a:r>
              <a:rPr lang="zh-TW" altLang="en-US" sz="2000" dirty="0" smtClean="0">
                <a:solidFill>
                  <a:srgbClr val="FF0000"/>
                </a:solidFill>
                <a:latin typeface="Arial" pitchFamily="34" charset="0"/>
              </a:rPr>
              <a:t>之收據報</a:t>
            </a:r>
            <a:r>
              <a:rPr lang="zh-TW" altLang="en-US" sz="2000" dirty="0">
                <a:solidFill>
                  <a:srgbClr val="FF0000"/>
                </a:solidFill>
                <a:latin typeface="Arial" pitchFamily="34" charset="0"/>
              </a:rPr>
              <a:t>支</a:t>
            </a:r>
            <a:r>
              <a:rPr lang="zh-TW" altLang="en-US" sz="2000" b="0" dirty="0" smtClean="0">
                <a:solidFill>
                  <a:schemeClr val="tx1"/>
                </a:solidFill>
                <a:latin typeface="Arial" pitchFamily="34" charset="0"/>
              </a:rPr>
              <a:t>，但不</a:t>
            </a:r>
            <a:r>
              <a:rPr lang="zh-TW" altLang="en-US" sz="2000" b="0" dirty="0">
                <a:solidFill>
                  <a:schemeClr val="tx1"/>
                </a:solidFill>
                <a:latin typeface="Arial" pitchFamily="34" charset="0"/>
              </a:rPr>
              <a:t>得有重複支領情事發生</a:t>
            </a:r>
            <a:r>
              <a:rPr lang="zh-TW" altLang="en-US" sz="2000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sz="20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校外人士至本校執行業務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工作，為降低郵寄及時間成本，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可使用</a:t>
            </a:r>
            <a:r>
              <a:rPr lang="zh-TW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收據報支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。</a:t>
            </a:r>
            <a:endParaRPr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去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程與回程金額如有差異，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請於請款單空白處說明並蓋章。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58787" lvl="1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 startAt="5"/>
            </a:pPr>
            <a:r>
              <a:rPr lang="en-US" altLang="zh-TW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106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學年度開始各項經費核銷，除有特殊原因，請於事實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發生後三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個月核銷完畢，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逾期礙難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受理，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請各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單位配合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辦理。</a:t>
            </a:r>
            <a:endParaRPr lang="en-US" altLang="zh-TW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事實發生三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個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月</a:t>
            </a: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</a:rPr>
              <a:t>指各項活動或計畫費用</a:t>
            </a:r>
            <a:r>
              <a:rPr lang="en-US" altLang="zh-TW" dirty="0" smtClean="0">
                <a:solidFill>
                  <a:srgbClr val="0000FF"/>
                </a:solidFill>
                <a:latin typeface="Arial" pitchFamily="34" charset="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</a:rPr>
              <a:t>人事</a:t>
            </a:r>
            <a:r>
              <a:rPr lang="zh-TW" altLang="en-US" dirty="0">
                <a:solidFill>
                  <a:srgbClr val="0000FF"/>
                </a:solidFill>
                <a:latin typeface="Arial" pitchFamily="34" charset="0"/>
              </a:rPr>
              <a:t>費、業務費</a:t>
            </a: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</a:rPr>
              <a:t>、設備費</a:t>
            </a:r>
            <a:r>
              <a:rPr lang="en-US" altLang="zh-TW" dirty="0" smtClean="0">
                <a:solidFill>
                  <a:srgbClr val="0000FF"/>
                </a:solidFill>
                <a:latin typeface="Arial" pitchFamily="34" charset="0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</a:rPr>
              <a:t>發生起</a:t>
            </a:r>
            <a:r>
              <a:rPr lang="zh-TW" altLang="en-US" dirty="0">
                <a:solidFill>
                  <a:srgbClr val="0000FF"/>
                </a:solidFill>
                <a:latin typeface="Arial" pitchFamily="34" charset="0"/>
              </a:rPr>
              <a:t>三個月</a:t>
            </a: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</a:rPr>
              <a:t>內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如有</a:t>
            </a:r>
            <a:r>
              <a:rPr lang="zh-TW" alt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特殊原因無法於三個月內核銷完畢，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請於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核銷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簽呈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或</a:t>
            </a:r>
            <a:r>
              <a:rPr lang="zh-TW" altLang="en-US" u="sng" dirty="0" smtClean="0">
                <a:solidFill>
                  <a:srgbClr val="FF0000"/>
                </a:solidFill>
                <a:latin typeface="Arial" pitchFamily="34" charset="0"/>
              </a:rPr>
              <a:t>請款單</a:t>
            </a: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</a:rPr>
              <a:t>敘</a:t>
            </a:r>
            <a:r>
              <a:rPr lang="zh-TW" altLang="en-US" dirty="0">
                <a:solidFill>
                  <a:srgbClr val="0000FF"/>
                </a:solidFill>
                <a:latin typeface="Arial" pitchFamily="34" charset="0"/>
              </a:rPr>
              <a:t>明理由，未敘</a:t>
            </a:r>
            <a:r>
              <a:rPr lang="zh-TW" altLang="en-US" dirty="0" smtClean="0">
                <a:solidFill>
                  <a:srgbClr val="0000FF"/>
                </a:solidFill>
                <a:latin typeface="Arial" pitchFamily="34" charset="0"/>
              </a:rPr>
              <a:t>明礙難受理</a:t>
            </a:r>
            <a:r>
              <a:rPr lang="zh-TW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。</a:t>
            </a:r>
            <a:endParaRPr lang="en-US" altLang="zh-TW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rgbClr val="00B050"/>
                </a:solidFill>
                <a:latin typeface="Arial" pitchFamily="34" charset="0"/>
              </a:rPr>
              <a:t>各項計畫仍須於計畫期間內核銷完畢。</a:t>
            </a:r>
            <a:endParaRPr lang="zh-TW" altLang="en-US" u="sng" dirty="0">
              <a:solidFill>
                <a:srgbClr val="FF0000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endParaRPr lang="zh-TW" altLang="en-US" b="0" dirty="0">
              <a:solidFill>
                <a:schemeClr val="tx1"/>
              </a:solidFill>
              <a:latin typeface="Arial" pitchFamily="34" charset="0"/>
            </a:endParaRP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9954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學年度</a:t>
            </a:r>
            <a:r>
              <a:rPr lang="en-US" altLang="zh-TW" dirty="0" smtClean="0"/>
              <a:t>-</a:t>
            </a:r>
            <a:r>
              <a:rPr lang="zh-TW" altLang="en-US" dirty="0" smtClean="0"/>
              <a:t>會計室各項規定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7" lvl="1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 startAt="6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膳費</a:t>
            </a:r>
            <a:r>
              <a:rPr lang="zh-TW" altLang="en-US" sz="2000" b="0" dirty="0">
                <a:solidFill>
                  <a:schemeClr val="tx1"/>
                </a:solidFill>
                <a:latin typeface="Arial" pitchFamily="34" charset="0"/>
              </a:rPr>
              <a:t>：請</a:t>
            </a:r>
            <a:r>
              <a:rPr lang="zh-TW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檢附簽到表</a:t>
            </a:r>
            <a:r>
              <a:rPr lang="en-US" altLang="zh-TW" sz="2000" b="0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Arial" pitchFamily="34" charset="0"/>
              </a:rPr>
              <a:t>請註明時間、地點、簽名</a:t>
            </a:r>
            <a:r>
              <a:rPr lang="en-US" altLang="zh-TW" sz="2000" b="0" dirty="0">
                <a:solidFill>
                  <a:schemeClr val="tx1"/>
                </a:solidFill>
                <a:latin typeface="Arial" pitchFamily="34" charset="0"/>
              </a:rPr>
              <a:t>)</a:t>
            </a:r>
            <a:r>
              <a:rPr lang="zh-TW" altLang="en-US" sz="2000" b="0" dirty="0">
                <a:solidFill>
                  <a:schemeClr val="tx1"/>
                </a:solidFill>
                <a:latin typeface="Arial" pitchFamily="34" charset="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Arial" pitchFamily="34" charset="0"/>
              </a:rPr>
              <a:t>無須再檢附開會通知單或其他資料</a:t>
            </a:r>
            <a:r>
              <a:rPr lang="zh-TW" altLang="en-US" sz="2000" b="0" dirty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sz="2000" b="0" dirty="0">
              <a:solidFill>
                <a:schemeClr val="tx1"/>
              </a:solidFill>
              <a:latin typeface="Arial" pitchFamily="34" charset="0"/>
            </a:endParaRPr>
          </a:p>
          <a:p>
            <a:pPr marL="458787" lvl="1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 startAt="6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膳費</a:t>
            </a: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：</a:t>
            </a:r>
            <a:r>
              <a:rPr lang="en-US" altLang="zh-TW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106</a:t>
            </a:r>
            <a:r>
              <a:rPr lang="zh-TW" alt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下學期開</a:t>
            </a:r>
            <a:r>
              <a:rPr lang="zh-TW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始</a:t>
            </a:r>
            <a:r>
              <a:rPr lang="zh-TW" alt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執行</a:t>
            </a:r>
            <a:endParaRPr lang="en-US" altLang="zh-TW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指辦理講習、會議、訓練、研討</a:t>
            </a:r>
            <a:r>
              <a:rPr lang="en-US" altLang="zh-TW" b="0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習</a:t>
            </a:r>
            <a:r>
              <a:rPr lang="en-US" altLang="zh-TW" b="0" dirty="0">
                <a:solidFill>
                  <a:schemeClr val="tx1"/>
                </a:solidFill>
                <a:latin typeface="Arial" pitchFamily="34" charset="0"/>
              </a:rPr>
              <a:t>)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會</a:t>
            </a:r>
            <a:r>
              <a:rPr lang="en-US" altLang="zh-TW" b="0" dirty="0">
                <a:solidFill>
                  <a:schemeClr val="tx1"/>
                </a:solidFill>
                <a:latin typeface="Arial" pitchFamily="34" charset="0"/>
              </a:rPr>
              <a:t>…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等活動且需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用餐</a:t>
            </a:r>
            <a:endParaRPr lang="en-US" altLang="zh-TW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僅限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參加人員或工作人員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非活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動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人員不得支領膳費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使用原則</a:t>
            </a:r>
            <a:r>
              <a:rPr lang="en-US" altLang="zh-TW" b="0" dirty="0" smtClean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補助或委辦計畫有額外規定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，依計畫規定</a:t>
            </a:r>
            <a:r>
              <a:rPr lang="en-US" altLang="zh-TW" b="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：</a:t>
            </a:r>
            <a:endParaRPr lang="en-US" altLang="zh-TW" b="0" dirty="0">
              <a:solidFill>
                <a:schemeClr val="tx1"/>
              </a:solidFill>
              <a:latin typeface="Arial" pitchFamily="34" charset="0"/>
            </a:endParaRPr>
          </a:p>
          <a:p>
            <a:pPr marL="1316014" lvl="3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活動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個小時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~4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個小時內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，每日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請於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80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元上限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支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用。</a:t>
            </a:r>
            <a:endParaRPr lang="en-US" altLang="zh-TW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316014" lvl="3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活動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小時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含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小時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)~8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個小時內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，每日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請於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120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上限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支用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316014" lvl="3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活動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8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個小時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含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8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小時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以上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，每日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請於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250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元上限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支用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4057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106</a:t>
            </a:r>
            <a:r>
              <a:rPr lang="zh-TW" altLang="en-US" dirty="0"/>
              <a:t>學年度</a:t>
            </a:r>
            <a:r>
              <a:rPr lang="en-US" altLang="zh-TW" dirty="0"/>
              <a:t>-</a:t>
            </a:r>
            <a:r>
              <a:rPr lang="zh-TW" altLang="en-US" dirty="0"/>
              <a:t>會計室各項規定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7886700" cy="4351338"/>
          </a:xfrm>
        </p:spPr>
        <p:txBody>
          <a:bodyPr/>
          <a:lstStyle/>
          <a:p>
            <a:pPr marL="458787" lvl="1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 startAt="6"/>
            </a:pPr>
            <a:r>
              <a:rPr lang="zh-TW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國內差旅費：</a:t>
            </a:r>
            <a:endParaRPr lang="en-US" altLang="zh-TW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本校教職員工或計畫人員因公務出差，可支領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交通費、雜費、住宿費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，支付標準依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本校教職員工出差旅費報支規定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雜費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每日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400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元，半天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200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元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r>
              <a:rPr lang="en-US" altLang="zh-TW" b="0" dirty="0" smtClean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依議程決定整天或半天</a:t>
            </a:r>
            <a:r>
              <a:rPr lang="en-US" altLang="zh-TW" b="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</a:rPr>
              <a:t>已</a:t>
            </a:r>
            <a:r>
              <a:rPr lang="zh-TW" altLang="en-US" dirty="0">
                <a:solidFill>
                  <a:schemeClr val="tx1"/>
                </a:solidFill>
              </a:rPr>
              <a:t>含短程車資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公車及捷運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TW" altLang="en-US" dirty="0">
                <a:solidFill>
                  <a:srgbClr val="0000FF"/>
                </a:solidFill>
              </a:rPr>
              <a:t>搭乘市區公車或捷運不得報支。</a:t>
            </a:r>
            <a:endParaRPr lang="en-US" altLang="zh-TW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住宿費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應事前提出申請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：依據職級檢據報支，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一級主管與副教授以上，每日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1,800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元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非一級主管或副教授以上職級，每日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1,600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元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國內交通費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：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106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下學期開始</a:t>
            </a:r>
            <a:r>
              <a:rPr lang="zh-TW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執行</a:t>
            </a:r>
            <a:endParaRPr lang="en-US" altLang="zh-TW" b="0" dirty="0">
              <a:solidFill>
                <a:schemeClr val="tx1"/>
              </a:solidFill>
              <a:latin typeface="Arial" pitchFamily="34" charset="0"/>
            </a:endParaRPr>
          </a:p>
          <a:p>
            <a:pPr marL="1316014" lvl="3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搭乘高鐵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，核銷請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檢具高鐵票根</a:t>
            </a:r>
            <a:r>
              <a:rPr lang="en-US" altLang="zh-TW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出差地點在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台北或台中</a:t>
            </a:r>
            <a:r>
              <a:rPr lang="zh-TW" altLang="en-U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，需搭乘高鐵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請</a:t>
            </a:r>
            <a:r>
              <a:rPr lang="zh-TW" altLang="en-US" b="0" dirty="0">
                <a:solidFill>
                  <a:schemeClr val="tx1"/>
                </a:solidFill>
                <a:latin typeface="Arial" pitchFamily="34" charset="0"/>
              </a:rPr>
              <a:t>於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出差簽呈內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註明，鈞長簽准後方得報支</a:t>
            </a:r>
            <a:r>
              <a:rPr lang="en-US" altLang="zh-TW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未檢具票根以莒光號報支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316014" lvl="3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搭乘火車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，請檢具自強號票根，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未檢具票根以莒光號報支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>
              <a:solidFill>
                <a:schemeClr val="tx1"/>
              </a:solidFill>
              <a:latin typeface="Arial" pitchFamily="34" charset="0"/>
            </a:endParaRPr>
          </a:p>
          <a:p>
            <a:pPr marL="1316014" lvl="3" indent="-457200" defTabSz="912813">
              <a:spcBef>
                <a:spcPts val="10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自行開車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，按公民營客運汽車最高等級票價報支者，為協助會計室覆核，請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自行檢附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相關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資料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票價查詢網頁影本或其他資料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，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未檢具資料以莒光號報支</a:t>
            </a:r>
            <a:r>
              <a:rPr lang="zh-TW" altLang="en-US" b="0" dirty="0" smtClean="0">
                <a:solidFill>
                  <a:schemeClr val="tx1"/>
                </a:solidFill>
                <a:latin typeface="Arial" pitchFamily="34" charset="0"/>
              </a:rPr>
              <a:t>。</a:t>
            </a:r>
            <a:endParaRPr lang="en-US" altLang="zh-TW" b="0" dirty="0">
              <a:solidFill>
                <a:schemeClr val="tx1"/>
              </a:solidFill>
              <a:latin typeface="Arial" pitchFamily="34" charset="0"/>
            </a:endParaRPr>
          </a:p>
          <a:p>
            <a:pPr marL="915975" lvl="2" indent="-457200" defTabSz="912813">
              <a:spcBef>
                <a:spcPts val="1000"/>
              </a:spcBef>
              <a:buFont typeface="Wingdings" panose="05000000000000000000" pitchFamily="2" charset="2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雜費：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858814" lvl="3" indent="0" defTabSz="912813">
              <a:spcBef>
                <a:spcPts val="1000"/>
              </a:spcBef>
              <a:buNone/>
            </a:pPr>
            <a:endParaRPr lang="en-US" altLang="zh-TW" sz="20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B879-241A-4E41-942D-692B57A49EED}" type="slidenum">
              <a:rPr lang="en-US" altLang="zh-TW" smtClean="0"/>
              <a:pPr/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57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會計室-工作報告-學雜費調整-PPT1050523" id="{EFF6D070-D02F-46C5-91B9-56B6B6F1A880}" vid="{05D7A6E1-BC47-4298-BB04-5DC554A45D2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16997A-7C8C-4A31-AA05-1CD682B49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元培醫事科技大學更英文名後PPT範本</Template>
  <TotalTime>12512</TotalTime>
  <Words>11373</Words>
  <Application>Microsoft Office PowerPoint</Application>
  <PresentationFormat>如螢幕大小 (4:3)</PresentationFormat>
  <Paragraphs>1105</Paragraphs>
  <Slides>100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100</vt:i4>
      </vt:variant>
    </vt:vector>
  </HeadingPairs>
  <TitlesOfParts>
    <vt:vector size="101" baseType="lpstr">
      <vt:lpstr>Office 佈景主題</vt:lpstr>
      <vt:lpstr>  核銷會議</vt:lpstr>
      <vt:lpstr>會議內容</vt:lpstr>
      <vt:lpstr>一、會計室組織成員</vt:lpstr>
      <vt:lpstr>核銷宣導事項</vt:lpstr>
      <vt:lpstr>常見核銷問題排行榜</vt:lpstr>
      <vt:lpstr>A-常見核銷問題排行榜</vt:lpstr>
      <vt:lpstr>B-常見核銷問題排行榜</vt:lpstr>
      <vt:lpstr>C-常見核銷問題排行榜</vt:lpstr>
      <vt:lpstr>D-常見核銷問題排行榜</vt:lpstr>
      <vt:lpstr>請款用途說明欄-填寫範例</vt:lpstr>
      <vt:lpstr>請款用途說明欄-填寫範例</vt:lpstr>
      <vt:lpstr>請款用途說明-填寫範例</vt:lpstr>
      <vt:lpstr>專案預算申請與編列</vt:lpstr>
      <vt:lpstr>工作計畫(預算)變動定義</vt:lpstr>
      <vt:lpstr>  核銷手冊</vt:lpstr>
      <vt:lpstr>大綱</vt:lpstr>
      <vt:lpstr>一、會計室組織成員</vt:lpstr>
      <vt:lpstr>二、經費使用五大原則</vt:lpstr>
      <vt:lpstr>二、經費使用-預算原則</vt:lpstr>
      <vt:lpstr>二、經費使用-憑證原則</vt:lpstr>
      <vt:lpstr>二、經費使用-誠信原則</vt:lpstr>
      <vt:lpstr>二、校款經費使用-期間原則</vt:lpstr>
      <vt:lpstr>二、計畫經費使用-期間原則</vt:lpstr>
      <vt:lpstr>二、經費使用-動支原則</vt:lpstr>
      <vt:lpstr>二、經費使用原則-正確程序</vt:lpstr>
      <vt:lpstr>二、經費使用-動支原則</vt:lpstr>
      <vt:lpstr>二、經費使用-動支原則</vt:lpstr>
      <vt:lpstr>三、經費申請及變更</vt:lpstr>
      <vt:lpstr>1.單位預算</vt:lpstr>
      <vt:lpstr>2.專案預算申請與編列</vt:lpstr>
      <vt:lpstr>2.專案預算申請與編列</vt:lpstr>
      <vt:lpstr>經費變更</vt:lpstr>
      <vt:lpstr> 3. 預算流用</vt:lpstr>
      <vt:lpstr> 3.預算流用-流用作業程序</vt:lpstr>
      <vt:lpstr>4. 預算追加(減)</vt:lpstr>
      <vt:lpstr>4. 預算追加(減)-追加預算作業程序</vt:lpstr>
      <vt:lpstr>5. 活動經費申請及核銷</vt:lpstr>
      <vt:lpstr>5. 活動經費申請及核銷</vt:lpstr>
      <vt:lpstr>5. 辦理活動注意事項</vt:lpstr>
      <vt:lpstr>5. 請購及請款</vt:lpstr>
      <vt:lpstr>5.1 單位請購金額&lt; 2,000元</vt:lpstr>
      <vt:lpstr>5.2 請購金額≧ 2,000元)</vt:lpstr>
      <vt:lpstr>2. 估價單規定</vt:lpstr>
      <vt:lpstr>5. 請款單注意事項</vt:lpstr>
      <vt:lpstr>6.1 經費預支</vt:lpstr>
      <vt:lpstr>6.1 經費預支項目</vt:lpstr>
      <vt:lpstr>6.2 經費預支流程</vt:lpstr>
      <vt:lpstr>6.3 經費預支-注意事項</vt:lpstr>
      <vt:lpstr>四、經費報支</vt:lpstr>
      <vt:lpstr>1.1 人事費報支-聘任</vt:lpstr>
      <vt:lpstr>1.2人事費-請款</vt:lpstr>
      <vt:lpstr>1.3人事費報支-注意事項</vt:lpstr>
      <vt:lpstr>2. 勞務費</vt:lpstr>
      <vt:lpstr>2.2 勞務費-注意事項</vt:lpstr>
      <vt:lpstr>3. 教職員工差旅費</vt:lpstr>
      <vt:lpstr>3.1 國內差旅費-申請及請假</vt:lpstr>
      <vt:lpstr>3.2 國內差旅費-核銷</vt:lpstr>
      <vt:lpstr>3.3 教職員差旅費支付標準</vt:lpstr>
      <vt:lpstr>3.4 國內差旅費-交通費</vt:lpstr>
      <vt:lpstr>3.5教職員差旅費-住宿費</vt:lpstr>
      <vt:lpstr>3.6教職員差旅費-雜費</vt:lpstr>
      <vt:lpstr>教職員工出差旅費報支規定標準表-國內</vt:lpstr>
      <vt:lpstr>4.  國外差旅費申請及核銷</vt:lpstr>
      <vt:lpstr>4.1 國外差旅費申請及核銷</vt:lpstr>
      <vt:lpstr>4.2 國外差旅費-注意事項</vt:lpstr>
      <vt:lpstr>4.3 國外差旅費核銷-自我檢核表</vt:lpstr>
      <vt:lpstr>5. 學生差旅費-申請及核銷</vt:lpstr>
      <vt:lpstr>5.1 學生差旅費-申請</vt:lpstr>
      <vt:lpstr>5.2 學生差旅費-核銷</vt:lpstr>
      <vt:lpstr>5.3 學生差旅費-支付標準</vt:lpstr>
      <vt:lpstr>5.4 學生差旅費-長途租車費用</vt:lpstr>
      <vt:lpstr>5.5 學生差旅費-支付標準</vt:lpstr>
      <vt:lpstr>5.6 學生差旅費-注意事項</vt:lpstr>
      <vt:lpstr>3.4 碩士學位考試-支付標準</vt:lpstr>
      <vt:lpstr>碩士學位考試核銷自我檢核表</vt:lpstr>
      <vt:lpstr>五、核銷憑證</vt:lpstr>
      <vt:lpstr>1.發票</vt:lpstr>
      <vt:lpstr>PowerPoint 簡報</vt:lpstr>
      <vt:lpstr>3.其他憑證</vt:lpstr>
      <vt:lpstr>4. 支出證明單</vt:lpstr>
      <vt:lpstr>六、常見退件問題</vt:lpstr>
      <vt:lpstr>1.發票或收據</vt:lpstr>
      <vt:lpstr>2. 估價單</vt:lpstr>
      <vt:lpstr>3. 人事費/工讀費</vt:lpstr>
      <vt:lpstr>4. 差旅費</vt:lpstr>
      <vt:lpstr>5. 購置設備</vt:lpstr>
      <vt:lpstr>6. 其他</vt:lpstr>
      <vt:lpstr>6. 其他</vt:lpstr>
      <vt:lpstr>六、會計室表單</vt:lpstr>
      <vt:lpstr>1. 校內</vt:lpstr>
      <vt:lpstr>2. 科技部</vt:lpstr>
      <vt:lpstr>3. 教育部計畫</vt:lpstr>
      <vt:lpstr>4. 其他計畫</vt:lpstr>
      <vt:lpstr>106學年度新表單</vt:lpstr>
      <vt:lpstr>106學年度 修正會計室簽核流程</vt:lpstr>
      <vt:lpstr>106學年度-會計室各項規定</vt:lpstr>
      <vt:lpstr>106學年度-會計室各項規定</vt:lpstr>
      <vt:lpstr>106學年度-會計室各項規定</vt:lpstr>
      <vt:lpstr>106學年度-會計室各項規定</vt:lpstr>
      <vt:lpstr>106學年度-會計室各項規定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Hewlett-Packard Company</cp:lastModifiedBy>
  <cp:revision>1105</cp:revision>
  <cp:lastPrinted>2017-07-13T00:43:48Z</cp:lastPrinted>
  <dcterms:created xsi:type="dcterms:W3CDTF">2016-06-30T06:45:50Z</dcterms:created>
  <dcterms:modified xsi:type="dcterms:W3CDTF">2020-02-18T03:16:04Z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TC300056099990</vt:lpwstr>
  </property>
</Properties>
</file>