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3" r:id="rId2"/>
    <p:sldMasterId id="2147484238" r:id="rId3"/>
  </p:sldMasterIdLst>
  <p:notesMasterIdLst>
    <p:notesMasterId r:id="rId112"/>
  </p:notesMasterIdLst>
  <p:handoutMasterIdLst>
    <p:handoutMasterId r:id="rId113"/>
  </p:handoutMasterIdLst>
  <p:sldIdLst>
    <p:sldId id="274" r:id="rId4"/>
    <p:sldId id="296" r:id="rId5"/>
    <p:sldId id="493" r:id="rId6"/>
    <p:sldId id="495" r:id="rId7"/>
    <p:sldId id="494" r:id="rId8"/>
    <p:sldId id="497" r:id="rId9"/>
    <p:sldId id="498" r:id="rId10"/>
    <p:sldId id="369" r:id="rId11"/>
    <p:sldId id="298" r:id="rId12"/>
    <p:sldId id="469" r:id="rId13"/>
    <p:sldId id="420" r:id="rId14"/>
    <p:sldId id="496" r:id="rId15"/>
    <p:sldId id="368" r:id="rId16"/>
    <p:sldId id="392" r:id="rId17"/>
    <p:sldId id="418" r:id="rId18"/>
    <p:sldId id="458" r:id="rId19"/>
    <p:sldId id="426" r:id="rId20"/>
    <p:sldId id="337" r:id="rId21"/>
    <p:sldId id="454" r:id="rId22"/>
    <p:sldId id="299" r:id="rId23"/>
    <p:sldId id="372" r:id="rId24"/>
    <p:sldId id="451" r:id="rId25"/>
    <p:sldId id="415" r:id="rId26"/>
    <p:sldId id="301" r:id="rId27"/>
    <p:sldId id="482" r:id="rId28"/>
    <p:sldId id="416" r:id="rId29"/>
    <p:sldId id="300" r:id="rId30"/>
    <p:sldId id="452" r:id="rId31"/>
    <p:sldId id="304" r:id="rId32"/>
    <p:sldId id="362" r:id="rId33"/>
    <p:sldId id="456" r:id="rId34"/>
    <p:sldId id="390" r:id="rId35"/>
    <p:sldId id="461" r:id="rId36"/>
    <p:sldId id="306" r:id="rId37"/>
    <p:sldId id="465" r:id="rId38"/>
    <p:sldId id="466" r:id="rId39"/>
    <p:sldId id="483" r:id="rId40"/>
    <p:sldId id="467" r:id="rId41"/>
    <p:sldId id="307" r:id="rId42"/>
    <p:sldId id="366" r:id="rId43"/>
    <p:sldId id="308" r:id="rId44"/>
    <p:sldId id="429" r:id="rId45"/>
    <p:sldId id="309" r:id="rId46"/>
    <p:sldId id="459" r:id="rId47"/>
    <p:sldId id="460" r:id="rId48"/>
    <p:sldId id="310" r:id="rId49"/>
    <p:sldId id="484" r:id="rId50"/>
    <p:sldId id="430" r:id="rId51"/>
    <p:sldId id="485" r:id="rId52"/>
    <p:sldId id="312" r:id="rId53"/>
    <p:sldId id="432" r:id="rId54"/>
    <p:sldId id="313" r:id="rId55"/>
    <p:sldId id="434" r:id="rId56"/>
    <p:sldId id="353" r:id="rId57"/>
    <p:sldId id="352" r:id="rId58"/>
    <p:sldId id="356" r:id="rId59"/>
    <p:sldId id="357" r:id="rId60"/>
    <p:sldId id="358" r:id="rId61"/>
    <p:sldId id="315" r:id="rId62"/>
    <p:sldId id="435" r:id="rId63"/>
    <p:sldId id="370" r:id="rId64"/>
    <p:sldId id="486" r:id="rId65"/>
    <p:sldId id="462" r:id="rId66"/>
    <p:sldId id="374" r:id="rId67"/>
    <p:sldId id="340" r:id="rId68"/>
    <p:sldId id="433" r:id="rId69"/>
    <p:sldId id="347" r:id="rId70"/>
    <p:sldId id="367" r:id="rId71"/>
    <p:sldId id="348" r:id="rId72"/>
    <p:sldId id="376" r:id="rId73"/>
    <p:sldId id="463" r:id="rId74"/>
    <p:sldId id="350" r:id="rId75"/>
    <p:sldId id="487" r:id="rId76"/>
    <p:sldId id="351" r:id="rId77"/>
    <p:sldId id="316" r:id="rId78"/>
    <p:sldId id="464" r:id="rId79"/>
    <p:sldId id="317" r:id="rId80"/>
    <p:sldId id="318" r:id="rId81"/>
    <p:sldId id="319" r:id="rId82"/>
    <p:sldId id="320" r:id="rId83"/>
    <p:sldId id="321" r:id="rId84"/>
    <p:sldId id="322" r:id="rId85"/>
    <p:sldId id="324" r:id="rId86"/>
    <p:sldId id="325" r:id="rId87"/>
    <p:sldId id="326" r:id="rId88"/>
    <p:sldId id="327" r:id="rId89"/>
    <p:sldId id="328" r:id="rId90"/>
    <p:sldId id="329" r:id="rId91"/>
    <p:sldId id="330" r:id="rId92"/>
    <p:sldId id="331" r:id="rId93"/>
    <p:sldId id="332" r:id="rId94"/>
    <p:sldId id="334" r:id="rId95"/>
    <p:sldId id="437" r:id="rId96"/>
    <p:sldId id="438" r:id="rId97"/>
    <p:sldId id="439" r:id="rId98"/>
    <p:sldId id="440" r:id="rId99"/>
    <p:sldId id="488" r:id="rId100"/>
    <p:sldId id="442" r:id="rId101"/>
    <p:sldId id="443" r:id="rId102"/>
    <p:sldId id="444" r:id="rId103"/>
    <p:sldId id="445" r:id="rId104"/>
    <p:sldId id="446" r:id="rId105"/>
    <p:sldId id="447" r:id="rId106"/>
    <p:sldId id="448" r:id="rId107"/>
    <p:sldId id="449" r:id="rId108"/>
    <p:sldId id="491" r:id="rId109"/>
    <p:sldId id="492" r:id="rId110"/>
    <p:sldId id="490" r:id="rId111"/>
  </p:sldIdLst>
  <p:sldSz cx="9144000" cy="6858000" type="screen4x3"/>
  <p:notesSz cx="6797675" cy="9928225"/>
  <p:defaultTextStyle>
    <a:defPPr>
      <a:defRPr lang="zh-TW"/>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ECFF"/>
    <a:srgbClr val="CCFF33"/>
    <a:srgbClr val="FF99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15" autoAdjust="0"/>
  </p:normalViewPr>
  <p:slideViewPr>
    <p:cSldViewPr>
      <p:cViewPr varScale="1">
        <p:scale>
          <a:sx n="86" d="100"/>
          <a:sy n="86" d="100"/>
        </p:scale>
        <p:origin x="137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9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ableStyles" Target="tableStyle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notesMaster" Target="notesMasters/notes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handoutMaster" Target="handoutMasters/handoutMaster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customXml" Target="../customXml/item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1.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2.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s>
</file>

<file path=ppt/diagrams/_rels/data7.xml.rels><?xml version="1.0" encoding="UTF-8" standalone="yes"?>
<Relationships xmlns="http://schemas.openxmlformats.org/package/2006/relationships"><Relationship Id="rId1"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C9307-45E4-43AF-B271-6720CCC528E8}"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zh-TW" altLang="en-US"/>
        </a:p>
      </dgm:t>
    </dgm:pt>
    <dgm:pt modelId="{E5FCB7E8-57E0-4D9A-8562-4B5F25591FE9}">
      <dgm:prSet/>
      <dgm:spPr>
        <a:solidFill>
          <a:schemeClr val="accent2">
            <a:lumMod val="20000"/>
            <a:lumOff val="80000"/>
          </a:schemeClr>
        </a:solidFill>
      </dgm:spPr>
      <dgm:t>
        <a:bodyPr/>
        <a:lstStyle/>
        <a:p>
          <a:pPr rtl="0"/>
          <a:r>
            <a:rPr lang="en-US" b="0" dirty="0">
              <a:latin typeface="微軟正黑體" panose="020B0604030504040204" pitchFamily="34" charset="-120"/>
              <a:ea typeface="微軟正黑體" panose="020B0604030504040204" pitchFamily="34" charset="-120"/>
            </a:rPr>
            <a:t>1.</a:t>
          </a:r>
          <a:r>
            <a:rPr lang="zh-TW" b="0" dirty="0">
              <a:latin typeface="微軟正黑體" panose="020B0604030504040204" pitchFamily="34" charset="-120"/>
              <a:ea typeface="微軟正黑體" panose="020B0604030504040204" pitchFamily="34" charset="-120"/>
            </a:rPr>
            <a:t>預算原則。</a:t>
          </a:r>
          <a:endParaRPr lang="zh-TW" dirty="0">
            <a:latin typeface="微軟正黑體" panose="020B0604030504040204" pitchFamily="34" charset="-120"/>
            <a:ea typeface="微軟正黑體" panose="020B0604030504040204" pitchFamily="34" charset="-120"/>
          </a:endParaRPr>
        </a:p>
      </dgm:t>
    </dgm:pt>
    <dgm:pt modelId="{665DE1C7-E529-47F5-83D2-42A4632A1218}" type="parTrans" cxnId="{ECD35054-8C89-4D70-B0B4-7DC68FB08A2B}">
      <dgm:prSet/>
      <dgm:spPr/>
      <dgm:t>
        <a:bodyPr/>
        <a:lstStyle/>
        <a:p>
          <a:endParaRPr lang="zh-TW" altLang="en-US"/>
        </a:p>
      </dgm:t>
    </dgm:pt>
    <dgm:pt modelId="{0C72E108-A528-4709-BE9C-1A230CBF2AF4}" type="sibTrans" cxnId="{ECD35054-8C89-4D70-B0B4-7DC68FB08A2B}">
      <dgm:prSet/>
      <dgm:spPr/>
      <dgm:t>
        <a:bodyPr/>
        <a:lstStyle/>
        <a:p>
          <a:endParaRPr lang="zh-TW" altLang="en-US"/>
        </a:p>
      </dgm:t>
    </dgm:pt>
    <dgm:pt modelId="{CF5295D8-72EE-491D-8F10-2CB3F9BB008E}">
      <dgm:prSet/>
      <dgm:spPr/>
      <dgm:t>
        <a:bodyPr/>
        <a:lstStyle/>
        <a:p>
          <a:pPr rtl="0"/>
          <a:r>
            <a:rPr lang="en-US" b="0">
              <a:latin typeface="微軟正黑體" panose="020B0604030504040204" pitchFamily="34" charset="-120"/>
              <a:ea typeface="微軟正黑體" panose="020B0604030504040204" pitchFamily="34" charset="-120"/>
            </a:rPr>
            <a:t>2.</a:t>
          </a:r>
          <a:r>
            <a:rPr lang="zh-TW" b="0">
              <a:latin typeface="微軟正黑體" panose="020B0604030504040204" pitchFamily="34" charset="-120"/>
              <a:ea typeface="微軟正黑體" panose="020B0604030504040204" pitchFamily="34" charset="-120"/>
            </a:rPr>
            <a:t>憑證原則。</a:t>
          </a:r>
          <a:endParaRPr lang="zh-TW">
            <a:latin typeface="微軟正黑體" panose="020B0604030504040204" pitchFamily="34" charset="-120"/>
            <a:ea typeface="微軟正黑體" panose="020B0604030504040204" pitchFamily="34" charset="-120"/>
          </a:endParaRPr>
        </a:p>
      </dgm:t>
    </dgm:pt>
    <dgm:pt modelId="{19810ED0-3D03-4203-A45C-5FC384166AF4}" type="parTrans" cxnId="{EBB755BB-BBC3-445E-9F3C-92774FC91B85}">
      <dgm:prSet/>
      <dgm:spPr/>
      <dgm:t>
        <a:bodyPr/>
        <a:lstStyle/>
        <a:p>
          <a:endParaRPr lang="zh-TW" altLang="en-US"/>
        </a:p>
      </dgm:t>
    </dgm:pt>
    <dgm:pt modelId="{D274471D-A306-49D5-B1DF-91F6ABB63306}" type="sibTrans" cxnId="{EBB755BB-BBC3-445E-9F3C-92774FC91B85}">
      <dgm:prSet/>
      <dgm:spPr/>
      <dgm:t>
        <a:bodyPr/>
        <a:lstStyle/>
        <a:p>
          <a:endParaRPr lang="zh-TW" altLang="en-US"/>
        </a:p>
      </dgm:t>
    </dgm:pt>
    <dgm:pt modelId="{8D6E77AA-F2A6-4A7B-BBE2-B9FA6AEA5CBB}">
      <dgm:prSet/>
      <dgm:spPr/>
      <dgm:t>
        <a:bodyPr/>
        <a:lstStyle/>
        <a:p>
          <a:pPr rtl="0"/>
          <a:r>
            <a:rPr lang="en-US" b="0">
              <a:latin typeface="微軟正黑體" panose="020B0604030504040204" pitchFamily="34" charset="-120"/>
              <a:ea typeface="微軟正黑體" panose="020B0604030504040204" pitchFamily="34" charset="-120"/>
            </a:rPr>
            <a:t>3.</a:t>
          </a:r>
          <a:r>
            <a:rPr lang="zh-TW" b="0">
              <a:latin typeface="微軟正黑體" panose="020B0604030504040204" pitchFamily="34" charset="-120"/>
              <a:ea typeface="微軟正黑體" panose="020B0604030504040204" pitchFamily="34" charset="-120"/>
            </a:rPr>
            <a:t>誠信原則。</a:t>
          </a:r>
          <a:endParaRPr lang="zh-TW">
            <a:latin typeface="微軟正黑體" panose="020B0604030504040204" pitchFamily="34" charset="-120"/>
            <a:ea typeface="微軟正黑體" panose="020B0604030504040204" pitchFamily="34" charset="-120"/>
          </a:endParaRPr>
        </a:p>
      </dgm:t>
    </dgm:pt>
    <dgm:pt modelId="{81180B3B-25B3-42FE-BCD6-B7E6E17C0DF0}" type="parTrans" cxnId="{264CAF35-6199-4021-84AC-32EECC3FAE27}">
      <dgm:prSet/>
      <dgm:spPr/>
      <dgm:t>
        <a:bodyPr/>
        <a:lstStyle/>
        <a:p>
          <a:endParaRPr lang="zh-TW" altLang="en-US"/>
        </a:p>
      </dgm:t>
    </dgm:pt>
    <dgm:pt modelId="{A3080FF1-588A-4A1E-AF57-4275E05EB771}" type="sibTrans" cxnId="{264CAF35-6199-4021-84AC-32EECC3FAE27}">
      <dgm:prSet/>
      <dgm:spPr/>
      <dgm:t>
        <a:bodyPr/>
        <a:lstStyle/>
        <a:p>
          <a:endParaRPr lang="zh-TW" altLang="en-US"/>
        </a:p>
      </dgm:t>
    </dgm:pt>
    <dgm:pt modelId="{87BC1485-9BBA-444E-A644-E2B55BD9EF66}">
      <dgm:prSet/>
      <dgm:spPr/>
      <dgm:t>
        <a:bodyPr/>
        <a:lstStyle/>
        <a:p>
          <a:pPr rtl="0"/>
          <a:r>
            <a:rPr lang="en-US" b="0">
              <a:latin typeface="微軟正黑體" panose="020B0604030504040204" pitchFamily="34" charset="-120"/>
              <a:ea typeface="微軟正黑體" panose="020B0604030504040204" pitchFamily="34" charset="-120"/>
            </a:rPr>
            <a:t>4.</a:t>
          </a:r>
          <a:r>
            <a:rPr lang="zh-TW" b="0">
              <a:latin typeface="微軟正黑體" panose="020B0604030504040204" pitchFamily="34" charset="-120"/>
              <a:ea typeface="微軟正黑體" panose="020B0604030504040204" pitchFamily="34" charset="-120"/>
            </a:rPr>
            <a:t>期間原則。</a:t>
          </a:r>
          <a:endParaRPr lang="zh-TW">
            <a:latin typeface="微軟正黑體" panose="020B0604030504040204" pitchFamily="34" charset="-120"/>
            <a:ea typeface="微軟正黑體" panose="020B0604030504040204" pitchFamily="34" charset="-120"/>
          </a:endParaRPr>
        </a:p>
      </dgm:t>
    </dgm:pt>
    <dgm:pt modelId="{51206B00-B46F-4B71-8506-C3ED37B6927C}" type="parTrans" cxnId="{8CBCFBD6-53DB-4D79-AD6F-23EE66A3D99B}">
      <dgm:prSet/>
      <dgm:spPr/>
      <dgm:t>
        <a:bodyPr/>
        <a:lstStyle/>
        <a:p>
          <a:endParaRPr lang="zh-TW" altLang="en-US"/>
        </a:p>
      </dgm:t>
    </dgm:pt>
    <dgm:pt modelId="{6EE14B33-0D1F-4063-BE57-C71CD763886A}" type="sibTrans" cxnId="{8CBCFBD6-53DB-4D79-AD6F-23EE66A3D99B}">
      <dgm:prSet/>
      <dgm:spPr/>
      <dgm:t>
        <a:bodyPr/>
        <a:lstStyle/>
        <a:p>
          <a:endParaRPr lang="zh-TW" altLang="en-US"/>
        </a:p>
      </dgm:t>
    </dgm:pt>
    <dgm:pt modelId="{0B632248-AFD8-4D3D-BDA9-AB95BA9D3AAC}">
      <dgm:prSet/>
      <dgm:spPr/>
      <dgm:t>
        <a:bodyPr/>
        <a:lstStyle/>
        <a:p>
          <a:pPr rtl="0"/>
          <a:r>
            <a:rPr lang="en-US" b="0">
              <a:latin typeface="微軟正黑體" panose="020B0604030504040204" pitchFamily="34" charset="-120"/>
              <a:ea typeface="微軟正黑體" panose="020B0604030504040204" pitchFamily="34" charset="-120"/>
            </a:rPr>
            <a:t>5.</a:t>
          </a:r>
          <a:r>
            <a:rPr lang="zh-TW" b="0">
              <a:latin typeface="微軟正黑體" panose="020B0604030504040204" pitchFamily="34" charset="-120"/>
              <a:ea typeface="微軟正黑體" panose="020B0604030504040204" pitchFamily="34" charset="-120"/>
            </a:rPr>
            <a:t>動支原則。</a:t>
          </a:r>
          <a:endParaRPr lang="zh-TW">
            <a:latin typeface="微軟正黑體" panose="020B0604030504040204" pitchFamily="34" charset="-120"/>
            <a:ea typeface="微軟正黑體" panose="020B0604030504040204" pitchFamily="34" charset="-120"/>
          </a:endParaRPr>
        </a:p>
      </dgm:t>
    </dgm:pt>
    <dgm:pt modelId="{2BE674E4-6FA5-4BD1-8BA3-A6566800A911}" type="parTrans" cxnId="{9D73B427-553C-46C8-82D4-E386E4F88D7E}">
      <dgm:prSet/>
      <dgm:spPr/>
      <dgm:t>
        <a:bodyPr/>
        <a:lstStyle/>
        <a:p>
          <a:endParaRPr lang="zh-TW" altLang="en-US"/>
        </a:p>
      </dgm:t>
    </dgm:pt>
    <dgm:pt modelId="{92F97FE1-FA60-4746-87D3-9AC7CAF3158C}" type="sibTrans" cxnId="{9D73B427-553C-46C8-82D4-E386E4F88D7E}">
      <dgm:prSet/>
      <dgm:spPr/>
      <dgm:t>
        <a:bodyPr/>
        <a:lstStyle/>
        <a:p>
          <a:endParaRPr lang="zh-TW" altLang="en-US"/>
        </a:p>
      </dgm:t>
    </dgm:pt>
    <dgm:pt modelId="{A582423A-9E92-4F73-B548-1E2850678328}">
      <dgm:prSet/>
      <dgm:spPr/>
      <dgm:t>
        <a:bodyPr/>
        <a:lstStyle/>
        <a:p>
          <a:pPr rtl="0"/>
          <a:r>
            <a:rPr lang="en-US" b="0" dirty="0">
              <a:latin typeface="微軟正黑體" panose="020B0604030504040204" pitchFamily="34" charset="-120"/>
              <a:ea typeface="微軟正黑體" panose="020B0604030504040204" pitchFamily="34" charset="-120"/>
            </a:rPr>
            <a:t>6.</a:t>
          </a:r>
          <a:r>
            <a:rPr lang="zh-TW" b="0" dirty="0">
              <a:latin typeface="微軟正黑體" panose="020B0604030504040204" pitchFamily="34" charset="-120"/>
              <a:ea typeface="微軟正黑體" panose="020B0604030504040204" pitchFamily="34" charset="-120"/>
            </a:rPr>
            <a:t>補助及委辦經費處理原則。</a:t>
          </a:r>
          <a:endParaRPr lang="zh-TW" dirty="0">
            <a:latin typeface="微軟正黑體" panose="020B0604030504040204" pitchFamily="34" charset="-120"/>
            <a:ea typeface="微軟正黑體" panose="020B0604030504040204" pitchFamily="34" charset="-120"/>
          </a:endParaRPr>
        </a:p>
      </dgm:t>
    </dgm:pt>
    <dgm:pt modelId="{266C1576-D465-4236-9EEF-35C8DA2CE182}" type="parTrans" cxnId="{4D527AE0-8074-4BD0-A52F-270FEE34FE94}">
      <dgm:prSet/>
      <dgm:spPr/>
      <dgm:t>
        <a:bodyPr/>
        <a:lstStyle/>
        <a:p>
          <a:endParaRPr lang="zh-TW" altLang="en-US"/>
        </a:p>
      </dgm:t>
    </dgm:pt>
    <dgm:pt modelId="{D80A0314-B62A-48EF-8EAB-25A681EB21F3}" type="sibTrans" cxnId="{4D527AE0-8074-4BD0-A52F-270FEE34FE94}">
      <dgm:prSet/>
      <dgm:spPr/>
      <dgm:t>
        <a:bodyPr/>
        <a:lstStyle/>
        <a:p>
          <a:endParaRPr lang="zh-TW" altLang="en-US"/>
        </a:p>
      </dgm:t>
    </dgm:pt>
    <dgm:pt modelId="{DEF66BBA-835C-48AC-8913-5D8F36D52FC5}" type="pres">
      <dgm:prSet presAssocID="{105C9307-45E4-43AF-B271-6720CCC528E8}" presName="compositeShape" presStyleCnt="0">
        <dgm:presLayoutVars>
          <dgm:chMax val="7"/>
          <dgm:dir/>
          <dgm:resizeHandles val="exact"/>
        </dgm:presLayoutVars>
      </dgm:prSet>
      <dgm:spPr/>
    </dgm:pt>
    <dgm:pt modelId="{962DCDD7-FB53-48DB-B8B8-7B7A6969CCD7}" type="pres">
      <dgm:prSet presAssocID="{E5FCB7E8-57E0-4D9A-8562-4B5F25591FE9}" presName="circ1" presStyleLbl="vennNode1" presStyleIdx="0" presStyleCnt="6"/>
      <dgm:spPr/>
    </dgm:pt>
    <dgm:pt modelId="{C383E042-34AA-44F7-A56E-ABED33D167A3}" type="pres">
      <dgm:prSet presAssocID="{E5FCB7E8-57E0-4D9A-8562-4B5F25591FE9}" presName="circ1Tx" presStyleLbl="revTx" presStyleIdx="0" presStyleCnt="0">
        <dgm:presLayoutVars>
          <dgm:chMax val="0"/>
          <dgm:chPref val="0"/>
          <dgm:bulletEnabled val="1"/>
        </dgm:presLayoutVars>
      </dgm:prSet>
      <dgm:spPr/>
    </dgm:pt>
    <dgm:pt modelId="{43A63D70-D947-409F-A635-6AD79007B8A8}" type="pres">
      <dgm:prSet presAssocID="{CF5295D8-72EE-491D-8F10-2CB3F9BB008E}" presName="circ2" presStyleLbl="vennNode1" presStyleIdx="1" presStyleCnt="6"/>
      <dgm:spPr/>
    </dgm:pt>
    <dgm:pt modelId="{ED9BA76F-CE27-4EF2-AD4F-F130323F1F84}" type="pres">
      <dgm:prSet presAssocID="{CF5295D8-72EE-491D-8F10-2CB3F9BB008E}" presName="circ2Tx" presStyleLbl="revTx" presStyleIdx="0" presStyleCnt="0">
        <dgm:presLayoutVars>
          <dgm:chMax val="0"/>
          <dgm:chPref val="0"/>
          <dgm:bulletEnabled val="1"/>
        </dgm:presLayoutVars>
      </dgm:prSet>
      <dgm:spPr/>
    </dgm:pt>
    <dgm:pt modelId="{F0CF2ABE-D1E7-4D7E-94C1-5A6C933A035A}" type="pres">
      <dgm:prSet presAssocID="{8D6E77AA-F2A6-4A7B-BBE2-B9FA6AEA5CBB}" presName="circ3" presStyleLbl="vennNode1" presStyleIdx="2" presStyleCnt="6"/>
      <dgm:spPr/>
    </dgm:pt>
    <dgm:pt modelId="{EE536969-AE84-40B5-8BD5-57BADBC3827D}" type="pres">
      <dgm:prSet presAssocID="{8D6E77AA-F2A6-4A7B-BBE2-B9FA6AEA5CBB}" presName="circ3Tx" presStyleLbl="revTx" presStyleIdx="0" presStyleCnt="0">
        <dgm:presLayoutVars>
          <dgm:chMax val="0"/>
          <dgm:chPref val="0"/>
          <dgm:bulletEnabled val="1"/>
        </dgm:presLayoutVars>
      </dgm:prSet>
      <dgm:spPr/>
    </dgm:pt>
    <dgm:pt modelId="{FC2670D1-1818-47B9-B7B6-CCA77D4944E0}" type="pres">
      <dgm:prSet presAssocID="{87BC1485-9BBA-444E-A644-E2B55BD9EF66}" presName="circ4" presStyleLbl="vennNode1" presStyleIdx="3" presStyleCnt="6"/>
      <dgm:spPr/>
    </dgm:pt>
    <dgm:pt modelId="{D9B56CBA-0047-4BCF-8E5D-989590E8CEA8}" type="pres">
      <dgm:prSet presAssocID="{87BC1485-9BBA-444E-A644-E2B55BD9EF66}" presName="circ4Tx" presStyleLbl="revTx" presStyleIdx="0" presStyleCnt="0">
        <dgm:presLayoutVars>
          <dgm:chMax val="0"/>
          <dgm:chPref val="0"/>
          <dgm:bulletEnabled val="1"/>
        </dgm:presLayoutVars>
      </dgm:prSet>
      <dgm:spPr/>
    </dgm:pt>
    <dgm:pt modelId="{5E3A069D-DF42-44F1-A8FE-E821B6D3E9FB}" type="pres">
      <dgm:prSet presAssocID="{0B632248-AFD8-4D3D-BDA9-AB95BA9D3AAC}" presName="circ5" presStyleLbl="vennNode1" presStyleIdx="4" presStyleCnt="6"/>
      <dgm:spPr/>
    </dgm:pt>
    <dgm:pt modelId="{70F72A7A-A19B-4CDD-B803-ABA7363D4513}" type="pres">
      <dgm:prSet presAssocID="{0B632248-AFD8-4D3D-BDA9-AB95BA9D3AAC}" presName="circ5Tx" presStyleLbl="revTx" presStyleIdx="0" presStyleCnt="0">
        <dgm:presLayoutVars>
          <dgm:chMax val="0"/>
          <dgm:chPref val="0"/>
          <dgm:bulletEnabled val="1"/>
        </dgm:presLayoutVars>
      </dgm:prSet>
      <dgm:spPr/>
    </dgm:pt>
    <dgm:pt modelId="{5D917B6D-8F30-48A6-9A58-C24685951314}" type="pres">
      <dgm:prSet presAssocID="{A582423A-9E92-4F73-B548-1E2850678328}" presName="circ6" presStyleLbl="vennNode1" presStyleIdx="5" presStyleCnt="6"/>
      <dgm:spPr/>
    </dgm:pt>
    <dgm:pt modelId="{5DE68022-BA21-4304-8459-9DDA7DCBD9AA}" type="pres">
      <dgm:prSet presAssocID="{A582423A-9E92-4F73-B548-1E2850678328}" presName="circ6Tx" presStyleLbl="revTx" presStyleIdx="0" presStyleCnt="0">
        <dgm:presLayoutVars>
          <dgm:chMax val="0"/>
          <dgm:chPref val="0"/>
          <dgm:bulletEnabled val="1"/>
        </dgm:presLayoutVars>
      </dgm:prSet>
      <dgm:spPr/>
    </dgm:pt>
  </dgm:ptLst>
  <dgm:cxnLst>
    <dgm:cxn modelId="{2A3C3213-0F85-45A3-AA7A-F8DF67D12BF5}" type="presOf" srcId="{E5FCB7E8-57E0-4D9A-8562-4B5F25591FE9}" destId="{C383E042-34AA-44F7-A56E-ABED33D167A3}" srcOrd="0" destOrd="0" presId="urn:microsoft.com/office/officeart/2005/8/layout/venn1"/>
    <dgm:cxn modelId="{9D73B427-553C-46C8-82D4-E386E4F88D7E}" srcId="{105C9307-45E4-43AF-B271-6720CCC528E8}" destId="{0B632248-AFD8-4D3D-BDA9-AB95BA9D3AAC}" srcOrd="4" destOrd="0" parTransId="{2BE674E4-6FA5-4BD1-8BA3-A6566800A911}" sibTransId="{92F97FE1-FA60-4746-87D3-9AC7CAF3158C}"/>
    <dgm:cxn modelId="{EA38252D-6934-4C01-881C-FC35BB17B70A}" type="presOf" srcId="{0B632248-AFD8-4D3D-BDA9-AB95BA9D3AAC}" destId="{70F72A7A-A19B-4CDD-B803-ABA7363D4513}" srcOrd="0" destOrd="0" presId="urn:microsoft.com/office/officeart/2005/8/layout/venn1"/>
    <dgm:cxn modelId="{264CAF35-6199-4021-84AC-32EECC3FAE27}" srcId="{105C9307-45E4-43AF-B271-6720CCC528E8}" destId="{8D6E77AA-F2A6-4A7B-BBE2-B9FA6AEA5CBB}" srcOrd="2" destOrd="0" parTransId="{81180B3B-25B3-42FE-BCD6-B7E6E17C0DF0}" sibTransId="{A3080FF1-588A-4A1E-AF57-4275E05EB771}"/>
    <dgm:cxn modelId="{2E08C75D-F59B-4C46-B4EB-71932BE3C281}" type="presOf" srcId="{87BC1485-9BBA-444E-A644-E2B55BD9EF66}" destId="{D9B56CBA-0047-4BCF-8E5D-989590E8CEA8}" srcOrd="0" destOrd="0" presId="urn:microsoft.com/office/officeart/2005/8/layout/venn1"/>
    <dgm:cxn modelId="{C5ACA44D-9AD2-4C4A-9136-10B5967881D8}" type="presOf" srcId="{105C9307-45E4-43AF-B271-6720CCC528E8}" destId="{DEF66BBA-835C-48AC-8913-5D8F36D52FC5}" srcOrd="0" destOrd="0" presId="urn:microsoft.com/office/officeart/2005/8/layout/venn1"/>
    <dgm:cxn modelId="{ECD35054-8C89-4D70-B0B4-7DC68FB08A2B}" srcId="{105C9307-45E4-43AF-B271-6720CCC528E8}" destId="{E5FCB7E8-57E0-4D9A-8562-4B5F25591FE9}" srcOrd="0" destOrd="0" parTransId="{665DE1C7-E529-47F5-83D2-42A4632A1218}" sibTransId="{0C72E108-A528-4709-BE9C-1A230CBF2AF4}"/>
    <dgm:cxn modelId="{81E8C79A-E02D-4009-B2C0-E2B2F2AEAA67}" type="presOf" srcId="{8D6E77AA-F2A6-4A7B-BBE2-B9FA6AEA5CBB}" destId="{EE536969-AE84-40B5-8BD5-57BADBC3827D}" srcOrd="0" destOrd="0" presId="urn:microsoft.com/office/officeart/2005/8/layout/venn1"/>
    <dgm:cxn modelId="{EBB755BB-BBC3-445E-9F3C-92774FC91B85}" srcId="{105C9307-45E4-43AF-B271-6720CCC528E8}" destId="{CF5295D8-72EE-491D-8F10-2CB3F9BB008E}" srcOrd="1" destOrd="0" parTransId="{19810ED0-3D03-4203-A45C-5FC384166AF4}" sibTransId="{D274471D-A306-49D5-B1DF-91F6ABB63306}"/>
    <dgm:cxn modelId="{F4B4DFCA-47C9-4A7C-8A78-763C1774AF16}" type="presOf" srcId="{CF5295D8-72EE-491D-8F10-2CB3F9BB008E}" destId="{ED9BA76F-CE27-4EF2-AD4F-F130323F1F84}" srcOrd="0" destOrd="0" presId="urn:microsoft.com/office/officeart/2005/8/layout/venn1"/>
    <dgm:cxn modelId="{8CBCFBD6-53DB-4D79-AD6F-23EE66A3D99B}" srcId="{105C9307-45E4-43AF-B271-6720CCC528E8}" destId="{87BC1485-9BBA-444E-A644-E2B55BD9EF66}" srcOrd="3" destOrd="0" parTransId="{51206B00-B46F-4B71-8506-C3ED37B6927C}" sibTransId="{6EE14B33-0D1F-4063-BE57-C71CD763886A}"/>
    <dgm:cxn modelId="{0CE5FED6-ACC0-4610-BCDE-3E7EE4A726A7}" type="presOf" srcId="{A582423A-9E92-4F73-B548-1E2850678328}" destId="{5DE68022-BA21-4304-8459-9DDA7DCBD9AA}" srcOrd="0" destOrd="0" presId="urn:microsoft.com/office/officeart/2005/8/layout/venn1"/>
    <dgm:cxn modelId="{4D527AE0-8074-4BD0-A52F-270FEE34FE94}" srcId="{105C9307-45E4-43AF-B271-6720CCC528E8}" destId="{A582423A-9E92-4F73-B548-1E2850678328}" srcOrd="5" destOrd="0" parTransId="{266C1576-D465-4236-9EEF-35C8DA2CE182}" sibTransId="{D80A0314-B62A-48EF-8EAB-25A681EB21F3}"/>
    <dgm:cxn modelId="{50A4AF45-DFD1-43DD-A0BE-2A2297499446}" type="presParOf" srcId="{DEF66BBA-835C-48AC-8913-5D8F36D52FC5}" destId="{962DCDD7-FB53-48DB-B8B8-7B7A6969CCD7}" srcOrd="0" destOrd="0" presId="urn:microsoft.com/office/officeart/2005/8/layout/venn1"/>
    <dgm:cxn modelId="{4C617FE0-8156-493A-89D6-7EB7D20B83A6}" type="presParOf" srcId="{DEF66BBA-835C-48AC-8913-5D8F36D52FC5}" destId="{C383E042-34AA-44F7-A56E-ABED33D167A3}" srcOrd="1" destOrd="0" presId="urn:microsoft.com/office/officeart/2005/8/layout/venn1"/>
    <dgm:cxn modelId="{F899D26C-B84C-4C3E-9840-5AE3326CF239}" type="presParOf" srcId="{DEF66BBA-835C-48AC-8913-5D8F36D52FC5}" destId="{43A63D70-D947-409F-A635-6AD79007B8A8}" srcOrd="2" destOrd="0" presId="urn:microsoft.com/office/officeart/2005/8/layout/venn1"/>
    <dgm:cxn modelId="{93963276-84B8-4F52-84D7-9686D96CBD90}" type="presParOf" srcId="{DEF66BBA-835C-48AC-8913-5D8F36D52FC5}" destId="{ED9BA76F-CE27-4EF2-AD4F-F130323F1F84}" srcOrd="3" destOrd="0" presId="urn:microsoft.com/office/officeart/2005/8/layout/venn1"/>
    <dgm:cxn modelId="{FDBE40A8-A237-4640-A542-7AA4D9B17869}" type="presParOf" srcId="{DEF66BBA-835C-48AC-8913-5D8F36D52FC5}" destId="{F0CF2ABE-D1E7-4D7E-94C1-5A6C933A035A}" srcOrd="4" destOrd="0" presId="urn:microsoft.com/office/officeart/2005/8/layout/venn1"/>
    <dgm:cxn modelId="{CC3D56D0-0BC9-4784-9BC1-3761E62B0C3F}" type="presParOf" srcId="{DEF66BBA-835C-48AC-8913-5D8F36D52FC5}" destId="{EE536969-AE84-40B5-8BD5-57BADBC3827D}" srcOrd="5" destOrd="0" presId="urn:microsoft.com/office/officeart/2005/8/layout/venn1"/>
    <dgm:cxn modelId="{B1ABFBC4-7121-4AE0-99F0-937FCC28AD3F}" type="presParOf" srcId="{DEF66BBA-835C-48AC-8913-5D8F36D52FC5}" destId="{FC2670D1-1818-47B9-B7B6-CCA77D4944E0}" srcOrd="6" destOrd="0" presId="urn:microsoft.com/office/officeart/2005/8/layout/venn1"/>
    <dgm:cxn modelId="{DBFA8E6E-B767-4F81-A68A-CBAC646119BC}" type="presParOf" srcId="{DEF66BBA-835C-48AC-8913-5D8F36D52FC5}" destId="{D9B56CBA-0047-4BCF-8E5D-989590E8CEA8}" srcOrd="7" destOrd="0" presId="urn:microsoft.com/office/officeart/2005/8/layout/venn1"/>
    <dgm:cxn modelId="{CE0E5717-2550-4662-8199-1C8C9B660FF5}" type="presParOf" srcId="{DEF66BBA-835C-48AC-8913-5D8F36D52FC5}" destId="{5E3A069D-DF42-44F1-A8FE-E821B6D3E9FB}" srcOrd="8" destOrd="0" presId="urn:microsoft.com/office/officeart/2005/8/layout/venn1"/>
    <dgm:cxn modelId="{D4FE7F45-4DB2-4BFE-9762-F466E5D26464}" type="presParOf" srcId="{DEF66BBA-835C-48AC-8913-5D8F36D52FC5}" destId="{70F72A7A-A19B-4CDD-B803-ABA7363D4513}" srcOrd="9" destOrd="0" presId="urn:microsoft.com/office/officeart/2005/8/layout/venn1"/>
    <dgm:cxn modelId="{97B6005C-0FED-4452-84E9-86B81453EEE5}" type="presParOf" srcId="{DEF66BBA-835C-48AC-8913-5D8F36D52FC5}" destId="{5D917B6D-8F30-48A6-9A58-C24685951314}" srcOrd="10" destOrd="0" presId="urn:microsoft.com/office/officeart/2005/8/layout/venn1"/>
    <dgm:cxn modelId="{843D4985-B00D-4C66-A7BA-204B1C05B178}" type="presParOf" srcId="{DEF66BBA-835C-48AC-8913-5D8F36D52FC5}" destId="{5DE68022-BA21-4304-8459-9DDA7DCBD9AA}"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185F02-C3C1-4422-8536-0CF6C62DAD3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826F553A-0DC6-4494-ADE0-87ECB1F7757E}">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1.</a:t>
          </a:r>
          <a:r>
            <a:rPr lang="zh-TW" sz="2800" b="0" dirty="0">
              <a:solidFill>
                <a:schemeClr val="tx1"/>
              </a:solidFill>
              <a:latin typeface="微軟正黑體" panose="020B0604030504040204" pitchFamily="34" charset="-120"/>
              <a:ea typeface="微軟正黑體" panose="020B0604030504040204" pitchFamily="34" charset="-120"/>
            </a:rPr>
            <a:t>單位預算。</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C7025857-003A-4690-A618-93B6312523DF}" type="parTrans" cxnId="{11865D72-2092-4C78-8898-E3EFDCB177C4}">
      <dgm:prSet/>
      <dgm:spPr/>
      <dgm:t>
        <a:bodyPr/>
        <a:lstStyle/>
        <a:p>
          <a:endParaRPr lang="zh-TW" altLang="en-US"/>
        </a:p>
      </dgm:t>
    </dgm:pt>
    <dgm:pt modelId="{003DC673-E56F-4EAC-B4CC-D7AB3B012AF9}" type="sibTrans" cxnId="{11865D72-2092-4C78-8898-E3EFDCB177C4}">
      <dgm:prSet/>
      <dgm:spPr/>
      <dgm:t>
        <a:bodyPr/>
        <a:lstStyle/>
        <a:p>
          <a:endParaRPr lang="zh-TW" altLang="en-US"/>
        </a:p>
      </dgm:t>
    </dgm:pt>
    <dgm:pt modelId="{A2168CFD-5E1D-43B3-906C-6221490ADC39}">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2.</a:t>
          </a:r>
          <a:r>
            <a:rPr lang="zh-TW" sz="2800" b="0" dirty="0">
              <a:solidFill>
                <a:schemeClr val="tx1"/>
              </a:solidFill>
              <a:latin typeface="微軟正黑體" panose="020B0604030504040204" pitchFamily="34" charset="-120"/>
              <a:ea typeface="微軟正黑體" panose="020B0604030504040204" pitchFamily="34" charset="-120"/>
            </a:rPr>
            <a:t>預算申請及編列。</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AFD9C35A-4A11-4325-9A20-A9EF132EA23E}" type="parTrans" cxnId="{7F56B8C4-3CA6-4EAE-A02B-3BCDB438007D}">
      <dgm:prSet/>
      <dgm:spPr/>
      <dgm:t>
        <a:bodyPr/>
        <a:lstStyle/>
        <a:p>
          <a:endParaRPr lang="zh-TW" altLang="en-US"/>
        </a:p>
      </dgm:t>
    </dgm:pt>
    <dgm:pt modelId="{E05D90FD-38CF-4AAD-BE13-5176472866F9}" type="sibTrans" cxnId="{7F56B8C4-3CA6-4EAE-A02B-3BCDB438007D}">
      <dgm:prSet/>
      <dgm:spPr/>
      <dgm:t>
        <a:bodyPr/>
        <a:lstStyle/>
        <a:p>
          <a:endParaRPr lang="zh-TW" altLang="en-US"/>
        </a:p>
      </dgm:t>
    </dgm:pt>
    <dgm:pt modelId="{78EB4BCA-815B-4023-BD40-E6F5492F0A3E}">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3.</a:t>
          </a:r>
          <a:r>
            <a:rPr lang="zh-TW" sz="2800" b="0" dirty="0">
              <a:solidFill>
                <a:schemeClr val="tx1"/>
              </a:solidFill>
              <a:latin typeface="微軟正黑體" panose="020B0604030504040204" pitchFamily="34" charset="-120"/>
              <a:ea typeface="微軟正黑體" panose="020B0604030504040204" pitchFamily="34" charset="-120"/>
            </a:rPr>
            <a:t>預算流用。</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6CC59BCB-B1E3-4D5B-B0EB-43D8B78F5B07}" type="parTrans" cxnId="{CC343919-0D5E-4658-9689-969AB2B87F5F}">
      <dgm:prSet/>
      <dgm:spPr/>
      <dgm:t>
        <a:bodyPr/>
        <a:lstStyle/>
        <a:p>
          <a:endParaRPr lang="zh-TW" altLang="en-US"/>
        </a:p>
      </dgm:t>
    </dgm:pt>
    <dgm:pt modelId="{92920706-0806-433E-A0D4-F343CBEF6EF1}" type="sibTrans" cxnId="{CC343919-0D5E-4658-9689-969AB2B87F5F}">
      <dgm:prSet/>
      <dgm:spPr/>
      <dgm:t>
        <a:bodyPr/>
        <a:lstStyle/>
        <a:p>
          <a:endParaRPr lang="zh-TW" altLang="en-US"/>
        </a:p>
      </dgm:t>
    </dgm:pt>
    <dgm:pt modelId="{44639A67-D4C7-4E61-8417-55BD3C778C6F}">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4.</a:t>
          </a:r>
          <a:r>
            <a:rPr lang="zh-TW" sz="2800" b="0" dirty="0">
              <a:solidFill>
                <a:schemeClr val="tx1"/>
              </a:solidFill>
              <a:latin typeface="微軟正黑體" panose="020B0604030504040204" pitchFamily="34" charset="-120"/>
              <a:ea typeface="微軟正黑體" panose="020B0604030504040204" pitchFamily="34" charset="-120"/>
            </a:rPr>
            <a:t>預算追加</a:t>
          </a:r>
          <a:r>
            <a:rPr lang="en-US" sz="2800" b="0" dirty="0">
              <a:solidFill>
                <a:schemeClr val="tx1"/>
              </a:solidFill>
              <a:latin typeface="微軟正黑體" panose="020B0604030504040204" pitchFamily="34" charset="-120"/>
              <a:ea typeface="微軟正黑體" panose="020B0604030504040204" pitchFamily="34" charset="-120"/>
            </a:rPr>
            <a:t>(</a:t>
          </a:r>
          <a:r>
            <a:rPr lang="zh-TW" sz="2800" b="0" dirty="0">
              <a:solidFill>
                <a:schemeClr val="tx1"/>
              </a:solidFill>
              <a:latin typeface="微軟正黑體" panose="020B0604030504040204" pitchFamily="34" charset="-120"/>
              <a:ea typeface="微軟正黑體" panose="020B0604030504040204" pitchFamily="34" charset="-120"/>
            </a:rPr>
            <a:t>減</a:t>
          </a:r>
          <a:r>
            <a:rPr lang="en-US" sz="2800" b="0" dirty="0">
              <a:solidFill>
                <a:schemeClr val="tx1"/>
              </a:solidFill>
              <a:latin typeface="微軟正黑體" panose="020B0604030504040204" pitchFamily="34" charset="-120"/>
              <a:ea typeface="微軟正黑體" panose="020B0604030504040204" pitchFamily="34" charset="-120"/>
            </a:rPr>
            <a:t>)</a:t>
          </a:r>
          <a:r>
            <a:rPr lang="zh-TW" sz="2800" b="0" dirty="0">
              <a:solidFill>
                <a:schemeClr val="tx1"/>
              </a:solidFill>
              <a:latin typeface="微軟正黑體" panose="020B0604030504040204" pitchFamily="34" charset="-120"/>
              <a:ea typeface="微軟正黑體" panose="020B0604030504040204" pitchFamily="34" charset="-120"/>
            </a:rPr>
            <a:t> 。</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583EB28F-6B8A-408D-BD89-599660B9CAE4}" type="parTrans" cxnId="{8F0AB8BD-BF45-4781-9867-D99170046F14}">
      <dgm:prSet/>
      <dgm:spPr/>
      <dgm:t>
        <a:bodyPr/>
        <a:lstStyle/>
        <a:p>
          <a:endParaRPr lang="zh-TW" altLang="en-US"/>
        </a:p>
      </dgm:t>
    </dgm:pt>
    <dgm:pt modelId="{B5C39E0B-033D-4789-86F7-5831671406FF}" type="sibTrans" cxnId="{8F0AB8BD-BF45-4781-9867-D99170046F14}">
      <dgm:prSet/>
      <dgm:spPr/>
      <dgm:t>
        <a:bodyPr/>
        <a:lstStyle/>
        <a:p>
          <a:endParaRPr lang="zh-TW" altLang="en-US"/>
        </a:p>
      </dgm:t>
    </dgm:pt>
    <dgm:pt modelId="{B0167794-44C1-4E27-9AA3-F4BA3439E50E}">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5.</a:t>
          </a:r>
          <a:r>
            <a:rPr lang="zh-TW" sz="2800" b="0" dirty="0">
              <a:solidFill>
                <a:schemeClr val="tx1"/>
              </a:solidFill>
              <a:latin typeface="微軟正黑體" panose="020B0604030504040204" pitchFamily="34" charset="-120"/>
              <a:ea typeface="微軟正黑體" panose="020B0604030504040204" pitchFamily="34" charset="-120"/>
            </a:rPr>
            <a:t>請購。</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7FC7CE22-C028-413A-AF00-A60A87D16874}" type="parTrans" cxnId="{91BC1822-402C-408C-80B1-32F3132EF20F}">
      <dgm:prSet/>
      <dgm:spPr/>
      <dgm:t>
        <a:bodyPr/>
        <a:lstStyle/>
        <a:p>
          <a:endParaRPr lang="zh-TW" altLang="en-US"/>
        </a:p>
      </dgm:t>
    </dgm:pt>
    <dgm:pt modelId="{D7CDA185-A37A-4A01-8D4F-DE4EFD3659FA}" type="sibTrans" cxnId="{91BC1822-402C-408C-80B1-32F3132EF20F}">
      <dgm:prSet/>
      <dgm:spPr/>
      <dgm:t>
        <a:bodyPr/>
        <a:lstStyle/>
        <a:p>
          <a:endParaRPr lang="zh-TW" altLang="en-US"/>
        </a:p>
      </dgm:t>
    </dgm:pt>
    <dgm:pt modelId="{EE1D02D5-0793-439F-9E91-1B46982B6CD8}">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6.</a:t>
          </a:r>
          <a:r>
            <a:rPr lang="zh-TW" sz="2800" b="0" dirty="0">
              <a:solidFill>
                <a:schemeClr val="tx1"/>
              </a:solidFill>
              <a:latin typeface="微軟正黑體" panose="020B0604030504040204" pitchFamily="34" charset="-120"/>
              <a:ea typeface="微軟正黑體" panose="020B0604030504040204" pitchFamily="34" charset="-120"/>
            </a:rPr>
            <a:t>請款。</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A81E2BED-33B2-457A-ABAE-010055763F80}" type="parTrans" cxnId="{01BC8B04-492A-4E42-9BCE-8FC286726B16}">
      <dgm:prSet/>
      <dgm:spPr/>
      <dgm:t>
        <a:bodyPr/>
        <a:lstStyle/>
        <a:p>
          <a:endParaRPr lang="zh-TW" altLang="en-US"/>
        </a:p>
      </dgm:t>
    </dgm:pt>
    <dgm:pt modelId="{0478C50C-3ABA-4A90-AB7A-B6EF67E55B75}" type="sibTrans" cxnId="{01BC8B04-492A-4E42-9BCE-8FC286726B16}">
      <dgm:prSet/>
      <dgm:spPr/>
      <dgm:t>
        <a:bodyPr/>
        <a:lstStyle/>
        <a:p>
          <a:endParaRPr lang="zh-TW" altLang="en-US"/>
        </a:p>
      </dgm:t>
    </dgm:pt>
    <dgm:pt modelId="{5F385D60-D223-45FE-86D2-22E67E2DAC5A}">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7.</a:t>
          </a:r>
          <a:r>
            <a:rPr lang="zh-TW" sz="2800" b="0" dirty="0">
              <a:solidFill>
                <a:schemeClr val="tx1"/>
              </a:solidFill>
              <a:latin typeface="微軟正黑體" panose="020B0604030504040204" pitchFamily="34" charset="-120"/>
              <a:ea typeface="微軟正黑體" panose="020B0604030504040204" pitchFamily="34" charset="-120"/>
            </a:rPr>
            <a:t>經費預支。</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EB08980B-64F4-4F2E-8B05-9C18FDEA0D9F}" type="parTrans" cxnId="{E6693D16-373D-4D93-BA98-EE5C6760F5E9}">
      <dgm:prSet/>
      <dgm:spPr/>
      <dgm:t>
        <a:bodyPr/>
        <a:lstStyle/>
        <a:p>
          <a:endParaRPr lang="zh-TW" altLang="en-US"/>
        </a:p>
      </dgm:t>
    </dgm:pt>
    <dgm:pt modelId="{89787004-A62F-4657-A9F1-4E149F71380A}" type="sibTrans" cxnId="{E6693D16-373D-4D93-BA98-EE5C6760F5E9}">
      <dgm:prSet/>
      <dgm:spPr/>
      <dgm:t>
        <a:bodyPr/>
        <a:lstStyle/>
        <a:p>
          <a:endParaRPr lang="zh-TW" altLang="en-US"/>
        </a:p>
      </dgm:t>
    </dgm:pt>
    <dgm:pt modelId="{F0BFC945-7EAD-4A18-9692-6C71F3CFF0FA}" type="pres">
      <dgm:prSet presAssocID="{89185F02-C3C1-4422-8536-0CF6C62DAD39}" presName="linear" presStyleCnt="0">
        <dgm:presLayoutVars>
          <dgm:animLvl val="lvl"/>
          <dgm:resizeHandles val="exact"/>
        </dgm:presLayoutVars>
      </dgm:prSet>
      <dgm:spPr/>
    </dgm:pt>
    <dgm:pt modelId="{EDA50206-6DA0-4489-ADCB-F112D817733D}" type="pres">
      <dgm:prSet presAssocID="{826F553A-0DC6-4494-ADE0-87ECB1F7757E}" presName="parentText" presStyleLbl="node1" presStyleIdx="0" presStyleCnt="7">
        <dgm:presLayoutVars>
          <dgm:chMax val="0"/>
          <dgm:bulletEnabled val="1"/>
        </dgm:presLayoutVars>
      </dgm:prSet>
      <dgm:spPr/>
    </dgm:pt>
    <dgm:pt modelId="{90F237F1-C53B-4B16-8148-7CDF54256933}" type="pres">
      <dgm:prSet presAssocID="{003DC673-E56F-4EAC-B4CC-D7AB3B012AF9}" presName="spacer" presStyleCnt="0"/>
      <dgm:spPr/>
    </dgm:pt>
    <dgm:pt modelId="{4202BDD1-7032-4F00-9AA8-A2697BBCC6B0}" type="pres">
      <dgm:prSet presAssocID="{A2168CFD-5E1D-43B3-906C-6221490ADC39}" presName="parentText" presStyleLbl="node1" presStyleIdx="1" presStyleCnt="7">
        <dgm:presLayoutVars>
          <dgm:chMax val="0"/>
          <dgm:bulletEnabled val="1"/>
        </dgm:presLayoutVars>
      </dgm:prSet>
      <dgm:spPr/>
    </dgm:pt>
    <dgm:pt modelId="{5281BAF8-23FC-407A-ACD5-1821A281032C}" type="pres">
      <dgm:prSet presAssocID="{E05D90FD-38CF-4AAD-BE13-5176472866F9}" presName="spacer" presStyleCnt="0"/>
      <dgm:spPr/>
    </dgm:pt>
    <dgm:pt modelId="{5C2C99F5-D7BE-40DD-9D1E-4EDD11272B98}" type="pres">
      <dgm:prSet presAssocID="{78EB4BCA-815B-4023-BD40-E6F5492F0A3E}" presName="parentText" presStyleLbl="node1" presStyleIdx="2" presStyleCnt="7">
        <dgm:presLayoutVars>
          <dgm:chMax val="0"/>
          <dgm:bulletEnabled val="1"/>
        </dgm:presLayoutVars>
      </dgm:prSet>
      <dgm:spPr/>
    </dgm:pt>
    <dgm:pt modelId="{5267A796-B103-4E25-9869-9F369C5F5D79}" type="pres">
      <dgm:prSet presAssocID="{92920706-0806-433E-A0D4-F343CBEF6EF1}" presName="spacer" presStyleCnt="0"/>
      <dgm:spPr/>
    </dgm:pt>
    <dgm:pt modelId="{42F05C41-706A-4669-83F8-44BC7AF15EF3}" type="pres">
      <dgm:prSet presAssocID="{44639A67-D4C7-4E61-8417-55BD3C778C6F}" presName="parentText" presStyleLbl="node1" presStyleIdx="3" presStyleCnt="7">
        <dgm:presLayoutVars>
          <dgm:chMax val="0"/>
          <dgm:bulletEnabled val="1"/>
        </dgm:presLayoutVars>
      </dgm:prSet>
      <dgm:spPr/>
    </dgm:pt>
    <dgm:pt modelId="{D9C3B649-E9D9-453A-9AFD-B07B27C1664D}" type="pres">
      <dgm:prSet presAssocID="{B5C39E0B-033D-4789-86F7-5831671406FF}" presName="spacer" presStyleCnt="0"/>
      <dgm:spPr/>
    </dgm:pt>
    <dgm:pt modelId="{A464A3F5-597B-472D-B34F-BED785D3B2CB}" type="pres">
      <dgm:prSet presAssocID="{B0167794-44C1-4E27-9AA3-F4BA3439E50E}" presName="parentText" presStyleLbl="node1" presStyleIdx="4" presStyleCnt="7">
        <dgm:presLayoutVars>
          <dgm:chMax val="0"/>
          <dgm:bulletEnabled val="1"/>
        </dgm:presLayoutVars>
      </dgm:prSet>
      <dgm:spPr/>
    </dgm:pt>
    <dgm:pt modelId="{E0216574-5C0D-4A12-B517-7D31EB975460}" type="pres">
      <dgm:prSet presAssocID="{D7CDA185-A37A-4A01-8D4F-DE4EFD3659FA}" presName="spacer" presStyleCnt="0"/>
      <dgm:spPr/>
    </dgm:pt>
    <dgm:pt modelId="{20A464B6-9F00-4A05-BA8D-45F131BC5E9D}" type="pres">
      <dgm:prSet presAssocID="{EE1D02D5-0793-439F-9E91-1B46982B6CD8}" presName="parentText" presStyleLbl="node1" presStyleIdx="5" presStyleCnt="7">
        <dgm:presLayoutVars>
          <dgm:chMax val="0"/>
          <dgm:bulletEnabled val="1"/>
        </dgm:presLayoutVars>
      </dgm:prSet>
      <dgm:spPr/>
    </dgm:pt>
    <dgm:pt modelId="{981430C9-11CD-47E0-A270-E4316C3AB425}" type="pres">
      <dgm:prSet presAssocID="{0478C50C-3ABA-4A90-AB7A-B6EF67E55B75}" presName="spacer" presStyleCnt="0"/>
      <dgm:spPr/>
    </dgm:pt>
    <dgm:pt modelId="{0BC31FB6-E4CF-42C5-91F0-EF6FF35DEB76}" type="pres">
      <dgm:prSet presAssocID="{5F385D60-D223-45FE-86D2-22E67E2DAC5A}" presName="parentText" presStyleLbl="node1" presStyleIdx="6" presStyleCnt="7">
        <dgm:presLayoutVars>
          <dgm:chMax val="0"/>
          <dgm:bulletEnabled val="1"/>
        </dgm:presLayoutVars>
      </dgm:prSet>
      <dgm:spPr/>
    </dgm:pt>
  </dgm:ptLst>
  <dgm:cxnLst>
    <dgm:cxn modelId="{01BC8B04-492A-4E42-9BCE-8FC286726B16}" srcId="{89185F02-C3C1-4422-8536-0CF6C62DAD39}" destId="{EE1D02D5-0793-439F-9E91-1B46982B6CD8}" srcOrd="5" destOrd="0" parTransId="{A81E2BED-33B2-457A-ABAE-010055763F80}" sibTransId="{0478C50C-3ABA-4A90-AB7A-B6EF67E55B75}"/>
    <dgm:cxn modelId="{CC12220C-F6AB-4582-9185-5D5111F82CD4}" type="presOf" srcId="{89185F02-C3C1-4422-8536-0CF6C62DAD39}" destId="{F0BFC945-7EAD-4A18-9692-6C71F3CFF0FA}" srcOrd="0" destOrd="0" presId="urn:microsoft.com/office/officeart/2005/8/layout/vList2"/>
    <dgm:cxn modelId="{D384F70F-1CF6-4D22-A081-25277F1DD923}" type="presOf" srcId="{78EB4BCA-815B-4023-BD40-E6F5492F0A3E}" destId="{5C2C99F5-D7BE-40DD-9D1E-4EDD11272B98}" srcOrd="0" destOrd="0" presId="urn:microsoft.com/office/officeart/2005/8/layout/vList2"/>
    <dgm:cxn modelId="{E6693D16-373D-4D93-BA98-EE5C6760F5E9}" srcId="{89185F02-C3C1-4422-8536-0CF6C62DAD39}" destId="{5F385D60-D223-45FE-86D2-22E67E2DAC5A}" srcOrd="6" destOrd="0" parTransId="{EB08980B-64F4-4F2E-8B05-9C18FDEA0D9F}" sibTransId="{89787004-A62F-4657-A9F1-4E149F71380A}"/>
    <dgm:cxn modelId="{CC343919-0D5E-4658-9689-969AB2B87F5F}" srcId="{89185F02-C3C1-4422-8536-0CF6C62DAD39}" destId="{78EB4BCA-815B-4023-BD40-E6F5492F0A3E}" srcOrd="2" destOrd="0" parTransId="{6CC59BCB-B1E3-4D5B-B0EB-43D8B78F5B07}" sibTransId="{92920706-0806-433E-A0D4-F343CBEF6EF1}"/>
    <dgm:cxn modelId="{91BC1822-402C-408C-80B1-32F3132EF20F}" srcId="{89185F02-C3C1-4422-8536-0CF6C62DAD39}" destId="{B0167794-44C1-4E27-9AA3-F4BA3439E50E}" srcOrd="4" destOrd="0" parTransId="{7FC7CE22-C028-413A-AF00-A60A87D16874}" sibTransId="{D7CDA185-A37A-4A01-8D4F-DE4EFD3659FA}"/>
    <dgm:cxn modelId="{D219D32E-3524-4CD8-810E-F589DF2DE032}" type="presOf" srcId="{44639A67-D4C7-4E61-8417-55BD3C778C6F}" destId="{42F05C41-706A-4669-83F8-44BC7AF15EF3}" srcOrd="0" destOrd="0" presId="urn:microsoft.com/office/officeart/2005/8/layout/vList2"/>
    <dgm:cxn modelId="{11865D72-2092-4C78-8898-E3EFDCB177C4}" srcId="{89185F02-C3C1-4422-8536-0CF6C62DAD39}" destId="{826F553A-0DC6-4494-ADE0-87ECB1F7757E}" srcOrd="0" destOrd="0" parTransId="{C7025857-003A-4690-A618-93B6312523DF}" sibTransId="{003DC673-E56F-4EAC-B4CC-D7AB3B012AF9}"/>
    <dgm:cxn modelId="{CA853558-2032-462A-912F-EC4B191B55CA}" type="presOf" srcId="{EE1D02D5-0793-439F-9E91-1B46982B6CD8}" destId="{20A464B6-9F00-4A05-BA8D-45F131BC5E9D}" srcOrd="0" destOrd="0" presId="urn:microsoft.com/office/officeart/2005/8/layout/vList2"/>
    <dgm:cxn modelId="{3DC6E69E-97CA-40FE-B48A-37DFDA7DE51B}" type="presOf" srcId="{A2168CFD-5E1D-43B3-906C-6221490ADC39}" destId="{4202BDD1-7032-4F00-9AA8-A2697BBCC6B0}" srcOrd="0" destOrd="0" presId="urn:microsoft.com/office/officeart/2005/8/layout/vList2"/>
    <dgm:cxn modelId="{77A466AA-95E9-4CD8-89DD-4B85C0983DCC}" type="presOf" srcId="{5F385D60-D223-45FE-86D2-22E67E2DAC5A}" destId="{0BC31FB6-E4CF-42C5-91F0-EF6FF35DEB76}" srcOrd="0" destOrd="0" presId="urn:microsoft.com/office/officeart/2005/8/layout/vList2"/>
    <dgm:cxn modelId="{8C7080B3-30F7-430C-9179-AFD7E13A6687}" type="presOf" srcId="{B0167794-44C1-4E27-9AA3-F4BA3439E50E}" destId="{A464A3F5-597B-472D-B34F-BED785D3B2CB}" srcOrd="0" destOrd="0" presId="urn:microsoft.com/office/officeart/2005/8/layout/vList2"/>
    <dgm:cxn modelId="{8F0AB8BD-BF45-4781-9867-D99170046F14}" srcId="{89185F02-C3C1-4422-8536-0CF6C62DAD39}" destId="{44639A67-D4C7-4E61-8417-55BD3C778C6F}" srcOrd="3" destOrd="0" parTransId="{583EB28F-6B8A-408D-BD89-599660B9CAE4}" sibTransId="{B5C39E0B-033D-4789-86F7-5831671406FF}"/>
    <dgm:cxn modelId="{7F56B8C4-3CA6-4EAE-A02B-3BCDB438007D}" srcId="{89185F02-C3C1-4422-8536-0CF6C62DAD39}" destId="{A2168CFD-5E1D-43B3-906C-6221490ADC39}" srcOrd="1" destOrd="0" parTransId="{AFD9C35A-4A11-4325-9A20-A9EF132EA23E}" sibTransId="{E05D90FD-38CF-4AAD-BE13-5176472866F9}"/>
    <dgm:cxn modelId="{87DFC7D7-B84B-4FD8-A940-69386A3A8E34}" type="presOf" srcId="{826F553A-0DC6-4494-ADE0-87ECB1F7757E}" destId="{EDA50206-6DA0-4489-ADCB-F112D817733D}" srcOrd="0" destOrd="0" presId="urn:microsoft.com/office/officeart/2005/8/layout/vList2"/>
    <dgm:cxn modelId="{EF9F7F93-D775-4F17-A790-2C409EF9D83E}" type="presParOf" srcId="{F0BFC945-7EAD-4A18-9692-6C71F3CFF0FA}" destId="{EDA50206-6DA0-4489-ADCB-F112D817733D}" srcOrd="0" destOrd="0" presId="urn:microsoft.com/office/officeart/2005/8/layout/vList2"/>
    <dgm:cxn modelId="{65C00A26-C000-414D-BF8E-9FB2D23DF40D}" type="presParOf" srcId="{F0BFC945-7EAD-4A18-9692-6C71F3CFF0FA}" destId="{90F237F1-C53B-4B16-8148-7CDF54256933}" srcOrd="1" destOrd="0" presId="urn:microsoft.com/office/officeart/2005/8/layout/vList2"/>
    <dgm:cxn modelId="{4FC8048A-31B9-4763-B564-958EF5131114}" type="presParOf" srcId="{F0BFC945-7EAD-4A18-9692-6C71F3CFF0FA}" destId="{4202BDD1-7032-4F00-9AA8-A2697BBCC6B0}" srcOrd="2" destOrd="0" presId="urn:microsoft.com/office/officeart/2005/8/layout/vList2"/>
    <dgm:cxn modelId="{FFBB419F-25DE-4DE6-AC3B-C2C904A92E35}" type="presParOf" srcId="{F0BFC945-7EAD-4A18-9692-6C71F3CFF0FA}" destId="{5281BAF8-23FC-407A-ACD5-1821A281032C}" srcOrd="3" destOrd="0" presId="urn:microsoft.com/office/officeart/2005/8/layout/vList2"/>
    <dgm:cxn modelId="{0EFE79B3-2BF9-4E21-AFF1-C7EE8C30379D}" type="presParOf" srcId="{F0BFC945-7EAD-4A18-9692-6C71F3CFF0FA}" destId="{5C2C99F5-D7BE-40DD-9D1E-4EDD11272B98}" srcOrd="4" destOrd="0" presId="urn:microsoft.com/office/officeart/2005/8/layout/vList2"/>
    <dgm:cxn modelId="{8CABF173-D811-4548-925C-318ABE28D838}" type="presParOf" srcId="{F0BFC945-7EAD-4A18-9692-6C71F3CFF0FA}" destId="{5267A796-B103-4E25-9869-9F369C5F5D79}" srcOrd="5" destOrd="0" presId="urn:microsoft.com/office/officeart/2005/8/layout/vList2"/>
    <dgm:cxn modelId="{44B375F5-112A-4562-BB0E-75FCA90B7F41}" type="presParOf" srcId="{F0BFC945-7EAD-4A18-9692-6C71F3CFF0FA}" destId="{42F05C41-706A-4669-83F8-44BC7AF15EF3}" srcOrd="6" destOrd="0" presId="urn:microsoft.com/office/officeart/2005/8/layout/vList2"/>
    <dgm:cxn modelId="{F6AF3239-534C-4291-B5ED-0086B58AB02E}" type="presParOf" srcId="{F0BFC945-7EAD-4A18-9692-6C71F3CFF0FA}" destId="{D9C3B649-E9D9-453A-9AFD-B07B27C1664D}" srcOrd="7" destOrd="0" presId="urn:microsoft.com/office/officeart/2005/8/layout/vList2"/>
    <dgm:cxn modelId="{FF1F66AD-ABA7-4EB6-8448-067F287A1EB9}" type="presParOf" srcId="{F0BFC945-7EAD-4A18-9692-6C71F3CFF0FA}" destId="{A464A3F5-597B-472D-B34F-BED785D3B2CB}" srcOrd="8" destOrd="0" presId="urn:microsoft.com/office/officeart/2005/8/layout/vList2"/>
    <dgm:cxn modelId="{E2AF7A0F-5637-41BE-95BD-FD40AA8ADD8D}" type="presParOf" srcId="{F0BFC945-7EAD-4A18-9692-6C71F3CFF0FA}" destId="{E0216574-5C0D-4A12-B517-7D31EB975460}" srcOrd="9" destOrd="0" presId="urn:microsoft.com/office/officeart/2005/8/layout/vList2"/>
    <dgm:cxn modelId="{E933D747-5ABD-4D34-BE23-DBA3699D3DD4}" type="presParOf" srcId="{F0BFC945-7EAD-4A18-9692-6C71F3CFF0FA}" destId="{20A464B6-9F00-4A05-BA8D-45F131BC5E9D}" srcOrd="10" destOrd="0" presId="urn:microsoft.com/office/officeart/2005/8/layout/vList2"/>
    <dgm:cxn modelId="{C4E96FB7-86BC-4080-AEBA-67D895E7A57E}" type="presParOf" srcId="{F0BFC945-7EAD-4A18-9692-6C71F3CFF0FA}" destId="{981430C9-11CD-47E0-A270-E4316C3AB425}" srcOrd="11" destOrd="0" presId="urn:microsoft.com/office/officeart/2005/8/layout/vList2"/>
    <dgm:cxn modelId="{2621C895-C966-4EF4-8FBC-60C8B8B5DD74}" type="presParOf" srcId="{F0BFC945-7EAD-4A18-9692-6C71F3CFF0FA}" destId="{0BC31FB6-E4CF-42C5-91F0-EF6FF35DEB7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A4B6C3-93E4-4579-A312-98E100342E1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4621E03D-29DE-493E-9694-733423A505E2}">
      <dgm:prSet custT="1"/>
      <dgm:spPr/>
      <dgm:t>
        <a:bodyPr/>
        <a:lstStyle/>
        <a:p>
          <a:pPr rtl="0"/>
          <a:r>
            <a:rPr lang="zh-TW" sz="2200" b="0" dirty="0">
              <a:solidFill>
                <a:schemeClr val="bg1"/>
              </a:solidFill>
              <a:latin typeface="微軟正黑體" panose="020B0604030504040204" pitchFamily="34" charset="-120"/>
              <a:ea typeface="微軟正黑體" panose="020B0604030504040204" pitchFamily="34" charset="-120"/>
            </a:rPr>
            <a:t>年度預算</a:t>
          </a:r>
          <a:r>
            <a:rPr lang="en-US" altLang="zh-TW" sz="2200" b="0" dirty="0">
              <a:solidFill>
                <a:schemeClr val="bg1"/>
              </a:solidFill>
              <a:latin typeface="微軟正黑體" panose="020B0604030504040204" pitchFamily="34" charset="-120"/>
              <a:ea typeface="微軟正黑體" panose="020B0604030504040204" pitchFamily="34" charset="-120"/>
            </a:rPr>
            <a:t>(</a:t>
          </a:r>
          <a:r>
            <a:rPr lang="zh-TW" altLang="en-US" sz="2200" b="0" dirty="0">
              <a:solidFill>
                <a:schemeClr val="bg1"/>
              </a:solidFill>
              <a:latin typeface="微軟正黑體" panose="020B0604030504040204" pitchFamily="34" charset="-120"/>
              <a:ea typeface="微軟正黑體" panose="020B0604030504040204" pitchFamily="34" charset="-120"/>
            </a:rPr>
            <a:t>校款</a:t>
          </a:r>
          <a:r>
            <a:rPr lang="en-US" altLang="zh-TW" sz="2200" b="0" dirty="0">
              <a:solidFill>
                <a:schemeClr val="bg1"/>
              </a:solidFill>
              <a:latin typeface="微軟正黑體" panose="020B0604030504040204" pitchFamily="34" charset="-120"/>
              <a:ea typeface="微軟正黑體" panose="020B0604030504040204" pitchFamily="34" charset="-120"/>
            </a:rPr>
            <a:t>)</a:t>
          </a:r>
          <a:endParaRPr lang="zh-TW" sz="2200" b="0" dirty="0">
            <a:solidFill>
              <a:schemeClr val="bg1"/>
            </a:solidFill>
            <a:latin typeface="微軟正黑體" panose="020B0604030504040204" pitchFamily="34" charset="-120"/>
            <a:ea typeface="微軟正黑體" panose="020B0604030504040204" pitchFamily="34" charset="-120"/>
          </a:endParaRPr>
        </a:p>
      </dgm:t>
    </dgm:pt>
    <dgm:pt modelId="{8C2BD077-443F-438A-A324-A362ADFC56B9}" type="parTrans" cxnId="{AED10E9A-8302-4A51-9900-E88B3FAEE03B}">
      <dgm:prSet/>
      <dgm:spPr/>
      <dgm:t>
        <a:bodyPr/>
        <a:lstStyle/>
        <a:p>
          <a:endParaRPr lang="zh-TW" altLang="en-US"/>
        </a:p>
      </dgm:t>
    </dgm:pt>
    <dgm:pt modelId="{F943817B-55B9-4532-B967-568793351C29}" type="sibTrans" cxnId="{AED10E9A-8302-4A51-9900-E88B3FAEE03B}">
      <dgm:prSet/>
      <dgm:spPr/>
      <dgm:t>
        <a:bodyPr/>
        <a:lstStyle/>
        <a:p>
          <a:endParaRPr lang="zh-TW" altLang="en-US"/>
        </a:p>
      </dgm:t>
    </dgm:pt>
    <dgm:pt modelId="{802D7C91-97A4-4D71-B751-EA1DAD617C62}">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單位年度工作計畫所編列經費</a:t>
          </a:r>
          <a:r>
            <a:rPr lang="zh-TW" altLang="en-US"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354EC986-AF0C-4B2D-84B8-60B7C30FC688}" type="parTrans" cxnId="{4AAFA876-1E14-4281-B0A8-F72DD32A110B}">
      <dgm:prSet/>
      <dgm:spPr/>
      <dgm:t>
        <a:bodyPr/>
        <a:lstStyle/>
        <a:p>
          <a:endParaRPr lang="zh-TW" altLang="en-US"/>
        </a:p>
      </dgm:t>
    </dgm:pt>
    <dgm:pt modelId="{CCA70F76-D9D3-4F6D-B4CF-5B2705109E56}" type="sibTrans" cxnId="{4AAFA876-1E14-4281-B0A8-F72DD32A110B}">
      <dgm:prSet/>
      <dgm:spPr/>
      <dgm:t>
        <a:bodyPr/>
        <a:lstStyle/>
        <a:p>
          <a:endParaRPr lang="zh-TW" altLang="en-US"/>
        </a:p>
      </dgm:t>
    </dgm:pt>
    <dgm:pt modelId="{93C8E8E8-658A-4640-B292-917F732F8474}">
      <dgm:prSet custT="1"/>
      <dgm:spPr/>
      <dgm:t>
        <a:bodyPr/>
        <a:lstStyle/>
        <a:p>
          <a:pPr rtl="0"/>
          <a:r>
            <a:rPr lang="zh-TW" sz="2200" b="0" dirty="0">
              <a:solidFill>
                <a:schemeClr val="bg1"/>
              </a:solidFill>
              <a:latin typeface="微軟正黑體" panose="020B0604030504040204" pitchFamily="34" charset="-120"/>
              <a:ea typeface="微軟正黑體" panose="020B0604030504040204" pitchFamily="34" charset="-120"/>
            </a:rPr>
            <a:t>專案預算</a:t>
          </a:r>
          <a:r>
            <a:rPr lang="en-US" altLang="zh-TW" sz="2200" b="0" dirty="0">
              <a:solidFill>
                <a:schemeClr val="bg1"/>
              </a:solidFill>
              <a:latin typeface="微軟正黑體" panose="020B0604030504040204" pitchFamily="34" charset="-120"/>
              <a:ea typeface="微軟正黑體" panose="020B0604030504040204" pitchFamily="34" charset="-120"/>
            </a:rPr>
            <a:t>(</a:t>
          </a:r>
          <a:r>
            <a:rPr lang="zh-TW" altLang="en-US" sz="2200" b="0" dirty="0">
              <a:solidFill>
                <a:schemeClr val="bg1"/>
              </a:solidFill>
              <a:latin typeface="微軟正黑體" panose="020B0604030504040204" pitchFamily="34" charset="-120"/>
              <a:ea typeface="微軟正黑體" panose="020B0604030504040204" pitchFamily="34" charset="-120"/>
            </a:rPr>
            <a:t>非校款</a:t>
          </a:r>
          <a:r>
            <a:rPr lang="en-US" altLang="zh-TW" sz="2200" b="0" dirty="0">
              <a:solidFill>
                <a:schemeClr val="bg1"/>
              </a:solidFill>
              <a:latin typeface="微軟正黑體" panose="020B0604030504040204" pitchFamily="34" charset="-120"/>
              <a:ea typeface="微軟正黑體" panose="020B0604030504040204" pitchFamily="34" charset="-120"/>
            </a:rPr>
            <a:t>)</a:t>
          </a:r>
          <a:endParaRPr lang="zh-TW" sz="2200" dirty="0">
            <a:solidFill>
              <a:schemeClr val="bg1"/>
            </a:solidFill>
            <a:latin typeface="微軟正黑體" panose="020B0604030504040204" pitchFamily="34" charset="-120"/>
            <a:ea typeface="微軟正黑體" panose="020B0604030504040204" pitchFamily="34" charset="-120"/>
          </a:endParaRPr>
        </a:p>
      </dgm:t>
    </dgm:pt>
    <dgm:pt modelId="{A1F11A59-7071-477B-89E9-5355C0585948}" type="parTrans" cxnId="{9EAE837C-F171-4273-8A81-DA6AA89E5B2D}">
      <dgm:prSet/>
      <dgm:spPr/>
      <dgm:t>
        <a:bodyPr/>
        <a:lstStyle/>
        <a:p>
          <a:endParaRPr lang="zh-TW" altLang="en-US"/>
        </a:p>
      </dgm:t>
    </dgm:pt>
    <dgm:pt modelId="{5FCC7393-F0B0-462D-8655-8B53D096815C}" type="sibTrans" cxnId="{9EAE837C-F171-4273-8A81-DA6AA89E5B2D}">
      <dgm:prSet/>
      <dgm:spPr/>
      <dgm:t>
        <a:bodyPr/>
        <a:lstStyle/>
        <a:p>
          <a:endParaRPr lang="zh-TW" altLang="en-US"/>
        </a:p>
      </dgm:t>
    </dgm:pt>
    <dgm:pt modelId="{5A1BCF45-F959-46EF-8356-6EB1AAD389F7}">
      <dgm:prSet/>
      <dgm:spPr/>
      <dgm:t>
        <a:bodyPr/>
        <a:lstStyle/>
        <a:p>
          <a:pPr rtl="0"/>
          <a:r>
            <a:rPr lang="zh-TW" b="0" dirty="0">
              <a:latin typeface="微軟正黑體" panose="020B0604030504040204" pitchFamily="34" charset="-120"/>
              <a:ea typeface="微軟正黑體" panose="020B0604030504040204" pitchFamily="34" charset="-120"/>
            </a:rPr>
            <a:t>外部機構補助</a:t>
          </a:r>
          <a:r>
            <a:rPr lang="en-US" altLang="zh-TW"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委託</a:t>
          </a:r>
          <a:r>
            <a:rPr lang="en-US" altLang="zh-TW"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學校執行計畫</a:t>
          </a:r>
          <a:r>
            <a:rPr lang="en-US" altLang="zh-TW"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補助或委辦收入</a:t>
          </a:r>
          <a:r>
            <a:rPr lang="en-US" altLang="zh-TW"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383BEDDE-22E0-4688-AB0D-2532F540EA03}" type="parTrans" cxnId="{664E8D2F-00FE-4994-92D9-67BED49D682B}">
      <dgm:prSet/>
      <dgm:spPr/>
      <dgm:t>
        <a:bodyPr/>
        <a:lstStyle/>
        <a:p>
          <a:endParaRPr lang="zh-TW" altLang="en-US"/>
        </a:p>
      </dgm:t>
    </dgm:pt>
    <dgm:pt modelId="{489F2D71-7BAD-480C-A7D0-2CADEAC423E0}" type="sibTrans" cxnId="{664E8D2F-00FE-4994-92D9-67BED49D682B}">
      <dgm:prSet/>
      <dgm:spPr/>
      <dgm:t>
        <a:bodyPr/>
        <a:lstStyle/>
        <a:p>
          <a:endParaRPr lang="zh-TW" altLang="en-US"/>
        </a:p>
      </dgm:t>
    </dgm:pt>
    <dgm:pt modelId="{4CFDAE83-276A-45EE-A92C-B2B9F6DD7125}">
      <dgm:prSet/>
      <dgm:spPr/>
      <dgm:t>
        <a:bodyPr/>
        <a:lstStyle/>
        <a:p>
          <a:pPr rtl="0"/>
          <a:r>
            <a:rPr lang="en-US" altLang="zh-TW" b="0" dirty="0">
              <a:latin typeface="微軟正黑體" panose="020B0604030504040204" pitchFamily="34" charset="-120"/>
              <a:ea typeface="微軟正黑體" panose="020B0604030504040204" pitchFamily="34" charset="-120"/>
            </a:rPr>
            <a:t>1.</a:t>
          </a:r>
          <a:r>
            <a:rPr lang="zh-TW" b="0" dirty="0">
              <a:latin typeface="微軟正黑體" panose="020B0604030504040204" pitchFamily="34" charset="-120"/>
              <a:ea typeface="微軟正黑體" panose="020B0604030504040204" pitchFamily="34" charset="-120"/>
            </a:rPr>
            <a:t>學校</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或教師</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向外申請且通過計畫。</a:t>
          </a:r>
          <a:endParaRPr lang="zh-TW" dirty="0">
            <a:latin typeface="微軟正黑體" panose="020B0604030504040204" pitchFamily="34" charset="-120"/>
            <a:ea typeface="微軟正黑體" panose="020B0604030504040204" pitchFamily="34" charset="-120"/>
          </a:endParaRPr>
        </a:p>
      </dgm:t>
    </dgm:pt>
    <dgm:pt modelId="{99D60D81-317B-4E68-8101-9D3BDEB93DDD}" type="parTrans" cxnId="{A0556641-9EC8-461E-8F75-2CCAECCFE28D}">
      <dgm:prSet/>
      <dgm:spPr/>
      <dgm:t>
        <a:bodyPr/>
        <a:lstStyle/>
        <a:p>
          <a:endParaRPr lang="zh-TW" altLang="en-US"/>
        </a:p>
      </dgm:t>
    </dgm:pt>
    <dgm:pt modelId="{1FA6560A-AAA0-41DE-BFDE-DBF946353A59}" type="sibTrans" cxnId="{A0556641-9EC8-461E-8F75-2CCAECCFE28D}">
      <dgm:prSet/>
      <dgm:spPr/>
      <dgm:t>
        <a:bodyPr/>
        <a:lstStyle/>
        <a:p>
          <a:endParaRPr lang="zh-TW" altLang="en-US"/>
        </a:p>
      </dgm:t>
    </dgm:pt>
    <dgm:pt modelId="{506B41D0-4573-4441-AE4F-E9E6F74BB92E}">
      <dgm:prSet/>
      <dgm:spPr/>
      <dgm:t>
        <a:bodyPr/>
        <a:lstStyle/>
        <a:p>
          <a:pPr rtl="0"/>
          <a:r>
            <a:rPr lang="en-US" altLang="zh-TW" b="0" dirty="0">
              <a:latin typeface="微軟正黑體" panose="020B0604030504040204" pitchFamily="34" charset="-120"/>
              <a:ea typeface="微軟正黑體" panose="020B0604030504040204" pitchFamily="34" charset="-120"/>
            </a:rPr>
            <a:t>2.</a:t>
          </a:r>
          <a:r>
            <a:rPr lang="zh-TW" b="0" dirty="0">
              <a:latin typeface="微軟正黑體" panose="020B0604030504040204" pitchFamily="34" charset="-120"/>
              <a:ea typeface="微軟正黑體" panose="020B0604030504040204" pitchFamily="34" charset="-120"/>
            </a:rPr>
            <a:t>對外募款或個人</a:t>
          </a:r>
          <a:r>
            <a:rPr lang="zh-TW" altLang="en-US" b="0" dirty="0">
              <a:latin typeface="微軟正黑體" panose="020B0604030504040204" pitchFamily="34" charset="-120"/>
              <a:ea typeface="微軟正黑體" panose="020B0604030504040204" pitchFamily="34" charset="-120"/>
            </a:rPr>
            <a:t>現金</a:t>
          </a:r>
          <a:r>
            <a:rPr lang="zh-TW" b="0" dirty="0">
              <a:latin typeface="微軟正黑體" panose="020B0604030504040204" pitchFamily="34" charset="-120"/>
              <a:ea typeface="微軟正黑體" panose="020B0604030504040204" pitchFamily="34" charset="-120"/>
            </a:rPr>
            <a:t>捐贈。</a:t>
          </a:r>
          <a:endParaRPr lang="zh-TW" dirty="0">
            <a:latin typeface="微軟正黑體" panose="020B0604030504040204" pitchFamily="34" charset="-120"/>
            <a:ea typeface="微軟正黑體" panose="020B0604030504040204" pitchFamily="34" charset="-120"/>
          </a:endParaRPr>
        </a:p>
      </dgm:t>
    </dgm:pt>
    <dgm:pt modelId="{43C55059-7856-4836-B48E-91CB2D041CEE}" type="parTrans" cxnId="{108521A1-42A6-4D67-AC4C-C6A7713EFFE8}">
      <dgm:prSet/>
      <dgm:spPr/>
      <dgm:t>
        <a:bodyPr/>
        <a:lstStyle/>
        <a:p>
          <a:endParaRPr lang="zh-TW" altLang="en-US"/>
        </a:p>
      </dgm:t>
    </dgm:pt>
    <dgm:pt modelId="{DCE05BCC-9B58-478D-891A-4CF569E061FF}" type="sibTrans" cxnId="{108521A1-42A6-4D67-AC4C-C6A7713EFFE8}">
      <dgm:prSet/>
      <dgm:spPr/>
      <dgm:t>
        <a:bodyPr/>
        <a:lstStyle/>
        <a:p>
          <a:endParaRPr lang="zh-TW" altLang="en-US"/>
        </a:p>
      </dgm:t>
    </dgm:pt>
    <dgm:pt modelId="{D573B4E2-4A71-4545-88D0-2C578F8E3F83}">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每年二月開始編列下年度預算，</a:t>
          </a:r>
          <a:endParaRPr lang="zh-TW" dirty="0">
            <a:solidFill>
              <a:schemeClr val="tx1"/>
            </a:solidFill>
            <a:latin typeface="微軟正黑體" panose="020B0604030504040204" pitchFamily="34" charset="-120"/>
            <a:ea typeface="微軟正黑體" panose="020B0604030504040204" pitchFamily="34" charset="-120"/>
          </a:endParaRPr>
        </a:p>
      </dgm:t>
    </dgm:pt>
    <dgm:pt modelId="{56BE40A1-ACB0-4EA8-A1AC-EA71CC6F4057}" type="parTrans" cxnId="{9DF4D315-1C54-46EF-B631-DF906F89506C}">
      <dgm:prSet/>
      <dgm:spPr/>
      <dgm:t>
        <a:bodyPr/>
        <a:lstStyle/>
        <a:p>
          <a:endParaRPr lang="zh-TW" altLang="en-US"/>
        </a:p>
      </dgm:t>
    </dgm:pt>
    <dgm:pt modelId="{C65FE5D9-DB36-463D-B0A0-9EDC720F1E24}" type="sibTrans" cxnId="{9DF4D315-1C54-46EF-B631-DF906F89506C}">
      <dgm:prSet/>
      <dgm:spPr/>
      <dgm:t>
        <a:bodyPr/>
        <a:lstStyle/>
        <a:p>
          <a:endParaRPr lang="zh-TW" altLang="en-US"/>
        </a:p>
      </dgm:t>
    </dgm:pt>
    <dgm:pt modelId="{4D942E79-A893-41B5-85A0-5AA48C95CFBD}">
      <dgm:prSet/>
      <dgm:spPr/>
      <dgm:t>
        <a:bodyPr/>
        <a:lstStyle/>
        <a:p>
          <a:pPr rtl="0"/>
          <a:r>
            <a:rPr lang="en-US" altLang="zh-TW" b="0" dirty="0">
              <a:latin typeface="微軟正黑體" panose="020B0604030504040204" pitchFamily="34" charset="-120"/>
              <a:ea typeface="微軟正黑體" panose="020B0604030504040204" pitchFamily="34" charset="-120"/>
            </a:rPr>
            <a:t>3.</a:t>
          </a:r>
          <a:r>
            <a:rPr lang="zh-TW" b="0" dirty="0">
              <a:latin typeface="微軟正黑體" panose="020B0604030504040204" pitchFamily="34" charset="-120"/>
              <a:ea typeface="微軟正黑體" panose="020B0604030504040204" pitchFamily="34" charset="-120"/>
            </a:rPr>
            <a:t>其他現金收入。</a:t>
          </a:r>
          <a:endParaRPr lang="zh-TW" dirty="0">
            <a:latin typeface="微軟正黑體" panose="020B0604030504040204" pitchFamily="34" charset="-120"/>
            <a:ea typeface="微軟正黑體" panose="020B0604030504040204" pitchFamily="34" charset="-120"/>
          </a:endParaRPr>
        </a:p>
      </dgm:t>
    </dgm:pt>
    <dgm:pt modelId="{AAC35FE9-74D9-4A24-A4F9-A11348C8626C}" type="parTrans" cxnId="{47B9F625-02F1-40F5-B143-D011D5793AA4}">
      <dgm:prSet/>
      <dgm:spPr/>
      <dgm:t>
        <a:bodyPr/>
        <a:lstStyle/>
        <a:p>
          <a:endParaRPr lang="zh-TW" altLang="en-US"/>
        </a:p>
      </dgm:t>
    </dgm:pt>
    <dgm:pt modelId="{918E23DB-2ECF-47A0-994B-1ED77A9117CF}" type="sibTrans" cxnId="{47B9F625-02F1-40F5-B143-D011D5793AA4}">
      <dgm:prSet/>
      <dgm:spPr/>
      <dgm:t>
        <a:bodyPr/>
        <a:lstStyle/>
        <a:p>
          <a:endParaRPr lang="zh-TW" altLang="en-US"/>
        </a:p>
      </dgm:t>
    </dgm:pt>
    <dgm:pt modelId="{C99FC1B9-D78C-45B0-8106-9D7A352BF636}">
      <dgm:prSet/>
      <dgm:spPr/>
      <dgm:t>
        <a:bodyPr/>
        <a:lstStyle/>
        <a:p>
          <a:pPr rtl="0"/>
          <a:r>
            <a:rPr lang="zh-TW" altLang="en-US" b="1" dirty="0">
              <a:solidFill>
                <a:schemeClr val="tx1"/>
              </a:solidFill>
              <a:latin typeface="微軟正黑體" panose="020B0604030504040204" pitchFamily="34" charset="-120"/>
              <a:ea typeface="微軟正黑體" panose="020B0604030504040204" pitchFamily="34" charset="-120"/>
            </a:rPr>
            <a:t>各單位於</a:t>
          </a:r>
          <a:r>
            <a:rPr lang="zh-TW" b="1" dirty="0">
              <a:solidFill>
                <a:schemeClr val="tx1"/>
              </a:solidFill>
              <a:latin typeface="微軟正黑體" panose="020B0604030504040204" pitchFamily="34" charset="-120"/>
              <a:ea typeface="微軟正黑體" panose="020B0604030504040204" pitchFamily="34" charset="-120"/>
            </a:rPr>
            <a:t>會計室通知時間內繳交預算</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工作計畫計暨預算申請表</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與</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彙總表</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逾期不後</a:t>
          </a:r>
          <a:r>
            <a:rPr lang="en-US" b="0" dirty="0">
              <a:solidFill>
                <a:schemeClr val="tx1"/>
              </a:solidFill>
              <a:latin typeface="微軟正黑體" panose="020B0604030504040204" pitchFamily="34" charset="-120"/>
              <a:ea typeface="微軟正黑體" panose="020B0604030504040204" pitchFamily="34" charset="-120"/>
            </a:rPr>
            <a:t> </a:t>
          </a:r>
          <a:r>
            <a:rPr lang="zh-TW" b="1"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40F14E50-CFDC-4A3A-82C6-27852B90277D}" type="parTrans" cxnId="{7B46B5F6-4476-42E6-9535-74BF29ACC1A0}">
      <dgm:prSet/>
      <dgm:spPr/>
      <dgm:t>
        <a:bodyPr/>
        <a:lstStyle/>
        <a:p>
          <a:endParaRPr lang="zh-TW" altLang="en-US"/>
        </a:p>
      </dgm:t>
    </dgm:pt>
    <dgm:pt modelId="{BE55CFEE-44E6-4FAD-8B74-670E0B4C2F17}" type="sibTrans" cxnId="{7B46B5F6-4476-42E6-9535-74BF29ACC1A0}">
      <dgm:prSet/>
      <dgm:spPr/>
      <dgm:t>
        <a:bodyPr/>
        <a:lstStyle/>
        <a:p>
          <a:endParaRPr lang="zh-TW" altLang="en-US"/>
        </a:p>
      </dgm:t>
    </dgm:pt>
    <dgm:pt modelId="{9E67C8F3-C34A-4971-96BA-28AEAE50A38F}" type="pres">
      <dgm:prSet presAssocID="{67A4B6C3-93E4-4579-A312-98E100342E12}" presName="Name0" presStyleCnt="0">
        <dgm:presLayoutVars>
          <dgm:dir/>
          <dgm:animLvl val="lvl"/>
          <dgm:resizeHandles val="exact"/>
        </dgm:presLayoutVars>
      </dgm:prSet>
      <dgm:spPr/>
    </dgm:pt>
    <dgm:pt modelId="{2C1F3900-67DC-4F82-B701-68DAF2DF5ADA}" type="pres">
      <dgm:prSet presAssocID="{4621E03D-29DE-493E-9694-733423A505E2}" presName="composite" presStyleCnt="0"/>
      <dgm:spPr/>
    </dgm:pt>
    <dgm:pt modelId="{9A1EEE58-05D4-4D98-8783-BE6B855DC99E}" type="pres">
      <dgm:prSet presAssocID="{4621E03D-29DE-493E-9694-733423A505E2}" presName="parTx" presStyleLbl="alignNode1" presStyleIdx="0" presStyleCnt="2">
        <dgm:presLayoutVars>
          <dgm:chMax val="0"/>
          <dgm:chPref val="0"/>
          <dgm:bulletEnabled val="1"/>
        </dgm:presLayoutVars>
      </dgm:prSet>
      <dgm:spPr/>
    </dgm:pt>
    <dgm:pt modelId="{62B606EB-3BCF-4134-A8F8-52ABE1188126}" type="pres">
      <dgm:prSet presAssocID="{4621E03D-29DE-493E-9694-733423A505E2}" presName="desTx" presStyleLbl="alignAccFollowNode1" presStyleIdx="0" presStyleCnt="2">
        <dgm:presLayoutVars>
          <dgm:bulletEnabled val="1"/>
        </dgm:presLayoutVars>
      </dgm:prSet>
      <dgm:spPr/>
    </dgm:pt>
    <dgm:pt modelId="{511A939F-B894-497B-A9EE-17EA616B836B}" type="pres">
      <dgm:prSet presAssocID="{F943817B-55B9-4532-B967-568793351C29}" presName="space" presStyleCnt="0"/>
      <dgm:spPr/>
    </dgm:pt>
    <dgm:pt modelId="{D91E5E87-5D76-4A11-BBFA-574E80FFEF11}" type="pres">
      <dgm:prSet presAssocID="{93C8E8E8-658A-4640-B292-917F732F8474}" presName="composite" presStyleCnt="0"/>
      <dgm:spPr/>
    </dgm:pt>
    <dgm:pt modelId="{8D700D77-C95B-4DD7-8361-CDD0586E7686}" type="pres">
      <dgm:prSet presAssocID="{93C8E8E8-658A-4640-B292-917F732F8474}" presName="parTx" presStyleLbl="alignNode1" presStyleIdx="1" presStyleCnt="2">
        <dgm:presLayoutVars>
          <dgm:chMax val="0"/>
          <dgm:chPref val="0"/>
          <dgm:bulletEnabled val="1"/>
        </dgm:presLayoutVars>
      </dgm:prSet>
      <dgm:spPr/>
    </dgm:pt>
    <dgm:pt modelId="{CFA7B5A1-BF1C-41B8-BA69-CB494BCD1079}" type="pres">
      <dgm:prSet presAssocID="{93C8E8E8-658A-4640-B292-917F732F8474}" presName="desTx" presStyleLbl="alignAccFollowNode1" presStyleIdx="1" presStyleCnt="2">
        <dgm:presLayoutVars>
          <dgm:bulletEnabled val="1"/>
        </dgm:presLayoutVars>
      </dgm:prSet>
      <dgm:spPr/>
    </dgm:pt>
  </dgm:ptLst>
  <dgm:cxnLst>
    <dgm:cxn modelId="{9DF4D315-1C54-46EF-B631-DF906F89506C}" srcId="{4621E03D-29DE-493E-9694-733423A505E2}" destId="{D573B4E2-4A71-4545-88D0-2C578F8E3F83}" srcOrd="1" destOrd="0" parTransId="{56BE40A1-ACB0-4EA8-A1AC-EA71CC6F4057}" sibTransId="{C65FE5D9-DB36-463D-B0A0-9EDC720F1E24}"/>
    <dgm:cxn modelId="{47B9F625-02F1-40F5-B143-D011D5793AA4}" srcId="{5A1BCF45-F959-46EF-8356-6EB1AAD389F7}" destId="{4D942E79-A893-41B5-85A0-5AA48C95CFBD}" srcOrd="2" destOrd="0" parTransId="{AAC35FE9-74D9-4A24-A4F9-A11348C8626C}" sibTransId="{918E23DB-2ECF-47A0-994B-1ED77A9117CF}"/>
    <dgm:cxn modelId="{664E8D2F-00FE-4994-92D9-67BED49D682B}" srcId="{93C8E8E8-658A-4640-B292-917F732F8474}" destId="{5A1BCF45-F959-46EF-8356-6EB1AAD389F7}" srcOrd="0" destOrd="0" parTransId="{383BEDDE-22E0-4688-AB0D-2532F540EA03}" sibTransId="{489F2D71-7BAD-480C-A7D0-2CADEAC423E0}"/>
    <dgm:cxn modelId="{A0556641-9EC8-461E-8F75-2CCAECCFE28D}" srcId="{5A1BCF45-F959-46EF-8356-6EB1AAD389F7}" destId="{4CFDAE83-276A-45EE-A92C-B2B9F6DD7125}" srcOrd="0" destOrd="0" parTransId="{99D60D81-317B-4E68-8101-9D3BDEB93DDD}" sibTransId="{1FA6560A-AAA0-41DE-BFDE-DBF946353A59}"/>
    <dgm:cxn modelId="{4AAFA876-1E14-4281-B0A8-F72DD32A110B}" srcId="{4621E03D-29DE-493E-9694-733423A505E2}" destId="{802D7C91-97A4-4D71-B751-EA1DAD617C62}" srcOrd="0" destOrd="0" parTransId="{354EC986-AF0C-4B2D-84B8-60B7C30FC688}" sibTransId="{CCA70F76-D9D3-4F6D-B4CF-5B2705109E56}"/>
    <dgm:cxn modelId="{60F96C77-C88E-4070-BC52-0D517791FC3E}" type="presOf" srcId="{67A4B6C3-93E4-4579-A312-98E100342E12}" destId="{9E67C8F3-C34A-4971-96BA-28AEAE50A38F}" srcOrd="0" destOrd="0" presId="urn:microsoft.com/office/officeart/2005/8/layout/hList1"/>
    <dgm:cxn modelId="{9EAE837C-F171-4273-8A81-DA6AA89E5B2D}" srcId="{67A4B6C3-93E4-4579-A312-98E100342E12}" destId="{93C8E8E8-658A-4640-B292-917F732F8474}" srcOrd="1" destOrd="0" parTransId="{A1F11A59-7071-477B-89E9-5355C0585948}" sibTransId="{5FCC7393-F0B0-462D-8655-8B53D096815C}"/>
    <dgm:cxn modelId="{AED10E9A-8302-4A51-9900-E88B3FAEE03B}" srcId="{67A4B6C3-93E4-4579-A312-98E100342E12}" destId="{4621E03D-29DE-493E-9694-733423A505E2}" srcOrd="0" destOrd="0" parTransId="{8C2BD077-443F-438A-A324-A362ADFC56B9}" sibTransId="{F943817B-55B9-4532-B967-568793351C29}"/>
    <dgm:cxn modelId="{108521A1-42A6-4D67-AC4C-C6A7713EFFE8}" srcId="{5A1BCF45-F959-46EF-8356-6EB1AAD389F7}" destId="{506B41D0-4573-4441-AE4F-E9E6F74BB92E}" srcOrd="1" destOrd="0" parTransId="{43C55059-7856-4836-B48E-91CB2D041CEE}" sibTransId="{DCE05BCC-9B58-478D-891A-4CF569E061FF}"/>
    <dgm:cxn modelId="{A57A65A2-896E-438D-9D6E-FAFA07B318C6}" type="presOf" srcId="{4D942E79-A893-41B5-85A0-5AA48C95CFBD}" destId="{CFA7B5A1-BF1C-41B8-BA69-CB494BCD1079}" srcOrd="0" destOrd="3" presId="urn:microsoft.com/office/officeart/2005/8/layout/hList1"/>
    <dgm:cxn modelId="{076887B0-BD27-4B3D-898D-C6C256864B1B}" type="presOf" srcId="{4621E03D-29DE-493E-9694-733423A505E2}" destId="{9A1EEE58-05D4-4D98-8783-BE6B855DC99E}" srcOrd="0" destOrd="0" presId="urn:microsoft.com/office/officeart/2005/8/layout/hList1"/>
    <dgm:cxn modelId="{99C0EBBC-1478-48B8-9EEE-2BBD6C583921}" type="presOf" srcId="{C99FC1B9-D78C-45B0-8106-9D7A352BF636}" destId="{62B606EB-3BCF-4134-A8F8-52ABE1188126}" srcOrd="0" destOrd="2" presId="urn:microsoft.com/office/officeart/2005/8/layout/hList1"/>
    <dgm:cxn modelId="{FE5CEEBE-40AA-4615-9C48-8DB90250FEC7}" type="presOf" srcId="{D573B4E2-4A71-4545-88D0-2C578F8E3F83}" destId="{62B606EB-3BCF-4134-A8F8-52ABE1188126}" srcOrd="0" destOrd="1" presId="urn:microsoft.com/office/officeart/2005/8/layout/hList1"/>
    <dgm:cxn modelId="{BD1090DE-9144-497D-9BFA-BCFCB42EDC20}" type="presOf" srcId="{5A1BCF45-F959-46EF-8356-6EB1AAD389F7}" destId="{CFA7B5A1-BF1C-41B8-BA69-CB494BCD1079}" srcOrd="0" destOrd="0" presId="urn:microsoft.com/office/officeart/2005/8/layout/hList1"/>
    <dgm:cxn modelId="{FA0A8EE7-CEB4-42E8-8935-3EF6A3AB6C5E}" type="presOf" srcId="{93C8E8E8-658A-4640-B292-917F732F8474}" destId="{8D700D77-C95B-4DD7-8361-CDD0586E7686}" srcOrd="0" destOrd="0" presId="urn:microsoft.com/office/officeart/2005/8/layout/hList1"/>
    <dgm:cxn modelId="{5FEB13E8-D75A-4A2C-9F15-8EEF33D09633}" type="presOf" srcId="{506B41D0-4573-4441-AE4F-E9E6F74BB92E}" destId="{CFA7B5A1-BF1C-41B8-BA69-CB494BCD1079}" srcOrd="0" destOrd="2" presId="urn:microsoft.com/office/officeart/2005/8/layout/hList1"/>
    <dgm:cxn modelId="{85E4F7F5-C53B-452B-8955-6A764F4EC04B}" type="presOf" srcId="{802D7C91-97A4-4D71-B751-EA1DAD617C62}" destId="{62B606EB-3BCF-4134-A8F8-52ABE1188126}" srcOrd="0" destOrd="0" presId="urn:microsoft.com/office/officeart/2005/8/layout/hList1"/>
    <dgm:cxn modelId="{7B46B5F6-4476-42E6-9535-74BF29ACC1A0}" srcId="{4621E03D-29DE-493E-9694-733423A505E2}" destId="{C99FC1B9-D78C-45B0-8106-9D7A352BF636}" srcOrd="2" destOrd="0" parTransId="{40F14E50-CFDC-4A3A-82C6-27852B90277D}" sibTransId="{BE55CFEE-44E6-4FAD-8B74-670E0B4C2F17}"/>
    <dgm:cxn modelId="{C5E577FC-4896-4A38-9068-ABEC01D587DA}" type="presOf" srcId="{4CFDAE83-276A-45EE-A92C-B2B9F6DD7125}" destId="{CFA7B5A1-BF1C-41B8-BA69-CB494BCD1079}" srcOrd="0" destOrd="1" presId="urn:microsoft.com/office/officeart/2005/8/layout/hList1"/>
    <dgm:cxn modelId="{F5ED9E4C-C410-4310-9D10-02DC79128587}" type="presParOf" srcId="{9E67C8F3-C34A-4971-96BA-28AEAE50A38F}" destId="{2C1F3900-67DC-4F82-B701-68DAF2DF5ADA}" srcOrd="0" destOrd="0" presId="urn:microsoft.com/office/officeart/2005/8/layout/hList1"/>
    <dgm:cxn modelId="{82B8EB07-37D1-42A0-9DAC-3AAC4DB3A210}" type="presParOf" srcId="{2C1F3900-67DC-4F82-B701-68DAF2DF5ADA}" destId="{9A1EEE58-05D4-4D98-8783-BE6B855DC99E}" srcOrd="0" destOrd="0" presId="urn:microsoft.com/office/officeart/2005/8/layout/hList1"/>
    <dgm:cxn modelId="{9DF93BCA-6217-463C-B343-786E838216FE}" type="presParOf" srcId="{2C1F3900-67DC-4F82-B701-68DAF2DF5ADA}" destId="{62B606EB-3BCF-4134-A8F8-52ABE1188126}" srcOrd="1" destOrd="0" presId="urn:microsoft.com/office/officeart/2005/8/layout/hList1"/>
    <dgm:cxn modelId="{BB577514-89D5-4E0D-917F-092874238DC5}" type="presParOf" srcId="{9E67C8F3-C34A-4971-96BA-28AEAE50A38F}" destId="{511A939F-B894-497B-A9EE-17EA616B836B}" srcOrd="1" destOrd="0" presId="urn:microsoft.com/office/officeart/2005/8/layout/hList1"/>
    <dgm:cxn modelId="{C8389110-4F2A-492F-8D49-AC68A4897769}" type="presParOf" srcId="{9E67C8F3-C34A-4971-96BA-28AEAE50A38F}" destId="{D91E5E87-5D76-4A11-BBFA-574E80FFEF11}" srcOrd="2" destOrd="0" presId="urn:microsoft.com/office/officeart/2005/8/layout/hList1"/>
    <dgm:cxn modelId="{8541CEE7-1B88-4EDD-A12C-A92F9B420DB4}" type="presParOf" srcId="{D91E5E87-5D76-4A11-BBFA-574E80FFEF11}" destId="{8D700D77-C95B-4DD7-8361-CDD0586E7686}" srcOrd="0" destOrd="0" presId="urn:microsoft.com/office/officeart/2005/8/layout/hList1"/>
    <dgm:cxn modelId="{90DCDB7B-47E5-4F7E-BD7B-263B13958763}" type="presParOf" srcId="{D91E5E87-5D76-4A11-BBFA-574E80FFEF11}" destId="{CFA7B5A1-BF1C-41B8-BA69-CB494BCD107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535FCC-694E-4F92-B745-F7DA69728CBC}"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AA728467-C7EA-4B8F-A506-9BD65F6BAAE8}">
      <dgm:prSet/>
      <dgm:spPr/>
      <dgm:t>
        <a:bodyPr/>
        <a:lstStyle/>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a:t>
          </a:r>
        </a:p>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專案預算申</a:t>
          </a:r>
          <a:r>
            <a:rPr lang="zh-TW" altLang="en-US"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請</a:t>
          </a:r>
          <a:endParaRPr 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3E41F715-0A2E-41FA-8B47-8FECAC0212E6}" type="parTrans" cxnId="{0FC5578C-D7E0-498C-BAC3-5345A1E00DCB}">
      <dgm:prSet/>
      <dgm:spPr/>
      <dgm:t>
        <a:bodyPr/>
        <a:lstStyle/>
        <a:p>
          <a:endParaRPr lang="zh-TW" altLang="en-US"/>
        </a:p>
      </dgm:t>
    </dgm:pt>
    <dgm:pt modelId="{DFEB5B9F-D76F-401E-B3AC-C70BBB6F719F}" type="sibTrans" cxnId="{0FC5578C-D7E0-498C-BAC3-5345A1E00DCB}">
      <dgm:prSet/>
      <dgm:spPr/>
      <dgm:t>
        <a:bodyPr/>
        <a:lstStyle/>
        <a:p>
          <a:endParaRPr lang="zh-TW" altLang="en-US"/>
        </a:p>
      </dgm:t>
    </dgm:pt>
    <dgm:pt modelId="{02FA8E40-C0EA-4EE7-B522-287B628233CB}">
      <dgm:prSet/>
      <dgm:spPr/>
      <dgm:t>
        <a:bodyPr/>
        <a:lstStyle/>
        <a:p>
          <a:pPr rtl="0"/>
          <a:r>
            <a:rPr lang="en-US" alt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檢附補助單位</a:t>
          </a:r>
          <a:r>
            <a:rPr 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核定簽呈影本</a:t>
          </a:r>
          <a:r>
            <a:rPr 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或</a:t>
          </a:r>
          <a:r>
            <a:rPr 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其他收入憑證</a:t>
          </a:r>
          <a:r>
            <a:rPr 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及</a:t>
          </a:r>
          <a:r>
            <a:rPr lang="en-US" alt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專案計畫申請表</a:t>
          </a:r>
          <a:r>
            <a:rPr 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至會計室覆核。</a:t>
          </a:r>
          <a:endParaRPr 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0E706311-D9AD-4F34-9D8F-BD4A34EF69CB}" type="parTrans" cxnId="{2D6C3F87-DB21-495D-8DB9-FEDF9D59266B}">
      <dgm:prSet/>
      <dgm:spPr/>
      <dgm:t>
        <a:bodyPr/>
        <a:lstStyle/>
        <a:p>
          <a:endParaRPr lang="zh-TW" altLang="en-US"/>
        </a:p>
      </dgm:t>
    </dgm:pt>
    <dgm:pt modelId="{6250D93A-BEB5-4804-B7A5-1D1C0A4CA7D7}" type="sibTrans" cxnId="{2D6C3F87-DB21-495D-8DB9-FEDF9D59266B}">
      <dgm:prSet/>
      <dgm:spPr/>
      <dgm:t>
        <a:bodyPr/>
        <a:lstStyle/>
        <a:p>
          <a:endParaRPr lang="zh-TW" altLang="en-US"/>
        </a:p>
      </dgm:t>
    </dgm:pt>
    <dgm:pt modelId="{026F04F9-D3C4-47D9-9477-C67E7C5E7B7C}">
      <dgm:prSet/>
      <dgm:spPr/>
      <dgm:t>
        <a:bodyPr/>
        <a:lstStyle/>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a:t>
          </a:r>
        </a:p>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專案經費覆核</a:t>
          </a:r>
          <a:endParaRPr 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DAE25014-985E-4CBF-BF68-4B7DEC0F815E}" type="parTrans" cxnId="{C6C3BF60-1CEC-47B0-82A4-4CA9EBAB2DED}">
      <dgm:prSet/>
      <dgm:spPr/>
      <dgm:t>
        <a:bodyPr/>
        <a:lstStyle/>
        <a:p>
          <a:endParaRPr lang="zh-TW" altLang="en-US"/>
        </a:p>
      </dgm:t>
    </dgm:pt>
    <dgm:pt modelId="{6E8AA60D-737B-485E-8E61-4673903F9ADD}" type="sibTrans" cxnId="{C6C3BF60-1CEC-47B0-82A4-4CA9EBAB2DED}">
      <dgm:prSet/>
      <dgm:spPr/>
      <dgm:t>
        <a:bodyPr/>
        <a:lstStyle/>
        <a:p>
          <a:endParaRPr lang="zh-TW" altLang="en-US"/>
        </a:p>
      </dgm:t>
    </dgm:pt>
    <dgm:pt modelId="{57EC498C-F44B-4B56-9A35-325F97D3C9ED}">
      <dgm:prSet custT="1"/>
      <dgm:spPr/>
      <dgm:t>
        <a:bodyPr/>
        <a:lstStyle/>
        <a:p>
          <a:pPr rtl="0"/>
          <a:r>
            <a:rPr lang="zh-TW"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會計室</a:t>
          </a:r>
          <a:r>
            <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覆核專案經費，</a:t>
          </a:r>
          <a:r>
            <a:rPr 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審核</a:t>
          </a:r>
          <a:r>
            <a:rPr lang="zh-TW"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通過後，通知編列預算</a:t>
          </a:r>
          <a:r>
            <a:rPr 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1EFE5423-1339-4B63-A09B-185F80D0A278}" type="parTrans" cxnId="{CC1FBBC8-954C-4DA9-94A6-05ED26E5E863}">
      <dgm:prSet/>
      <dgm:spPr/>
      <dgm:t>
        <a:bodyPr/>
        <a:lstStyle/>
        <a:p>
          <a:endParaRPr lang="zh-TW" altLang="en-US"/>
        </a:p>
      </dgm:t>
    </dgm:pt>
    <dgm:pt modelId="{9AED5D99-7D4E-4BE5-A6D5-47F1EE8B25EC}" type="sibTrans" cxnId="{CC1FBBC8-954C-4DA9-94A6-05ED26E5E863}">
      <dgm:prSet/>
      <dgm:spPr/>
      <dgm:t>
        <a:bodyPr/>
        <a:lstStyle/>
        <a:p>
          <a:endParaRPr lang="zh-TW" altLang="en-US"/>
        </a:p>
      </dgm:t>
    </dgm:pt>
    <dgm:pt modelId="{8F12ABF0-77D8-420B-98F7-9806299A7501}">
      <dgm:prSet/>
      <dgm:spPr/>
      <dgm:t>
        <a:bodyPr/>
        <a:lstStyle/>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3</a:t>
          </a:r>
        </a:p>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編列專案預算</a:t>
          </a:r>
          <a:endParaRPr 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CCB1B57B-5126-4240-9000-6143441F0776}" type="parTrans" cxnId="{E517E426-AA4A-43CD-8507-001D0960E48D}">
      <dgm:prSet/>
      <dgm:spPr/>
      <dgm:t>
        <a:bodyPr/>
        <a:lstStyle/>
        <a:p>
          <a:endParaRPr lang="zh-TW" altLang="en-US"/>
        </a:p>
      </dgm:t>
    </dgm:pt>
    <dgm:pt modelId="{49224A4E-578B-425D-9DAB-F3AACE71749E}" type="sibTrans" cxnId="{E517E426-AA4A-43CD-8507-001D0960E48D}">
      <dgm:prSet/>
      <dgm:spPr/>
      <dgm:t>
        <a:bodyPr/>
        <a:lstStyle/>
        <a:p>
          <a:endParaRPr lang="zh-TW" altLang="en-US"/>
        </a:p>
      </dgm:t>
    </dgm:pt>
    <dgm:pt modelId="{FE48BDDA-6188-49F3-80AE-BE34E7C32AF3}">
      <dgm:prSet custT="1"/>
      <dgm:spPr/>
      <dgm:t>
        <a:bodyPr/>
        <a:lstStyle/>
        <a:p>
          <a:pPr rtl="0"/>
          <a:r>
            <a:rPr lang="zh-TW" sz="19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單位編列預算後，提供</a:t>
          </a:r>
          <a:r>
            <a:rPr lang="en-US" sz="19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9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工作計畫暨預算申請表</a:t>
          </a:r>
          <a:r>
            <a:rPr lang="en-US" sz="19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9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至會計室覆核</a:t>
          </a:r>
          <a:r>
            <a:rPr lang="zh-TW" sz="17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17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CDFD6DB0-43AC-44B6-B8DE-1DA2C1D5F210}" type="parTrans" cxnId="{3998E29A-1283-4349-9CD5-27EED9176A9B}">
      <dgm:prSet/>
      <dgm:spPr/>
      <dgm:t>
        <a:bodyPr/>
        <a:lstStyle/>
        <a:p>
          <a:endParaRPr lang="zh-TW" altLang="en-US"/>
        </a:p>
      </dgm:t>
    </dgm:pt>
    <dgm:pt modelId="{02DD34C2-4F87-405B-839E-26C910F35DFB}" type="sibTrans" cxnId="{3998E29A-1283-4349-9CD5-27EED9176A9B}">
      <dgm:prSet/>
      <dgm:spPr/>
      <dgm:t>
        <a:bodyPr/>
        <a:lstStyle/>
        <a:p>
          <a:endParaRPr lang="zh-TW" altLang="en-US"/>
        </a:p>
      </dgm:t>
    </dgm:pt>
    <dgm:pt modelId="{9D581CD1-0080-44A7-BA76-689FC6FAE476}">
      <dgm:prSet/>
      <dgm:spPr/>
      <dgm:t>
        <a:bodyPr/>
        <a:lstStyle/>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4</a:t>
          </a:r>
        </a:p>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動支專案經費</a:t>
          </a:r>
          <a:endParaRPr 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0E23CCE2-FC8C-45FD-8809-6830B65BBDF8}" type="parTrans" cxnId="{CC64BC13-9EC6-4367-AEC4-23B09391A21D}">
      <dgm:prSet/>
      <dgm:spPr/>
      <dgm:t>
        <a:bodyPr/>
        <a:lstStyle/>
        <a:p>
          <a:endParaRPr lang="zh-TW" altLang="en-US"/>
        </a:p>
      </dgm:t>
    </dgm:pt>
    <dgm:pt modelId="{A442ABDA-C6F0-4927-879E-23ABC6D916A6}" type="sibTrans" cxnId="{CC64BC13-9EC6-4367-AEC4-23B09391A21D}">
      <dgm:prSet/>
      <dgm:spPr/>
      <dgm:t>
        <a:bodyPr/>
        <a:lstStyle/>
        <a:p>
          <a:endParaRPr lang="zh-TW" altLang="en-US"/>
        </a:p>
      </dgm:t>
    </dgm:pt>
    <dgm:pt modelId="{94BF1D27-12F8-4AB4-A3BD-5DB753B87533}">
      <dgm:prSet custT="1"/>
      <dgm:spPr/>
      <dgm:t>
        <a:bodyPr/>
        <a:lstStyle/>
        <a:p>
          <a:pPr rtl="0"/>
          <a:r>
            <a:rPr lang="zh-TW" altLang="en-US" sz="22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會計室覆核後，動支經費。</a:t>
          </a:r>
          <a:endParaRPr lang="zh-TW" altLang="en-US"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448C29B1-ED5A-4BBD-805D-8CFA3F85002B}" type="parTrans" cxnId="{9CF133AD-3023-4B0D-8A6A-C6042D5D5143}">
      <dgm:prSet/>
      <dgm:spPr/>
      <dgm:t>
        <a:bodyPr/>
        <a:lstStyle/>
        <a:p>
          <a:endParaRPr lang="zh-TW" altLang="en-US"/>
        </a:p>
      </dgm:t>
    </dgm:pt>
    <dgm:pt modelId="{6008AFC6-48B3-438E-8B51-B1C4BCADE576}" type="sibTrans" cxnId="{9CF133AD-3023-4B0D-8A6A-C6042D5D5143}">
      <dgm:prSet/>
      <dgm:spPr/>
      <dgm:t>
        <a:bodyPr/>
        <a:lstStyle/>
        <a:p>
          <a:endParaRPr lang="zh-TW" altLang="en-US"/>
        </a:p>
      </dgm:t>
    </dgm:pt>
    <dgm:pt modelId="{66571C7A-8620-43FD-BF87-71526B84FF46}" type="pres">
      <dgm:prSet presAssocID="{2F535FCC-694E-4F92-B745-F7DA69728CBC}" presName="Name0" presStyleCnt="0">
        <dgm:presLayoutVars>
          <dgm:dir/>
          <dgm:animLvl val="lvl"/>
          <dgm:resizeHandles val="exact"/>
        </dgm:presLayoutVars>
      </dgm:prSet>
      <dgm:spPr/>
    </dgm:pt>
    <dgm:pt modelId="{D2C415A1-3F87-4C0F-B275-847C688A886C}" type="pres">
      <dgm:prSet presAssocID="{AA728467-C7EA-4B8F-A506-9BD65F6BAAE8}" presName="composite" presStyleCnt="0"/>
      <dgm:spPr/>
    </dgm:pt>
    <dgm:pt modelId="{76CF1DCF-508B-4A5D-BAAC-54339232B26C}" type="pres">
      <dgm:prSet presAssocID="{AA728467-C7EA-4B8F-A506-9BD65F6BAAE8}" presName="parTx" presStyleLbl="node1" presStyleIdx="0" presStyleCnt="4">
        <dgm:presLayoutVars>
          <dgm:chMax val="0"/>
          <dgm:chPref val="0"/>
          <dgm:bulletEnabled val="1"/>
        </dgm:presLayoutVars>
      </dgm:prSet>
      <dgm:spPr/>
    </dgm:pt>
    <dgm:pt modelId="{753C476B-551D-4646-919B-846C450FB3A3}" type="pres">
      <dgm:prSet presAssocID="{AA728467-C7EA-4B8F-A506-9BD65F6BAAE8}" presName="desTx" presStyleLbl="revTx" presStyleIdx="0" presStyleCnt="4">
        <dgm:presLayoutVars>
          <dgm:bulletEnabled val="1"/>
        </dgm:presLayoutVars>
      </dgm:prSet>
      <dgm:spPr/>
    </dgm:pt>
    <dgm:pt modelId="{13125E56-EC6C-42BA-B69D-0901562083F2}" type="pres">
      <dgm:prSet presAssocID="{DFEB5B9F-D76F-401E-B3AC-C70BBB6F719F}" presName="space" presStyleCnt="0"/>
      <dgm:spPr/>
    </dgm:pt>
    <dgm:pt modelId="{1D672145-A29F-4F2B-89A1-6158FF60B996}" type="pres">
      <dgm:prSet presAssocID="{026F04F9-D3C4-47D9-9477-C67E7C5E7B7C}" presName="composite" presStyleCnt="0"/>
      <dgm:spPr/>
    </dgm:pt>
    <dgm:pt modelId="{55349F09-120F-4321-AC89-DCFE011C1DD3}" type="pres">
      <dgm:prSet presAssocID="{026F04F9-D3C4-47D9-9477-C67E7C5E7B7C}" presName="parTx" presStyleLbl="node1" presStyleIdx="1" presStyleCnt="4" custLinFactNeighborX="-1944" custLinFactNeighborY="2313">
        <dgm:presLayoutVars>
          <dgm:chMax val="0"/>
          <dgm:chPref val="0"/>
          <dgm:bulletEnabled val="1"/>
        </dgm:presLayoutVars>
      </dgm:prSet>
      <dgm:spPr/>
    </dgm:pt>
    <dgm:pt modelId="{7848C0E4-9DDD-4E25-ABE6-9649E4340967}" type="pres">
      <dgm:prSet presAssocID="{026F04F9-D3C4-47D9-9477-C67E7C5E7B7C}" presName="desTx" presStyleLbl="revTx" presStyleIdx="1" presStyleCnt="4">
        <dgm:presLayoutVars>
          <dgm:bulletEnabled val="1"/>
        </dgm:presLayoutVars>
      </dgm:prSet>
      <dgm:spPr/>
    </dgm:pt>
    <dgm:pt modelId="{5E923947-D5A2-4005-AACF-4CABB363F66A}" type="pres">
      <dgm:prSet presAssocID="{6E8AA60D-737B-485E-8E61-4673903F9ADD}" presName="space" presStyleCnt="0"/>
      <dgm:spPr/>
    </dgm:pt>
    <dgm:pt modelId="{12287C3F-8EDC-4CDC-AA0E-260D35EF4F1C}" type="pres">
      <dgm:prSet presAssocID="{8F12ABF0-77D8-420B-98F7-9806299A7501}" presName="composite" presStyleCnt="0"/>
      <dgm:spPr/>
    </dgm:pt>
    <dgm:pt modelId="{E3D93755-DFDF-4499-8A10-CD50E0072189}" type="pres">
      <dgm:prSet presAssocID="{8F12ABF0-77D8-420B-98F7-9806299A7501}" presName="parTx" presStyleLbl="node1" presStyleIdx="2" presStyleCnt="4">
        <dgm:presLayoutVars>
          <dgm:chMax val="0"/>
          <dgm:chPref val="0"/>
          <dgm:bulletEnabled val="1"/>
        </dgm:presLayoutVars>
      </dgm:prSet>
      <dgm:spPr/>
    </dgm:pt>
    <dgm:pt modelId="{4B48F4C7-C882-4047-AF77-50B946F4BF52}" type="pres">
      <dgm:prSet presAssocID="{8F12ABF0-77D8-420B-98F7-9806299A7501}" presName="desTx" presStyleLbl="revTx" presStyleIdx="2" presStyleCnt="4">
        <dgm:presLayoutVars>
          <dgm:bulletEnabled val="1"/>
        </dgm:presLayoutVars>
      </dgm:prSet>
      <dgm:spPr/>
    </dgm:pt>
    <dgm:pt modelId="{B9D55E28-4989-4FD4-B847-F9CC4B860DE9}" type="pres">
      <dgm:prSet presAssocID="{49224A4E-578B-425D-9DAB-F3AACE71749E}" presName="space" presStyleCnt="0"/>
      <dgm:spPr/>
    </dgm:pt>
    <dgm:pt modelId="{22675C3B-D957-48E3-8408-6E5744F0EF95}" type="pres">
      <dgm:prSet presAssocID="{9D581CD1-0080-44A7-BA76-689FC6FAE476}" presName="composite" presStyleCnt="0"/>
      <dgm:spPr/>
    </dgm:pt>
    <dgm:pt modelId="{E5FAEBCB-4278-4ACD-BC81-06F37B80F09C}" type="pres">
      <dgm:prSet presAssocID="{9D581CD1-0080-44A7-BA76-689FC6FAE476}" presName="parTx" presStyleLbl="node1" presStyleIdx="3" presStyleCnt="4">
        <dgm:presLayoutVars>
          <dgm:chMax val="0"/>
          <dgm:chPref val="0"/>
          <dgm:bulletEnabled val="1"/>
        </dgm:presLayoutVars>
      </dgm:prSet>
      <dgm:spPr/>
    </dgm:pt>
    <dgm:pt modelId="{F7FFB634-02CA-4E94-9184-F736FDAE9894}" type="pres">
      <dgm:prSet presAssocID="{9D581CD1-0080-44A7-BA76-689FC6FAE476}" presName="desTx" presStyleLbl="revTx" presStyleIdx="3" presStyleCnt="4">
        <dgm:presLayoutVars>
          <dgm:bulletEnabled val="1"/>
        </dgm:presLayoutVars>
      </dgm:prSet>
      <dgm:spPr/>
    </dgm:pt>
  </dgm:ptLst>
  <dgm:cxnLst>
    <dgm:cxn modelId="{930A5600-71AB-4C13-931B-D0C8EC5B02A5}" type="presOf" srcId="{AA728467-C7EA-4B8F-A506-9BD65F6BAAE8}" destId="{76CF1DCF-508B-4A5D-BAAC-54339232B26C}" srcOrd="0" destOrd="0" presId="urn:microsoft.com/office/officeart/2005/8/layout/chevron1"/>
    <dgm:cxn modelId="{CC64BC13-9EC6-4367-AEC4-23B09391A21D}" srcId="{2F535FCC-694E-4F92-B745-F7DA69728CBC}" destId="{9D581CD1-0080-44A7-BA76-689FC6FAE476}" srcOrd="3" destOrd="0" parTransId="{0E23CCE2-FC8C-45FD-8809-6830B65BBDF8}" sibTransId="{A442ABDA-C6F0-4927-879E-23ABC6D916A6}"/>
    <dgm:cxn modelId="{0812AE1A-05DE-488D-8B7A-32EBA19162D2}" type="presOf" srcId="{57EC498C-F44B-4B56-9A35-325F97D3C9ED}" destId="{7848C0E4-9DDD-4E25-ABE6-9649E4340967}" srcOrd="0" destOrd="0" presId="urn:microsoft.com/office/officeart/2005/8/layout/chevron1"/>
    <dgm:cxn modelId="{E517E426-AA4A-43CD-8507-001D0960E48D}" srcId="{2F535FCC-694E-4F92-B745-F7DA69728CBC}" destId="{8F12ABF0-77D8-420B-98F7-9806299A7501}" srcOrd="2" destOrd="0" parTransId="{CCB1B57B-5126-4240-9000-6143441F0776}" sibTransId="{49224A4E-578B-425D-9DAB-F3AACE71749E}"/>
    <dgm:cxn modelId="{0E693536-4F7E-4476-887D-AF6F3085F855}" type="presOf" srcId="{8F12ABF0-77D8-420B-98F7-9806299A7501}" destId="{E3D93755-DFDF-4499-8A10-CD50E0072189}" srcOrd="0" destOrd="0" presId="urn:microsoft.com/office/officeart/2005/8/layout/chevron1"/>
    <dgm:cxn modelId="{25A6DD37-D1BE-45E2-9C5E-8A5755FE94F4}" type="presOf" srcId="{9D581CD1-0080-44A7-BA76-689FC6FAE476}" destId="{E5FAEBCB-4278-4ACD-BC81-06F37B80F09C}" srcOrd="0" destOrd="0" presId="urn:microsoft.com/office/officeart/2005/8/layout/chevron1"/>
    <dgm:cxn modelId="{C6C3BF60-1CEC-47B0-82A4-4CA9EBAB2DED}" srcId="{2F535FCC-694E-4F92-B745-F7DA69728CBC}" destId="{026F04F9-D3C4-47D9-9477-C67E7C5E7B7C}" srcOrd="1" destOrd="0" parTransId="{DAE25014-985E-4CBF-BF68-4B7DEC0F815E}" sibTransId="{6E8AA60D-737B-485E-8E61-4673903F9ADD}"/>
    <dgm:cxn modelId="{172F9169-920F-4817-AD1A-38296895CC6B}" type="presOf" srcId="{026F04F9-D3C4-47D9-9477-C67E7C5E7B7C}" destId="{55349F09-120F-4321-AC89-DCFE011C1DD3}" srcOrd="0" destOrd="0" presId="urn:microsoft.com/office/officeart/2005/8/layout/chevron1"/>
    <dgm:cxn modelId="{2D6C3F87-DB21-495D-8DB9-FEDF9D59266B}" srcId="{AA728467-C7EA-4B8F-A506-9BD65F6BAAE8}" destId="{02FA8E40-C0EA-4EE7-B522-287B628233CB}" srcOrd="0" destOrd="0" parTransId="{0E706311-D9AD-4F34-9D8F-BD4A34EF69CB}" sibTransId="{6250D93A-BEB5-4804-B7A5-1D1C0A4CA7D7}"/>
    <dgm:cxn modelId="{0FC5578C-D7E0-498C-BAC3-5345A1E00DCB}" srcId="{2F535FCC-694E-4F92-B745-F7DA69728CBC}" destId="{AA728467-C7EA-4B8F-A506-9BD65F6BAAE8}" srcOrd="0" destOrd="0" parTransId="{3E41F715-0A2E-41FA-8B47-8FECAC0212E6}" sibTransId="{DFEB5B9F-D76F-401E-B3AC-C70BBB6F719F}"/>
    <dgm:cxn modelId="{9F53458F-02D8-4E89-B448-6C2E5EC589D1}" type="presOf" srcId="{94BF1D27-12F8-4AB4-A3BD-5DB753B87533}" destId="{F7FFB634-02CA-4E94-9184-F736FDAE9894}" srcOrd="0" destOrd="0" presId="urn:microsoft.com/office/officeart/2005/8/layout/chevron1"/>
    <dgm:cxn modelId="{3998E29A-1283-4349-9CD5-27EED9176A9B}" srcId="{8F12ABF0-77D8-420B-98F7-9806299A7501}" destId="{FE48BDDA-6188-49F3-80AE-BE34E7C32AF3}" srcOrd="0" destOrd="0" parTransId="{CDFD6DB0-43AC-44B6-B8DE-1DA2C1D5F210}" sibTransId="{02DD34C2-4F87-405B-839E-26C910F35DFB}"/>
    <dgm:cxn modelId="{D517EAAC-9952-47B0-A15A-9D17EEF945B0}" type="presOf" srcId="{2F535FCC-694E-4F92-B745-F7DA69728CBC}" destId="{66571C7A-8620-43FD-BF87-71526B84FF46}" srcOrd="0" destOrd="0" presId="urn:microsoft.com/office/officeart/2005/8/layout/chevron1"/>
    <dgm:cxn modelId="{9CF133AD-3023-4B0D-8A6A-C6042D5D5143}" srcId="{9D581CD1-0080-44A7-BA76-689FC6FAE476}" destId="{94BF1D27-12F8-4AB4-A3BD-5DB753B87533}" srcOrd="0" destOrd="0" parTransId="{448C29B1-ED5A-4BBD-805D-8CFA3F85002B}" sibTransId="{6008AFC6-48B3-438E-8B51-B1C4BCADE576}"/>
    <dgm:cxn modelId="{EF2C52B0-48D1-4706-956B-79CF21694223}" type="presOf" srcId="{02FA8E40-C0EA-4EE7-B522-287B628233CB}" destId="{753C476B-551D-4646-919B-846C450FB3A3}" srcOrd="0" destOrd="0" presId="urn:microsoft.com/office/officeart/2005/8/layout/chevron1"/>
    <dgm:cxn modelId="{614E3DC7-AEC6-4E63-8738-8B81A1838340}" type="presOf" srcId="{FE48BDDA-6188-49F3-80AE-BE34E7C32AF3}" destId="{4B48F4C7-C882-4047-AF77-50B946F4BF52}" srcOrd="0" destOrd="0" presId="urn:microsoft.com/office/officeart/2005/8/layout/chevron1"/>
    <dgm:cxn modelId="{CC1FBBC8-954C-4DA9-94A6-05ED26E5E863}" srcId="{026F04F9-D3C4-47D9-9477-C67E7C5E7B7C}" destId="{57EC498C-F44B-4B56-9A35-325F97D3C9ED}" srcOrd="0" destOrd="0" parTransId="{1EFE5423-1339-4B63-A09B-185F80D0A278}" sibTransId="{9AED5D99-7D4E-4BE5-A6D5-47F1EE8B25EC}"/>
    <dgm:cxn modelId="{76C1208B-92A5-4E4A-828C-008064339F90}" type="presParOf" srcId="{66571C7A-8620-43FD-BF87-71526B84FF46}" destId="{D2C415A1-3F87-4C0F-B275-847C688A886C}" srcOrd="0" destOrd="0" presId="urn:microsoft.com/office/officeart/2005/8/layout/chevron1"/>
    <dgm:cxn modelId="{B60D1F4B-24D0-4188-A003-0996A31B201C}" type="presParOf" srcId="{D2C415A1-3F87-4C0F-B275-847C688A886C}" destId="{76CF1DCF-508B-4A5D-BAAC-54339232B26C}" srcOrd="0" destOrd="0" presId="urn:microsoft.com/office/officeart/2005/8/layout/chevron1"/>
    <dgm:cxn modelId="{D3704401-19F2-49DB-BE6C-F06E1D155357}" type="presParOf" srcId="{D2C415A1-3F87-4C0F-B275-847C688A886C}" destId="{753C476B-551D-4646-919B-846C450FB3A3}" srcOrd="1" destOrd="0" presId="urn:microsoft.com/office/officeart/2005/8/layout/chevron1"/>
    <dgm:cxn modelId="{14DBB78D-4113-4BFE-91E3-856BE60D11C5}" type="presParOf" srcId="{66571C7A-8620-43FD-BF87-71526B84FF46}" destId="{13125E56-EC6C-42BA-B69D-0901562083F2}" srcOrd="1" destOrd="0" presId="urn:microsoft.com/office/officeart/2005/8/layout/chevron1"/>
    <dgm:cxn modelId="{0F3C3349-BA1F-4858-A2C1-BE7DBC9DFC52}" type="presParOf" srcId="{66571C7A-8620-43FD-BF87-71526B84FF46}" destId="{1D672145-A29F-4F2B-89A1-6158FF60B996}" srcOrd="2" destOrd="0" presId="urn:microsoft.com/office/officeart/2005/8/layout/chevron1"/>
    <dgm:cxn modelId="{477C2A70-EC67-42A2-9A21-02B0F848BF38}" type="presParOf" srcId="{1D672145-A29F-4F2B-89A1-6158FF60B996}" destId="{55349F09-120F-4321-AC89-DCFE011C1DD3}" srcOrd="0" destOrd="0" presId="urn:microsoft.com/office/officeart/2005/8/layout/chevron1"/>
    <dgm:cxn modelId="{7CE3D069-E0B4-49FD-BB7C-250B8E005184}" type="presParOf" srcId="{1D672145-A29F-4F2B-89A1-6158FF60B996}" destId="{7848C0E4-9DDD-4E25-ABE6-9649E4340967}" srcOrd="1" destOrd="0" presId="urn:microsoft.com/office/officeart/2005/8/layout/chevron1"/>
    <dgm:cxn modelId="{085ACA72-7BF0-4C21-8AB8-C8D9AFB39C90}" type="presParOf" srcId="{66571C7A-8620-43FD-BF87-71526B84FF46}" destId="{5E923947-D5A2-4005-AACF-4CABB363F66A}" srcOrd="3" destOrd="0" presId="urn:microsoft.com/office/officeart/2005/8/layout/chevron1"/>
    <dgm:cxn modelId="{6EEF7D22-7F84-4CDF-9EB0-C6529644B0B3}" type="presParOf" srcId="{66571C7A-8620-43FD-BF87-71526B84FF46}" destId="{12287C3F-8EDC-4CDC-AA0E-260D35EF4F1C}" srcOrd="4" destOrd="0" presId="urn:microsoft.com/office/officeart/2005/8/layout/chevron1"/>
    <dgm:cxn modelId="{00642AA6-BF05-4E94-A0B6-880B8ADB3D77}" type="presParOf" srcId="{12287C3F-8EDC-4CDC-AA0E-260D35EF4F1C}" destId="{E3D93755-DFDF-4499-8A10-CD50E0072189}" srcOrd="0" destOrd="0" presId="urn:microsoft.com/office/officeart/2005/8/layout/chevron1"/>
    <dgm:cxn modelId="{A3C2ECA8-B105-4E1D-A513-622894F37D73}" type="presParOf" srcId="{12287C3F-8EDC-4CDC-AA0E-260D35EF4F1C}" destId="{4B48F4C7-C882-4047-AF77-50B946F4BF52}" srcOrd="1" destOrd="0" presId="urn:microsoft.com/office/officeart/2005/8/layout/chevron1"/>
    <dgm:cxn modelId="{71534B71-F8AA-4FCC-BC4F-6115095EFF38}" type="presParOf" srcId="{66571C7A-8620-43FD-BF87-71526B84FF46}" destId="{B9D55E28-4989-4FD4-B847-F9CC4B860DE9}" srcOrd="5" destOrd="0" presId="urn:microsoft.com/office/officeart/2005/8/layout/chevron1"/>
    <dgm:cxn modelId="{3C1DA6BD-3DBA-4C5E-BC21-E0A9046541FD}" type="presParOf" srcId="{66571C7A-8620-43FD-BF87-71526B84FF46}" destId="{22675C3B-D957-48E3-8408-6E5744F0EF95}" srcOrd="6" destOrd="0" presId="urn:microsoft.com/office/officeart/2005/8/layout/chevron1"/>
    <dgm:cxn modelId="{44B990D7-40E4-4EC0-8441-CA9DD1B5458F}" type="presParOf" srcId="{22675C3B-D957-48E3-8408-6E5744F0EF95}" destId="{E5FAEBCB-4278-4ACD-BC81-06F37B80F09C}" srcOrd="0" destOrd="0" presId="urn:microsoft.com/office/officeart/2005/8/layout/chevron1"/>
    <dgm:cxn modelId="{462A0F87-0DD6-4F34-9D4C-EF1CD1DB9618}" type="presParOf" srcId="{22675C3B-D957-48E3-8408-6E5744F0EF95}" destId="{F7FFB634-02CA-4E94-9184-F736FDAE9894}"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2E5E4F6-D5AD-4A86-A0DD-32D94C6D0828}"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61A1A9B8-9247-40B4-9620-74AA86527778}">
      <dgm:prSet/>
      <dgm:spPr/>
      <dgm:t>
        <a:bodyPr/>
        <a:lstStyle/>
        <a:p>
          <a:pPr rtl="0"/>
          <a:r>
            <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追加</a:t>
          </a:r>
          <a:endParaRPr 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0508CEFE-2908-4ED5-8FA4-8ABA02B4AA85}" type="parTrans" cxnId="{B7B57C7A-AC17-44E5-8812-4575D3953637}">
      <dgm:prSet/>
      <dgm:spPr/>
      <dgm:t>
        <a:bodyPr/>
        <a:lstStyle/>
        <a:p>
          <a:endParaRPr lang="zh-TW" altLang="en-US"/>
        </a:p>
      </dgm:t>
    </dgm:pt>
    <dgm:pt modelId="{1C6E9B9A-4FC2-4DE4-B115-6B6F6E06919D}" type="sibTrans" cxnId="{B7B57C7A-AC17-44E5-8812-4575D3953637}">
      <dgm:prSet/>
      <dgm:spPr/>
      <dgm:t>
        <a:bodyPr/>
        <a:lstStyle/>
        <a:p>
          <a:endParaRPr lang="zh-TW" altLang="en-US"/>
        </a:p>
      </dgm:t>
    </dgm:pt>
    <dgm:pt modelId="{7A46BB0D-1F06-4F93-AE2D-795CE8C94850}">
      <dgm:prSet/>
      <dgm:spPr/>
      <dgm:t>
        <a:bodyPr/>
        <a:lstStyle/>
        <a:p>
          <a:pPr rtl="0"/>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增加工作計畫</a:t>
          </a:r>
          <a:r>
            <a:rPr lang="en-US" altLang="zh-TW"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=&gt;</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新增預算金額</a:t>
          </a:r>
          <a:r>
            <a:rPr lang="en-US" alt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新增預算代號</a:t>
          </a:r>
          <a:r>
            <a:rPr lang="en-US" alt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5D4DDBCA-89EB-43E4-88D2-6CE3A42DC764}" type="parTrans" cxnId="{A8E06331-8075-4B87-AEB3-EF8D2CEA903A}">
      <dgm:prSet/>
      <dgm:spPr/>
      <dgm:t>
        <a:bodyPr/>
        <a:lstStyle/>
        <a:p>
          <a:endParaRPr lang="zh-TW" altLang="en-US"/>
        </a:p>
      </dgm:t>
    </dgm:pt>
    <dgm:pt modelId="{673A15AA-E31C-4395-BAE1-FF4F9A7B8114}" type="sibTrans" cxnId="{A8E06331-8075-4B87-AEB3-EF8D2CEA903A}">
      <dgm:prSet/>
      <dgm:spPr/>
      <dgm:t>
        <a:bodyPr/>
        <a:lstStyle/>
        <a:p>
          <a:endParaRPr lang="zh-TW" altLang="en-US"/>
        </a:p>
      </dgm:t>
    </dgm:pt>
    <dgm:pt modelId="{8C697BA0-31EB-495A-9D9D-544758723422}">
      <dgm:prSet/>
      <dgm:spPr/>
      <dgm:t>
        <a:bodyPr/>
        <a:lstStyle/>
        <a:p>
          <a:pPr rtl="0"/>
          <a:r>
            <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追減</a:t>
          </a:r>
          <a:endParaRPr 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DC5FC66B-02EA-4CDC-B1CF-8E09A6A20C5F}" type="parTrans" cxnId="{F72AA84F-E720-450D-8BE4-DE489EBE874A}">
      <dgm:prSet/>
      <dgm:spPr/>
      <dgm:t>
        <a:bodyPr/>
        <a:lstStyle/>
        <a:p>
          <a:endParaRPr lang="zh-TW" altLang="en-US"/>
        </a:p>
      </dgm:t>
    </dgm:pt>
    <dgm:pt modelId="{97A7BAA1-157B-4B25-B327-AEA0CCB551E5}" type="sibTrans" cxnId="{F72AA84F-E720-450D-8BE4-DE489EBE874A}">
      <dgm:prSet/>
      <dgm:spPr/>
      <dgm:t>
        <a:bodyPr/>
        <a:lstStyle/>
        <a:p>
          <a:endParaRPr lang="zh-TW" altLang="en-US"/>
        </a:p>
      </dgm:t>
    </dgm:pt>
    <dgm:pt modelId="{D80E6F58-78DB-4BED-9E81-8058A9616E0E}">
      <dgm:prSet/>
      <dgm:spPr/>
      <dgm:t>
        <a:bodyPr/>
        <a:lstStyle/>
        <a:p>
          <a:pPr rtl="0"/>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減少</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工作計畫</a:t>
          </a:r>
          <a:r>
            <a:rPr lang="en-US" altLang="zh-TW" b="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=&gt;</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減少</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預算金額</a:t>
          </a:r>
          <a:r>
            <a:rPr lang="en-US" alt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減少預算代號</a:t>
          </a:r>
          <a:r>
            <a:rPr lang="en-US" alt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6D1E91C8-AD05-4BC8-AAF8-B1B2333261CB}" type="parTrans" cxnId="{7CCF1A3F-0901-4067-AFAA-60BF1D97F100}">
      <dgm:prSet/>
      <dgm:spPr/>
      <dgm:t>
        <a:bodyPr/>
        <a:lstStyle/>
        <a:p>
          <a:endParaRPr lang="zh-TW" altLang="en-US"/>
        </a:p>
      </dgm:t>
    </dgm:pt>
    <dgm:pt modelId="{3A04DF66-1D41-47AE-BE36-33463D5E19E8}" type="sibTrans" cxnId="{7CCF1A3F-0901-4067-AFAA-60BF1D97F100}">
      <dgm:prSet/>
      <dgm:spPr/>
      <dgm:t>
        <a:bodyPr/>
        <a:lstStyle/>
        <a:p>
          <a:endParaRPr lang="zh-TW" altLang="en-US"/>
        </a:p>
      </dgm:t>
    </dgm:pt>
    <dgm:pt modelId="{C1677756-98D4-49A9-885F-56A312B3A65A}">
      <dgm:prSet/>
      <dgm:spPr/>
      <dgm:t>
        <a:bodyPr/>
        <a:lstStyle/>
        <a:p>
          <a:pPr rtl="0"/>
          <a:r>
            <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追加</a:t>
          </a:r>
          <a:r>
            <a:rPr lang="en-US" alt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a:t>
          </a:r>
          <a:r>
            <a:rPr lang="en-US" alt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A65B67F8-A1AB-4D56-92E3-367D1262154D}" type="parTrans" cxnId="{BC0DB61F-4BE0-4014-92F4-CCE371532F0A}">
      <dgm:prSet/>
      <dgm:spPr/>
      <dgm:t>
        <a:bodyPr/>
        <a:lstStyle/>
        <a:p>
          <a:endParaRPr lang="zh-TW" altLang="en-US"/>
        </a:p>
      </dgm:t>
    </dgm:pt>
    <dgm:pt modelId="{C919A0EF-64F2-4C91-B32D-6A939432366C}" type="sibTrans" cxnId="{BC0DB61F-4BE0-4014-92F4-CCE371532F0A}">
      <dgm:prSet/>
      <dgm:spPr/>
      <dgm:t>
        <a:bodyPr/>
        <a:lstStyle/>
        <a:p>
          <a:endParaRPr lang="zh-TW" altLang="en-US"/>
        </a:p>
      </dgm:t>
    </dgm:pt>
    <dgm:pt modelId="{D66138B9-6E9C-46D6-8D28-FE1B48BB39D5}">
      <dgm:prSet/>
      <dgm:spPr/>
      <dgm:t>
        <a:bodyPr/>
        <a:lstStyle/>
        <a:p>
          <a:pPr rtl="0"/>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指一個工作計畫增加預算，</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且</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一個工作計畫減少</a:t>
          </a:r>
          <a:r>
            <a:rPr lang="zh-TW"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相同</a:t>
          </a:r>
          <a:r>
            <a:rPr lang="zh-TW" altLang="en-US"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金額。</a:t>
          </a:r>
        </a:p>
      </dgm:t>
    </dgm:pt>
    <dgm:pt modelId="{49C47B54-C280-4CFB-98CD-14B7E3C8B89C}" type="parTrans" cxnId="{05FE97AE-90FC-4037-AD85-D3B293DE9895}">
      <dgm:prSet/>
      <dgm:spPr/>
      <dgm:t>
        <a:bodyPr/>
        <a:lstStyle/>
        <a:p>
          <a:endParaRPr lang="zh-TW" altLang="en-US"/>
        </a:p>
      </dgm:t>
    </dgm:pt>
    <dgm:pt modelId="{304DB724-5611-4AC6-9206-C471605743AD}" type="sibTrans" cxnId="{05FE97AE-90FC-4037-AD85-D3B293DE9895}">
      <dgm:prSet/>
      <dgm:spPr/>
      <dgm:t>
        <a:bodyPr/>
        <a:lstStyle/>
        <a:p>
          <a:endParaRPr lang="zh-TW" altLang="en-US"/>
        </a:p>
      </dgm:t>
    </dgm:pt>
    <dgm:pt modelId="{7430C587-72AB-4858-9B5B-D7887D53B3F1}">
      <dgm:prSet/>
      <dgm:spPr/>
      <dgm:t>
        <a:bodyPr/>
        <a:lstStyle/>
        <a:p>
          <a:pPr rtl="0"/>
          <a:r>
            <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流用</a:t>
          </a:r>
          <a:endParaRPr 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ED6F5FA6-8353-43FD-A686-F8C04012D063}" type="parTrans" cxnId="{870133BB-E11A-4BC5-90CC-06C3586FD424}">
      <dgm:prSet/>
      <dgm:spPr/>
      <dgm:t>
        <a:bodyPr/>
        <a:lstStyle/>
        <a:p>
          <a:endParaRPr lang="zh-TW" altLang="en-US"/>
        </a:p>
      </dgm:t>
    </dgm:pt>
    <dgm:pt modelId="{7C969FFA-7AFF-4122-9EB6-28E1628725A4}" type="sibTrans" cxnId="{870133BB-E11A-4BC5-90CC-06C3586FD424}">
      <dgm:prSet/>
      <dgm:spPr/>
      <dgm:t>
        <a:bodyPr/>
        <a:lstStyle/>
        <a:p>
          <a:endParaRPr lang="zh-TW" altLang="en-US"/>
        </a:p>
      </dgm:t>
    </dgm:pt>
    <dgm:pt modelId="{53EEA6D7-6206-4B41-8FC8-27A9F898BFED}">
      <dgm:prSet/>
      <dgm:spPr/>
      <dgm:t>
        <a:bodyPr/>
        <a:lstStyle/>
        <a:p>
          <a:pPr rtl="0"/>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指同一個工作計畫內，不同</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子預算項目金費調整</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dgm:t>
    </dgm:pt>
    <dgm:pt modelId="{DBFE67C5-4799-4B6E-8253-85A686FFCC53}" type="parTrans" cxnId="{FB0DA177-D246-4326-AB7B-CC965CA31F89}">
      <dgm:prSet/>
      <dgm:spPr/>
      <dgm:t>
        <a:bodyPr/>
        <a:lstStyle/>
        <a:p>
          <a:endParaRPr lang="zh-TW" altLang="en-US"/>
        </a:p>
      </dgm:t>
    </dgm:pt>
    <dgm:pt modelId="{C7A913BD-15C3-445F-8B98-3465AE140120}" type="sibTrans" cxnId="{FB0DA177-D246-4326-AB7B-CC965CA31F89}">
      <dgm:prSet/>
      <dgm:spPr/>
      <dgm:t>
        <a:bodyPr/>
        <a:lstStyle/>
        <a:p>
          <a:endParaRPr lang="zh-TW" altLang="en-US"/>
        </a:p>
      </dgm:t>
    </dgm:pt>
    <dgm:pt modelId="{11B0039C-DFD3-4EC8-8CB9-553303D52C3F}" type="pres">
      <dgm:prSet presAssocID="{72E5E4F6-D5AD-4A86-A0DD-32D94C6D0828}" presName="Name0" presStyleCnt="0">
        <dgm:presLayoutVars>
          <dgm:dir/>
          <dgm:animLvl val="lvl"/>
          <dgm:resizeHandles val="exact"/>
        </dgm:presLayoutVars>
      </dgm:prSet>
      <dgm:spPr/>
    </dgm:pt>
    <dgm:pt modelId="{19A9A9B5-086B-40B2-8D61-06A8EA9B58BE}" type="pres">
      <dgm:prSet presAssocID="{61A1A9B8-9247-40B4-9620-74AA86527778}" presName="composite" presStyleCnt="0"/>
      <dgm:spPr/>
    </dgm:pt>
    <dgm:pt modelId="{E5F47AD8-95DC-43B2-A1A7-0C910793C2C9}" type="pres">
      <dgm:prSet presAssocID="{61A1A9B8-9247-40B4-9620-74AA86527778}" presName="parTx" presStyleLbl="alignNode1" presStyleIdx="0" presStyleCnt="4">
        <dgm:presLayoutVars>
          <dgm:chMax val="0"/>
          <dgm:chPref val="0"/>
          <dgm:bulletEnabled val="1"/>
        </dgm:presLayoutVars>
      </dgm:prSet>
      <dgm:spPr/>
    </dgm:pt>
    <dgm:pt modelId="{96E76E09-07A2-46DE-A456-451DBEDD4796}" type="pres">
      <dgm:prSet presAssocID="{61A1A9B8-9247-40B4-9620-74AA86527778}" presName="desTx" presStyleLbl="alignAccFollowNode1" presStyleIdx="0" presStyleCnt="4">
        <dgm:presLayoutVars>
          <dgm:bulletEnabled val="1"/>
        </dgm:presLayoutVars>
      </dgm:prSet>
      <dgm:spPr/>
    </dgm:pt>
    <dgm:pt modelId="{D74BA78E-BFE9-4490-A319-A49033E16413}" type="pres">
      <dgm:prSet presAssocID="{1C6E9B9A-4FC2-4DE4-B115-6B6F6E06919D}" presName="space" presStyleCnt="0"/>
      <dgm:spPr/>
    </dgm:pt>
    <dgm:pt modelId="{225C5528-178E-4F05-BAFB-4FF9D3A2DC8A}" type="pres">
      <dgm:prSet presAssocID="{8C697BA0-31EB-495A-9D9D-544758723422}" presName="composite" presStyleCnt="0"/>
      <dgm:spPr/>
    </dgm:pt>
    <dgm:pt modelId="{D0128AA7-4EEC-4A08-8FA1-FE8C2EAFA3DB}" type="pres">
      <dgm:prSet presAssocID="{8C697BA0-31EB-495A-9D9D-544758723422}" presName="parTx" presStyleLbl="alignNode1" presStyleIdx="1" presStyleCnt="4">
        <dgm:presLayoutVars>
          <dgm:chMax val="0"/>
          <dgm:chPref val="0"/>
          <dgm:bulletEnabled val="1"/>
        </dgm:presLayoutVars>
      </dgm:prSet>
      <dgm:spPr/>
    </dgm:pt>
    <dgm:pt modelId="{6BEC111A-7694-4E5A-90C9-ED6F0898687D}" type="pres">
      <dgm:prSet presAssocID="{8C697BA0-31EB-495A-9D9D-544758723422}" presName="desTx" presStyleLbl="alignAccFollowNode1" presStyleIdx="1" presStyleCnt="4" custLinFactNeighborX="1996" custLinFactNeighborY="880">
        <dgm:presLayoutVars>
          <dgm:bulletEnabled val="1"/>
        </dgm:presLayoutVars>
      </dgm:prSet>
      <dgm:spPr/>
    </dgm:pt>
    <dgm:pt modelId="{1F2DFDAD-29A6-4741-9D97-91E51BDC206A}" type="pres">
      <dgm:prSet presAssocID="{97A7BAA1-157B-4B25-B327-AEA0CCB551E5}" presName="space" presStyleCnt="0"/>
      <dgm:spPr/>
    </dgm:pt>
    <dgm:pt modelId="{FC4D906D-45DA-4B0A-9260-BCECF0DB2623}" type="pres">
      <dgm:prSet presAssocID="{C1677756-98D4-49A9-885F-56A312B3A65A}" presName="composite" presStyleCnt="0"/>
      <dgm:spPr/>
    </dgm:pt>
    <dgm:pt modelId="{79D5B41B-ADA1-42A2-BB2B-41058CAD9A67}" type="pres">
      <dgm:prSet presAssocID="{C1677756-98D4-49A9-885F-56A312B3A65A}" presName="parTx" presStyleLbl="alignNode1" presStyleIdx="2" presStyleCnt="4">
        <dgm:presLayoutVars>
          <dgm:chMax val="0"/>
          <dgm:chPref val="0"/>
          <dgm:bulletEnabled val="1"/>
        </dgm:presLayoutVars>
      </dgm:prSet>
      <dgm:spPr/>
    </dgm:pt>
    <dgm:pt modelId="{226CB7E0-2A20-4E91-8502-97CF9AC74914}" type="pres">
      <dgm:prSet presAssocID="{C1677756-98D4-49A9-885F-56A312B3A65A}" presName="desTx" presStyleLbl="alignAccFollowNode1" presStyleIdx="2" presStyleCnt="4">
        <dgm:presLayoutVars>
          <dgm:bulletEnabled val="1"/>
        </dgm:presLayoutVars>
      </dgm:prSet>
      <dgm:spPr/>
    </dgm:pt>
    <dgm:pt modelId="{6098C207-584C-4659-8671-94CDA5F574B8}" type="pres">
      <dgm:prSet presAssocID="{C919A0EF-64F2-4C91-B32D-6A939432366C}" presName="space" presStyleCnt="0"/>
      <dgm:spPr/>
    </dgm:pt>
    <dgm:pt modelId="{D595E510-6B81-4758-ABCD-510791781DDF}" type="pres">
      <dgm:prSet presAssocID="{7430C587-72AB-4858-9B5B-D7887D53B3F1}" presName="composite" presStyleCnt="0"/>
      <dgm:spPr/>
    </dgm:pt>
    <dgm:pt modelId="{C668C016-CCCE-43C2-AD53-AADBF5465277}" type="pres">
      <dgm:prSet presAssocID="{7430C587-72AB-4858-9B5B-D7887D53B3F1}" presName="parTx" presStyleLbl="alignNode1" presStyleIdx="3" presStyleCnt="4">
        <dgm:presLayoutVars>
          <dgm:chMax val="0"/>
          <dgm:chPref val="0"/>
          <dgm:bulletEnabled val="1"/>
        </dgm:presLayoutVars>
      </dgm:prSet>
      <dgm:spPr/>
    </dgm:pt>
    <dgm:pt modelId="{4724EE55-DA39-47B3-9D81-3F0EDD207B14}" type="pres">
      <dgm:prSet presAssocID="{7430C587-72AB-4858-9B5B-D7887D53B3F1}" presName="desTx" presStyleLbl="alignAccFollowNode1" presStyleIdx="3" presStyleCnt="4" custLinFactNeighborX="1372" custLinFactNeighborY="751">
        <dgm:presLayoutVars>
          <dgm:bulletEnabled val="1"/>
        </dgm:presLayoutVars>
      </dgm:prSet>
      <dgm:spPr/>
    </dgm:pt>
  </dgm:ptLst>
  <dgm:cxnLst>
    <dgm:cxn modelId="{BC0DB61F-4BE0-4014-92F4-CCE371532F0A}" srcId="{72E5E4F6-D5AD-4A86-A0DD-32D94C6D0828}" destId="{C1677756-98D4-49A9-885F-56A312B3A65A}" srcOrd="2" destOrd="0" parTransId="{A65B67F8-A1AB-4D56-92E3-367D1262154D}" sibTransId="{C919A0EF-64F2-4C91-B32D-6A939432366C}"/>
    <dgm:cxn modelId="{20F01A24-2D9E-4FCD-B2C3-626C5776C4E2}" type="presOf" srcId="{53EEA6D7-6206-4B41-8FC8-27A9F898BFED}" destId="{4724EE55-DA39-47B3-9D81-3F0EDD207B14}" srcOrd="0" destOrd="0" presId="urn:microsoft.com/office/officeart/2005/8/layout/hList1"/>
    <dgm:cxn modelId="{E7050E26-150E-4B78-B0D2-ACC412A023B5}" type="presOf" srcId="{7430C587-72AB-4858-9B5B-D7887D53B3F1}" destId="{C668C016-CCCE-43C2-AD53-AADBF5465277}" srcOrd="0" destOrd="0" presId="urn:microsoft.com/office/officeart/2005/8/layout/hList1"/>
    <dgm:cxn modelId="{A8E06331-8075-4B87-AEB3-EF8D2CEA903A}" srcId="{61A1A9B8-9247-40B4-9620-74AA86527778}" destId="{7A46BB0D-1F06-4F93-AE2D-795CE8C94850}" srcOrd="0" destOrd="0" parTransId="{5D4DDBCA-89EB-43E4-88D2-6CE3A42DC764}" sibTransId="{673A15AA-E31C-4395-BAE1-FF4F9A7B8114}"/>
    <dgm:cxn modelId="{7CCF1A3F-0901-4067-AFAA-60BF1D97F100}" srcId="{8C697BA0-31EB-495A-9D9D-544758723422}" destId="{D80E6F58-78DB-4BED-9E81-8058A9616E0E}" srcOrd="0" destOrd="0" parTransId="{6D1E91C8-AD05-4BC8-AAF8-B1B2333261CB}" sibTransId="{3A04DF66-1D41-47AE-BE36-33463D5E19E8}"/>
    <dgm:cxn modelId="{358D2D6B-C97E-45EB-A6BF-3322B27B34F1}" type="presOf" srcId="{C1677756-98D4-49A9-885F-56A312B3A65A}" destId="{79D5B41B-ADA1-42A2-BB2B-41058CAD9A67}" srcOrd="0" destOrd="0" presId="urn:microsoft.com/office/officeart/2005/8/layout/hList1"/>
    <dgm:cxn modelId="{F72AA84F-E720-450D-8BE4-DE489EBE874A}" srcId="{72E5E4F6-D5AD-4A86-A0DD-32D94C6D0828}" destId="{8C697BA0-31EB-495A-9D9D-544758723422}" srcOrd="1" destOrd="0" parTransId="{DC5FC66B-02EA-4CDC-B1CF-8E09A6A20C5F}" sibTransId="{97A7BAA1-157B-4B25-B327-AEA0CCB551E5}"/>
    <dgm:cxn modelId="{FB0DA177-D246-4326-AB7B-CC965CA31F89}" srcId="{7430C587-72AB-4858-9B5B-D7887D53B3F1}" destId="{53EEA6D7-6206-4B41-8FC8-27A9F898BFED}" srcOrd="0" destOrd="0" parTransId="{DBFE67C5-4799-4B6E-8253-85A686FFCC53}" sibTransId="{C7A913BD-15C3-445F-8B98-3465AE140120}"/>
    <dgm:cxn modelId="{B7B57C7A-AC17-44E5-8812-4575D3953637}" srcId="{72E5E4F6-D5AD-4A86-A0DD-32D94C6D0828}" destId="{61A1A9B8-9247-40B4-9620-74AA86527778}" srcOrd="0" destOrd="0" parTransId="{0508CEFE-2908-4ED5-8FA4-8ABA02B4AA85}" sibTransId="{1C6E9B9A-4FC2-4DE4-B115-6B6F6E06919D}"/>
    <dgm:cxn modelId="{60DE1294-050B-4C47-864F-7E16F5CF3D24}" type="presOf" srcId="{D80E6F58-78DB-4BED-9E81-8058A9616E0E}" destId="{6BEC111A-7694-4E5A-90C9-ED6F0898687D}" srcOrd="0" destOrd="0" presId="urn:microsoft.com/office/officeart/2005/8/layout/hList1"/>
    <dgm:cxn modelId="{05FE97AE-90FC-4037-AD85-D3B293DE9895}" srcId="{C1677756-98D4-49A9-885F-56A312B3A65A}" destId="{D66138B9-6E9C-46D6-8D28-FE1B48BB39D5}" srcOrd="0" destOrd="0" parTransId="{49C47B54-C280-4CFB-98CD-14B7E3C8B89C}" sibTransId="{304DB724-5611-4AC6-9206-C471605743AD}"/>
    <dgm:cxn modelId="{05A6C0B8-01D2-4456-883B-839346D714D3}" type="presOf" srcId="{8C697BA0-31EB-495A-9D9D-544758723422}" destId="{D0128AA7-4EEC-4A08-8FA1-FE8C2EAFA3DB}" srcOrd="0" destOrd="0" presId="urn:microsoft.com/office/officeart/2005/8/layout/hList1"/>
    <dgm:cxn modelId="{870133BB-E11A-4BC5-90CC-06C3586FD424}" srcId="{72E5E4F6-D5AD-4A86-A0DD-32D94C6D0828}" destId="{7430C587-72AB-4858-9B5B-D7887D53B3F1}" srcOrd="3" destOrd="0" parTransId="{ED6F5FA6-8353-43FD-A686-F8C04012D063}" sibTransId="{7C969FFA-7AFF-4122-9EB6-28E1628725A4}"/>
    <dgm:cxn modelId="{1182C7D7-823B-4036-B8B9-DF4A80BB0F5A}" type="presOf" srcId="{72E5E4F6-D5AD-4A86-A0DD-32D94C6D0828}" destId="{11B0039C-DFD3-4EC8-8CB9-553303D52C3F}" srcOrd="0" destOrd="0" presId="urn:microsoft.com/office/officeart/2005/8/layout/hList1"/>
    <dgm:cxn modelId="{40F904E8-B5F2-4B0F-B372-0F3F1CAA68CC}" type="presOf" srcId="{7A46BB0D-1F06-4F93-AE2D-795CE8C94850}" destId="{96E76E09-07A2-46DE-A456-451DBEDD4796}" srcOrd="0" destOrd="0" presId="urn:microsoft.com/office/officeart/2005/8/layout/hList1"/>
    <dgm:cxn modelId="{69B347EA-DEBC-4DA8-B63E-8CEB055EAF23}" type="presOf" srcId="{D66138B9-6E9C-46D6-8D28-FE1B48BB39D5}" destId="{226CB7E0-2A20-4E91-8502-97CF9AC74914}" srcOrd="0" destOrd="0" presId="urn:microsoft.com/office/officeart/2005/8/layout/hList1"/>
    <dgm:cxn modelId="{A8C080EC-780D-411C-B43E-95463608E61C}" type="presOf" srcId="{61A1A9B8-9247-40B4-9620-74AA86527778}" destId="{E5F47AD8-95DC-43B2-A1A7-0C910793C2C9}" srcOrd="0" destOrd="0" presId="urn:microsoft.com/office/officeart/2005/8/layout/hList1"/>
    <dgm:cxn modelId="{332860E0-C511-4702-A725-FB0C179175C8}" type="presParOf" srcId="{11B0039C-DFD3-4EC8-8CB9-553303D52C3F}" destId="{19A9A9B5-086B-40B2-8D61-06A8EA9B58BE}" srcOrd="0" destOrd="0" presId="urn:microsoft.com/office/officeart/2005/8/layout/hList1"/>
    <dgm:cxn modelId="{59200F18-9598-47BE-B01F-81C9EA5DE69F}" type="presParOf" srcId="{19A9A9B5-086B-40B2-8D61-06A8EA9B58BE}" destId="{E5F47AD8-95DC-43B2-A1A7-0C910793C2C9}" srcOrd="0" destOrd="0" presId="urn:microsoft.com/office/officeart/2005/8/layout/hList1"/>
    <dgm:cxn modelId="{38521FBB-5D47-4277-8FA8-0238D75AB66C}" type="presParOf" srcId="{19A9A9B5-086B-40B2-8D61-06A8EA9B58BE}" destId="{96E76E09-07A2-46DE-A456-451DBEDD4796}" srcOrd="1" destOrd="0" presId="urn:microsoft.com/office/officeart/2005/8/layout/hList1"/>
    <dgm:cxn modelId="{5154041C-5122-4858-B39E-70E80A95D7A3}" type="presParOf" srcId="{11B0039C-DFD3-4EC8-8CB9-553303D52C3F}" destId="{D74BA78E-BFE9-4490-A319-A49033E16413}" srcOrd="1" destOrd="0" presId="urn:microsoft.com/office/officeart/2005/8/layout/hList1"/>
    <dgm:cxn modelId="{B72D585A-7093-4EA5-85CB-43BD44896E1A}" type="presParOf" srcId="{11B0039C-DFD3-4EC8-8CB9-553303D52C3F}" destId="{225C5528-178E-4F05-BAFB-4FF9D3A2DC8A}" srcOrd="2" destOrd="0" presId="urn:microsoft.com/office/officeart/2005/8/layout/hList1"/>
    <dgm:cxn modelId="{7064E4FD-7B86-4457-9885-E63430C241CC}" type="presParOf" srcId="{225C5528-178E-4F05-BAFB-4FF9D3A2DC8A}" destId="{D0128AA7-4EEC-4A08-8FA1-FE8C2EAFA3DB}" srcOrd="0" destOrd="0" presId="urn:microsoft.com/office/officeart/2005/8/layout/hList1"/>
    <dgm:cxn modelId="{474D8CB5-57B6-47D2-B7B8-F52F2ABAF7E5}" type="presParOf" srcId="{225C5528-178E-4F05-BAFB-4FF9D3A2DC8A}" destId="{6BEC111A-7694-4E5A-90C9-ED6F0898687D}" srcOrd="1" destOrd="0" presId="urn:microsoft.com/office/officeart/2005/8/layout/hList1"/>
    <dgm:cxn modelId="{E8B8E415-0B3C-443B-95EB-395AE727250A}" type="presParOf" srcId="{11B0039C-DFD3-4EC8-8CB9-553303D52C3F}" destId="{1F2DFDAD-29A6-4741-9D97-91E51BDC206A}" srcOrd="3" destOrd="0" presId="urn:microsoft.com/office/officeart/2005/8/layout/hList1"/>
    <dgm:cxn modelId="{76F8BA79-4B65-48CC-BEDF-517FDD4D7990}" type="presParOf" srcId="{11B0039C-DFD3-4EC8-8CB9-553303D52C3F}" destId="{FC4D906D-45DA-4B0A-9260-BCECF0DB2623}" srcOrd="4" destOrd="0" presId="urn:microsoft.com/office/officeart/2005/8/layout/hList1"/>
    <dgm:cxn modelId="{F041ACF3-FEBD-44F1-9227-59555DD110F9}" type="presParOf" srcId="{FC4D906D-45DA-4B0A-9260-BCECF0DB2623}" destId="{79D5B41B-ADA1-42A2-BB2B-41058CAD9A67}" srcOrd="0" destOrd="0" presId="urn:microsoft.com/office/officeart/2005/8/layout/hList1"/>
    <dgm:cxn modelId="{27B9E63E-B3D7-4DFF-AA0A-D71E6308A300}" type="presParOf" srcId="{FC4D906D-45DA-4B0A-9260-BCECF0DB2623}" destId="{226CB7E0-2A20-4E91-8502-97CF9AC74914}" srcOrd="1" destOrd="0" presId="urn:microsoft.com/office/officeart/2005/8/layout/hList1"/>
    <dgm:cxn modelId="{1A0D9DE8-8FD5-4123-8A5D-562B9EFD9D12}" type="presParOf" srcId="{11B0039C-DFD3-4EC8-8CB9-553303D52C3F}" destId="{6098C207-584C-4659-8671-94CDA5F574B8}" srcOrd="5" destOrd="0" presId="urn:microsoft.com/office/officeart/2005/8/layout/hList1"/>
    <dgm:cxn modelId="{7DB383ED-37BE-45B4-8019-D65734F7E0E9}" type="presParOf" srcId="{11B0039C-DFD3-4EC8-8CB9-553303D52C3F}" destId="{D595E510-6B81-4758-ABCD-510791781DDF}" srcOrd="6" destOrd="0" presId="urn:microsoft.com/office/officeart/2005/8/layout/hList1"/>
    <dgm:cxn modelId="{5A2BB414-EB11-46C0-8E92-668147552B26}" type="presParOf" srcId="{D595E510-6B81-4758-ABCD-510791781DDF}" destId="{C668C016-CCCE-43C2-AD53-AADBF5465277}" srcOrd="0" destOrd="0" presId="urn:microsoft.com/office/officeart/2005/8/layout/hList1"/>
    <dgm:cxn modelId="{146D3475-8F8D-4757-BA26-6210D2D868BA}" type="presParOf" srcId="{D595E510-6B81-4758-ABCD-510791781DDF}" destId="{4724EE55-DA39-47B3-9D81-3F0EDD207B1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4D073A-D436-4554-815D-29EAEB4A0D89}"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4A14F7D5-DC66-494D-BE5A-4E99E0878098}">
      <dgm:prSet/>
      <dgm:spPr/>
      <dgm:t>
        <a:bodyPr/>
        <a:lstStyle/>
        <a:p>
          <a:pPr rtl="0"/>
          <a:r>
            <a:rPr kumimoji="1" lang="zh-TW" b="1" dirty="0">
              <a:solidFill>
                <a:schemeClr val="tx1"/>
              </a:solidFill>
              <a:latin typeface="微軟正黑體" panose="020B0604030504040204" pitchFamily="34" charset="-120"/>
              <a:ea typeface="微軟正黑體" panose="020B0604030504040204" pitchFamily="34" charset="-120"/>
            </a:rPr>
            <a:t>步驟</a:t>
          </a:r>
          <a:r>
            <a:rPr kumimoji="1" lang="en-US" b="1" dirty="0">
              <a:solidFill>
                <a:schemeClr val="tx1"/>
              </a:solidFill>
              <a:latin typeface="微軟正黑體" panose="020B0604030504040204" pitchFamily="34" charset="-120"/>
              <a:ea typeface="微軟正黑體" panose="020B0604030504040204" pitchFamily="34" charset="-120"/>
            </a:rPr>
            <a:t>1</a:t>
          </a:r>
          <a:r>
            <a:rPr kumimoji="1" lang="zh-TW" b="1" dirty="0">
              <a:solidFill>
                <a:schemeClr val="tx1"/>
              </a:solidFill>
              <a:latin typeface="微軟正黑體" panose="020B0604030504040204" pitchFamily="34" charset="-120"/>
              <a:ea typeface="微軟正黑體" panose="020B0604030504040204" pitchFamily="34" charset="-120"/>
            </a:rPr>
            <a:t>：</a:t>
          </a:r>
          <a:r>
            <a:rPr kumimoji="1" lang="zh-TW" dirty="0">
              <a:solidFill>
                <a:schemeClr val="tx1"/>
              </a:solidFill>
              <a:latin typeface="微軟正黑體" panose="020B0604030504040204" pitchFamily="34" charset="-120"/>
              <a:ea typeface="微軟正黑體" panose="020B0604030504040204" pitchFamily="34" charset="-120"/>
            </a:rPr>
            <a:t>確認是否可以流用。</a:t>
          </a:r>
          <a:endParaRPr lang="zh-TW" dirty="0">
            <a:solidFill>
              <a:schemeClr val="tx1"/>
            </a:solidFill>
            <a:latin typeface="微軟正黑體" panose="020B0604030504040204" pitchFamily="34" charset="-120"/>
            <a:ea typeface="微軟正黑體" panose="020B0604030504040204" pitchFamily="34" charset="-120"/>
          </a:endParaRPr>
        </a:p>
      </dgm:t>
    </dgm:pt>
    <dgm:pt modelId="{737F166E-78EC-4202-A3A6-4DA7786C5DC4}" type="parTrans" cxnId="{9DC5C2C7-6F39-47A2-BB79-1B2781777AEE}">
      <dgm:prSet/>
      <dgm:spPr/>
      <dgm:t>
        <a:bodyPr/>
        <a:lstStyle/>
        <a:p>
          <a:endParaRPr lang="zh-TW" altLang="en-US"/>
        </a:p>
      </dgm:t>
    </dgm:pt>
    <dgm:pt modelId="{ACCEB440-9783-4543-BB21-B96A377BCC02}" type="sibTrans" cxnId="{9DC5C2C7-6F39-47A2-BB79-1B2781777AEE}">
      <dgm:prSet/>
      <dgm:spPr/>
      <dgm:t>
        <a:bodyPr/>
        <a:lstStyle/>
        <a:p>
          <a:endParaRPr lang="zh-TW" altLang="en-US"/>
        </a:p>
      </dgm:t>
    </dgm:pt>
    <dgm:pt modelId="{91F5DCE3-2899-4F42-9B60-3A70D92A80EF}">
      <dgm:prSet/>
      <dgm:spPr/>
      <dgm:t>
        <a:bodyPr/>
        <a:lstStyle/>
        <a:p>
          <a:pPr rtl="0"/>
          <a:r>
            <a:rPr kumimoji="1" lang="zh-TW" dirty="0">
              <a:solidFill>
                <a:schemeClr val="tx1"/>
              </a:solidFill>
              <a:latin typeface="微軟正黑體" panose="020B0604030504040204" pitchFamily="34" charset="-120"/>
              <a:ea typeface="微軟正黑體" panose="020B0604030504040204" pitchFamily="34" charset="-120"/>
            </a:rPr>
            <a:t>補助及委辦計畫經費流用，如有所疑慮，請先</a:t>
          </a:r>
          <a:r>
            <a:rPr kumimoji="1" lang="en-US" dirty="0">
              <a:solidFill>
                <a:schemeClr val="tx1"/>
              </a:solidFill>
              <a:latin typeface="微軟正黑體" panose="020B0604030504040204" pitchFamily="34" charset="-120"/>
              <a:ea typeface="微軟正黑體" panose="020B0604030504040204" pitchFamily="34" charset="-120"/>
            </a:rPr>
            <a:t>【</a:t>
          </a:r>
          <a:r>
            <a:rPr kumimoji="1" lang="zh-TW" dirty="0">
              <a:solidFill>
                <a:schemeClr val="tx1"/>
              </a:solidFill>
              <a:latin typeface="微軟正黑體" panose="020B0604030504040204" pitchFamily="34" charset="-120"/>
              <a:ea typeface="微軟正黑體" panose="020B0604030504040204" pitchFamily="34" charset="-120"/>
            </a:rPr>
            <a:t>徵詢委辦</a:t>
          </a:r>
          <a:r>
            <a:rPr kumimoji="1" lang="en-US" dirty="0">
              <a:solidFill>
                <a:schemeClr val="tx1"/>
              </a:solidFill>
              <a:latin typeface="微軟正黑體" panose="020B0604030504040204" pitchFamily="34" charset="-120"/>
              <a:ea typeface="微軟正黑體" panose="020B0604030504040204" pitchFamily="34" charset="-120"/>
            </a:rPr>
            <a:t>(</a:t>
          </a:r>
          <a:r>
            <a:rPr kumimoji="1" lang="zh-TW" dirty="0">
              <a:solidFill>
                <a:schemeClr val="tx1"/>
              </a:solidFill>
              <a:latin typeface="微軟正黑體" panose="020B0604030504040204" pitchFamily="34" charset="-120"/>
              <a:ea typeface="微軟正黑體" panose="020B0604030504040204" pitchFamily="34" charset="-120"/>
            </a:rPr>
            <a:t>補助</a:t>
          </a:r>
          <a:r>
            <a:rPr kumimoji="1" lang="en-US" dirty="0">
              <a:solidFill>
                <a:schemeClr val="tx1"/>
              </a:solidFill>
              <a:latin typeface="微軟正黑體" panose="020B0604030504040204" pitchFamily="34" charset="-120"/>
              <a:ea typeface="微軟正黑體" panose="020B0604030504040204" pitchFamily="34" charset="-120"/>
            </a:rPr>
            <a:t>)</a:t>
          </a:r>
          <a:r>
            <a:rPr kumimoji="1" lang="zh-TW" dirty="0">
              <a:solidFill>
                <a:schemeClr val="tx1"/>
              </a:solidFill>
              <a:latin typeface="微軟正黑體" panose="020B0604030504040204" pitchFamily="34" charset="-120"/>
              <a:ea typeface="微軟正黑體" panose="020B0604030504040204" pitchFamily="34" charset="-120"/>
            </a:rPr>
            <a:t>單位</a:t>
          </a:r>
          <a:r>
            <a:rPr kumimoji="1" lang="en-US" dirty="0">
              <a:solidFill>
                <a:schemeClr val="tx1"/>
              </a:solidFill>
              <a:latin typeface="微軟正黑體" panose="020B0604030504040204" pitchFamily="34" charset="-120"/>
              <a:ea typeface="微軟正黑體" panose="020B0604030504040204" pitchFamily="34" charset="-120"/>
            </a:rPr>
            <a:t>】</a:t>
          </a:r>
          <a:r>
            <a:rPr kumimoji="1" lang="zh-TW" dirty="0">
              <a:solidFill>
                <a:schemeClr val="tx1"/>
              </a:solidFill>
              <a:latin typeface="微軟正黑體" panose="020B0604030504040204" pitchFamily="34" charset="-120"/>
              <a:ea typeface="微軟正黑體" panose="020B0604030504040204" pitchFamily="34" charset="-120"/>
            </a:rPr>
            <a:t>後，核可後</a:t>
          </a:r>
          <a:r>
            <a:rPr kumimoji="1" lang="zh-TW" altLang="en-US" dirty="0">
              <a:solidFill>
                <a:schemeClr val="tx1"/>
              </a:solidFill>
              <a:latin typeface="微軟正黑體" panose="020B0604030504040204" pitchFamily="34" charset="-120"/>
              <a:ea typeface="微軟正黑體" panose="020B0604030504040204" pitchFamily="34" charset="-120"/>
            </a:rPr>
            <a:t>依其意見</a:t>
          </a:r>
          <a:r>
            <a:rPr kumimoji="1" lang="zh-TW" dirty="0">
              <a:solidFill>
                <a:schemeClr val="tx1"/>
              </a:solidFill>
              <a:latin typeface="微軟正黑體" panose="020B0604030504040204" pitchFamily="34" charset="-120"/>
              <a:ea typeface="微軟正黑體" panose="020B0604030504040204" pitchFamily="34" charset="-120"/>
            </a:rPr>
            <a:t>辦理。</a:t>
          </a:r>
          <a:endParaRPr lang="zh-TW" dirty="0">
            <a:solidFill>
              <a:schemeClr val="tx1"/>
            </a:solidFill>
            <a:latin typeface="微軟正黑體" panose="020B0604030504040204" pitchFamily="34" charset="-120"/>
            <a:ea typeface="微軟正黑體" panose="020B0604030504040204" pitchFamily="34" charset="-120"/>
          </a:endParaRPr>
        </a:p>
      </dgm:t>
    </dgm:pt>
    <dgm:pt modelId="{DE034200-AB5D-4674-A409-66507AF11A15}" type="parTrans" cxnId="{5CFCEE71-1410-4E17-8776-6841269CAA75}">
      <dgm:prSet/>
      <dgm:spPr/>
      <dgm:t>
        <a:bodyPr/>
        <a:lstStyle/>
        <a:p>
          <a:endParaRPr lang="zh-TW" altLang="en-US"/>
        </a:p>
      </dgm:t>
    </dgm:pt>
    <dgm:pt modelId="{09A923C8-6BD8-4458-B5CA-A4C76580B5E9}" type="sibTrans" cxnId="{5CFCEE71-1410-4E17-8776-6841269CAA75}">
      <dgm:prSet/>
      <dgm:spPr/>
      <dgm:t>
        <a:bodyPr/>
        <a:lstStyle/>
        <a:p>
          <a:endParaRPr lang="zh-TW" altLang="en-US"/>
        </a:p>
      </dgm:t>
    </dgm:pt>
    <dgm:pt modelId="{61E75B06-B5A2-49D2-ABA4-E55906063EB4}">
      <dgm:prSet/>
      <dgm:spPr/>
      <dgm:t>
        <a:bodyPr/>
        <a:lstStyle/>
        <a:p>
          <a:pPr rtl="0"/>
          <a:r>
            <a:rPr kumimoji="1" lang="zh-TW" b="1" dirty="0">
              <a:solidFill>
                <a:schemeClr val="tx1"/>
              </a:solidFill>
              <a:latin typeface="微軟正黑體" panose="020B0604030504040204" pitchFamily="34" charset="-120"/>
              <a:ea typeface="微軟正黑體" panose="020B0604030504040204" pitchFamily="34" charset="-120"/>
            </a:rPr>
            <a:t>步驟</a:t>
          </a:r>
          <a:r>
            <a:rPr kumimoji="1" lang="en-US" b="1" dirty="0">
              <a:solidFill>
                <a:schemeClr val="tx1"/>
              </a:solidFill>
              <a:latin typeface="微軟正黑體" panose="020B0604030504040204" pitchFamily="34" charset="-120"/>
              <a:ea typeface="微軟正黑體" panose="020B0604030504040204" pitchFamily="34" charset="-120"/>
            </a:rPr>
            <a:t>2</a:t>
          </a:r>
          <a:r>
            <a:rPr kumimoji="1" lang="zh-TW" b="1" dirty="0">
              <a:solidFill>
                <a:schemeClr val="tx1"/>
              </a:solidFill>
              <a:latin typeface="微軟正黑體" panose="020B0604030504040204" pitchFamily="34" charset="-120"/>
              <a:ea typeface="微軟正黑體" panose="020B0604030504040204" pitchFamily="34" charset="-120"/>
            </a:rPr>
            <a:t>：</a:t>
          </a:r>
          <a:r>
            <a:rPr kumimoji="1" lang="zh-TW" b="0" dirty="0">
              <a:solidFill>
                <a:schemeClr val="tx1"/>
              </a:solidFill>
              <a:latin typeface="微軟正黑體" panose="020B0604030504040204" pitchFamily="34" charset="-120"/>
              <a:ea typeface="微軟正黑體" panose="020B0604030504040204" pitchFamily="34" charset="-120"/>
            </a:rPr>
            <a:t>校務系統填寫資料。</a:t>
          </a:r>
          <a:endParaRPr lang="zh-TW" dirty="0">
            <a:solidFill>
              <a:schemeClr val="tx1"/>
            </a:solidFill>
            <a:latin typeface="微軟正黑體" panose="020B0604030504040204" pitchFamily="34" charset="-120"/>
            <a:ea typeface="微軟正黑體" panose="020B0604030504040204" pitchFamily="34" charset="-120"/>
          </a:endParaRPr>
        </a:p>
      </dgm:t>
    </dgm:pt>
    <dgm:pt modelId="{31D4E99D-69E1-4BBF-8DF5-634F83755BA6}" type="parTrans" cxnId="{F30C214E-103E-44DB-8B5E-006F7D0672B0}">
      <dgm:prSet/>
      <dgm:spPr/>
      <dgm:t>
        <a:bodyPr/>
        <a:lstStyle/>
        <a:p>
          <a:endParaRPr lang="zh-TW" altLang="en-US"/>
        </a:p>
      </dgm:t>
    </dgm:pt>
    <dgm:pt modelId="{601F4336-9137-4E04-A718-80FC74C8E24C}" type="sibTrans" cxnId="{F30C214E-103E-44DB-8B5E-006F7D0672B0}">
      <dgm:prSet/>
      <dgm:spPr/>
      <dgm:t>
        <a:bodyPr/>
        <a:lstStyle/>
        <a:p>
          <a:endParaRPr lang="zh-TW" altLang="en-US"/>
        </a:p>
      </dgm:t>
    </dgm:pt>
    <dgm:pt modelId="{2D6D3D48-B7EA-4391-8A5D-3E45A1C05617}">
      <dgm:prSet/>
      <dgm:spPr/>
      <dgm:t>
        <a:bodyPr/>
        <a:lstStyle/>
        <a:p>
          <a:pPr rtl="0"/>
          <a:r>
            <a:rPr kumimoji="1" lang="zh-TW" b="0" dirty="0">
              <a:solidFill>
                <a:schemeClr val="tx1"/>
              </a:solidFill>
              <a:latin typeface="微軟正黑體" panose="020B0604030504040204" pitchFamily="34" charset="-120"/>
              <a:ea typeface="微軟正黑體" panose="020B0604030504040204" pitchFamily="34" charset="-120"/>
            </a:rPr>
            <a:t>請至</a:t>
          </a:r>
          <a:r>
            <a:rPr kumimoji="1" lang="en-US" b="0" dirty="0">
              <a:solidFill>
                <a:schemeClr val="tx1"/>
              </a:solidFill>
              <a:latin typeface="微軟正黑體" panose="020B0604030504040204" pitchFamily="34" charset="-120"/>
              <a:ea typeface="微軟正黑體" panose="020B0604030504040204" pitchFamily="34" charset="-120"/>
            </a:rPr>
            <a:t>【</a:t>
          </a:r>
          <a:r>
            <a:rPr kumimoji="1" lang="zh-TW" b="0" dirty="0">
              <a:solidFill>
                <a:schemeClr val="tx1"/>
              </a:solidFill>
              <a:latin typeface="微軟正黑體" panose="020B0604030504040204" pitchFamily="34" charset="-120"/>
              <a:ea typeface="微軟正黑體" panose="020B0604030504040204" pitchFamily="34" charset="-120"/>
            </a:rPr>
            <a:t>校務系統</a:t>
          </a:r>
          <a:r>
            <a:rPr kumimoji="1" lang="en-US"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學年度預算編列</a:t>
          </a:r>
          <a:r>
            <a:rPr kumimoji="1" lang="en-US"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流用單</a:t>
          </a:r>
          <a:r>
            <a:rPr kumimoji="1" lang="en-US" altLang="zh-TW"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設定流入、流出資料</a:t>
          </a:r>
          <a:r>
            <a:rPr kumimoji="1" lang="en-US" altLang="zh-TW"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設定流用簽核流程</a:t>
          </a:r>
          <a:r>
            <a:rPr kumimoji="1" lang="en-US" altLang="zh-TW"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陳送簽核。</a:t>
          </a:r>
          <a:r>
            <a:rPr kumimoji="1" lang="en-US"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40E932EF-BCB8-451C-BFFB-A321CAA015EE}" type="parTrans" cxnId="{0737439F-0550-476F-802D-D25762DA4D4C}">
      <dgm:prSet/>
      <dgm:spPr/>
      <dgm:t>
        <a:bodyPr/>
        <a:lstStyle/>
        <a:p>
          <a:endParaRPr lang="zh-TW" altLang="en-US"/>
        </a:p>
      </dgm:t>
    </dgm:pt>
    <dgm:pt modelId="{483C761D-7779-44B1-A89D-8907DF43A2F9}" type="sibTrans" cxnId="{0737439F-0550-476F-802D-D25762DA4D4C}">
      <dgm:prSet/>
      <dgm:spPr/>
      <dgm:t>
        <a:bodyPr/>
        <a:lstStyle/>
        <a:p>
          <a:endParaRPr lang="zh-TW" altLang="en-US"/>
        </a:p>
      </dgm:t>
    </dgm:pt>
    <dgm:pt modelId="{DD8ECDC6-92AC-4C3F-96A7-26D1E7C82BD4}">
      <dgm:prSet/>
      <dgm:spPr/>
      <dgm:t>
        <a:bodyPr/>
        <a:lstStyle/>
        <a:p>
          <a:pPr rtl="0"/>
          <a:r>
            <a:rPr kumimoji="1" lang="zh-TW" b="1" dirty="0">
              <a:solidFill>
                <a:schemeClr val="tx1"/>
              </a:solidFill>
              <a:latin typeface="微軟正黑體" panose="020B0604030504040204" pitchFamily="34" charset="-120"/>
              <a:ea typeface="微軟正黑體" panose="020B0604030504040204" pitchFamily="34" charset="-120"/>
            </a:rPr>
            <a:t>步驟</a:t>
          </a:r>
          <a:r>
            <a:rPr kumimoji="1" lang="en-US" b="1" dirty="0">
              <a:solidFill>
                <a:schemeClr val="tx1"/>
              </a:solidFill>
              <a:latin typeface="微軟正黑體" panose="020B0604030504040204" pitchFamily="34" charset="-120"/>
              <a:ea typeface="微軟正黑體" panose="020B0604030504040204" pitchFamily="34" charset="-120"/>
            </a:rPr>
            <a:t>3</a:t>
          </a:r>
          <a:r>
            <a:rPr kumimoji="1" lang="zh-TW" b="1"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送至會計室作業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7AA993FF-D120-459E-8A2D-61DE0DB9A75D}" type="parTrans" cxnId="{4FD0DD0D-90D4-45C9-B613-616A844A36B9}">
      <dgm:prSet/>
      <dgm:spPr/>
      <dgm:t>
        <a:bodyPr/>
        <a:lstStyle/>
        <a:p>
          <a:endParaRPr lang="zh-TW" altLang="en-US"/>
        </a:p>
      </dgm:t>
    </dgm:pt>
    <dgm:pt modelId="{D51653F8-43D6-4076-A2FE-994F2E1BFFA4}" type="sibTrans" cxnId="{4FD0DD0D-90D4-45C9-B613-616A844A36B9}">
      <dgm:prSet/>
      <dgm:spPr/>
      <dgm:t>
        <a:bodyPr/>
        <a:lstStyle/>
        <a:p>
          <a:endParaRPr lang="zh-TW" altLang="en-US"/>
        </a:p>
      </dgm:t>
    </dgm:pt>
    <dgm:pt modelId="{CB2058F3-28FF-4F37-B6ED-9D96100AD711}">
      <dgm:prSet/>
      <dgm:spPr/>
      <dgm:t>
        <a:bodyPr/>
        <a:lstStyle/>
        <a:p>
          <a:pPr rtl="0"/>
          <a:r>
            <a:rPr kumimoji="1" lang="zh-TW" b="0" dirty="0">
              <a:solidFill>
                <a:schemeClr val="tx1"/>
              </a:solidFill>
              <a:latin typeface="微軟正黑體" panose="020B0604030504040204" pitchFamily="34" charset="-120"/>
              <a:ea typeface="微軟正黑體" panose="020B0604030504040204" pitchFamily="34" charset="-120"/>
            </a:rPr>
            <a:t>列印</a:t>
          </a:r>
          <a:r>
            <a:rPr kumimoji="1" lang="en-US" b="1" dirty="0">
              <a:solidFill>
                <a:schemeClr val="tx1"/>
              </a:solidFill>
              <a:latin typeface="微軟正黑體" panose="020B0604030504040204" pitchFamily="34" charset="-120"/>
              <a:ea typeface="微軟正黑體" panose="020B0604030504040204" pitchFamily="34" charset="-120"/>
            </a:rPr>
            <a:t>【</a:t>
          </a:r>
          <a:r>
            <a:rPr kumimoji="1" lang="zh-TW" b="1" dirty="0">
              <a:solidFill>
                <a:schemeClr val="tx1"/>
              </a:solidFill>
              <a:latin typeface="微軟正黑體" panose="020B0604030504040204" pitchFamily="34" charset="-120"/>
              <a:ea typeface="微軟正黑體" panose="020B0604030504040204" pitchFamily="34" charset="-120"/>
            </a:rPr>
            <a:t>預算經費流用申請表</a:t>
          </a:r>
          <a:r>
            <a:rPr kumimoji="1" lang="en-US" b="1" dirty="0">
              <a:solidFill>
                <a:schemeClr val="tx1"/>
              </a:solidFill>
              <a:latin typeface="微軟正黑體" panose="020B0604030504040204" pitchFamily="34" charset="-120"/>
              <a:ea typeface="微軟正黑體" panose="020B0604030504040204" pitchFamily="34" charset="-120"/>
            </a:rPr>
            <a:t>】</a:t>
          </a:r>
          <a:r>
            <a:rPr kumimoji="1" lang="zh-TW" b="1" dirty="0">
              <a:solidFill>
                <a:schemeClr val="tx1"/>
              </a:solidFill>
              <a:latin typeface="微軟正黑體" panose="020B0604030504040204" pitchFamily="34" charset="-120"/>
              <a:ea typeface="微軟正黑體" panose="020B0604030504040204" pitchFamily="34" charset="-120"/>
            </a:rPr>
            <a:t>並送至</a:t>
          </a:r>
          <a:r>
            <a:rPr kumimoji="1" lang="zh-TW" b="0" dirty="0">
              <a:solidFill>
                <a:schemeClr val="tx1"/>
              </a:solidFill>
              <a:latin typeface="微軟正黑體" panose="020B0604030504040204" pitchFamily="34" charset="-120"/>
              <a:ea typeface="微軟正黑體" panose="020B0604030504040204" pitchFamily="34" charset="-120"/>
            </a:rPr>
            <a:t>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470CEEB2-517A-4F3A-97FC-1A66A9783F03}" type="parTrans" cxnId="{7EFDC679-67AA-4786-B0E7-B438D015F53B}">
      <dgm:prSet/>
      <dgm:spPr/>
      <dgm:t>
        <a:bodyPr/>
        <a:lstStyle/>
        <a:p>
          <a:endParaRPr lang="zh-TW" altLang="en-US"/>
        </a:p>
      </dgm:t>
    </dgm:pt>
    <dgm:pt modelId="{2AC02129-4308-47D0-B425-2368DF54FFD4}" type="sibTrans" cxnId="{7EFDC679-67AA-4786-B0E7-B438D015F53B}">
      <dgm:prSet/>
      <dgm:spPr/>
      <dgm:t>
        <a:bodyPr/>
        <a:lstStyle/>
        <a:p>
          <a:endParaRPr lang="zh-TW" altLang="en-US"/>
        </a:p>
      </dgm:t>
    </dgm:pt>
    <dgm:pt modelId="{C2B1FA26-A7D1-415B-AFFF-A79C3EE90E90}">
      <dgm:prSet/>
      <dgm:spPr/>
      <dgm:t>
        <a:bodyPr/>
        <a:lstStyle/>
        <a:p>
          <a:pPr rtl="0"/>
          <a:r>
            <a:rPr lang="zh-TW" altLang="en-US" dirty="0">
              <a:solidFill>
                <a:schemeClr val="tx1"/>
              </a:solidFill>
              <a:latin typeface="微軟正黑體" panose="020B0604030504040204" pitchFamily="34" charset="-120"/>
              <a:ea typeface="微軟正黑體" panose="020B0604030504040204" pitchFamily="34" charset="-120"/>
            </a:rPr>
            <a:t>學校經費，依照本校流用程序辦理。</a:t>
          </a:r>
          <a:endParaRPr lang="zh-TW" dirty="0">
            <a:solidFill>
              <a:schemeClr val="tx1"/>
            </a:solidFill>
            <a:latin typeface="微軟正黑體" panose="020B0604030504040204" pitchFamily="34" charset="-120"/>
            <a:ea typeface="微軟正黑體" panose="020B0604030504040204" pitchFamily="34" charset="-120"/>
          </a:endParaRPr>
        </a:p>
      </dgm:t>
    </dgm:pt>
    <dgm:pt modelId="{04D14686-094D-4136-907B-670D3E2019E5}" type="parTrans" cxnId="{0E984E68-C24F-41D5-A49C-9097F5A20C52}">
      <dgm:prSet/>
      <dgm:spPr/>
      <dgm:t>
        <a:bodyPr/>
        <a:lstStyle/>
        <a:p>
          <a:endParaRPr lang="zh-TW" altLang="en-US"/>
        </a:p>
      </dgm:t>
    </dgm:pt>
    <dgm:pt modelId="{958C4077-E94D-4B1B-9720-136C403569DE}" type="sibTrans" cxnId="{0E984E68-C24F-41D5-A49C-9097F5A20C52}">
      <dgm:prSet/>
      <dgm:spPr/>
      <dgm:t>
        <a:bodyPr/>
        <a:lstStyle/>
        <a:p>
          <a:endParaRPr lang="zh-TW" altLang="en-US"/>
        </a:p>
      </dgm:t>
    </dgm:pt>
    <dgm:pt modelId="{9A1A5FFD-01C8-491B-8979-41309E7C2BAC}" type="pres">
      <dgm:prSet presAssocID="{194D073A-D436-4554-815D-29EAEB4A0D89}" presName="Name0" presStyleCnt="0">
        <dgm:presLayoutVars>
          <dgm:dir/>
          <dgm:animLvl val="lvl"/>
          <dgm:resizeHandles val="exact"/>
        </dgm:presLayoutVars>
      </dgm:prSet>
      <dgm:spPr/>
    </dgm:pt>
    <dgm:pt modelId="{8259B1A6-DD0A-491F-A746-A19C295E1F33}" type="pres">
      <dgm:prSet presAssocID="{4A14F7D5-DC66-494D-BE5A-4E99E0878098}" presName="composite" presStyleCnt="0"/>
      <dgm:spPr/>
    </dgm:pt>
    <dgm:pt modelId="{C4745B80-2407-4488-9644-7BF79CAB6882}" type="pres">
      <dgm:prSet presAssocID="{4A14F7D5-DC66-494D-BE5A-4E99E0878098}" presName="parTx" presStyleLbl="node1" presStyleIdx="0" presStyleCnt="3">
        <dgm:presLayoutVars>
          <dgm:chMax val="0"/>
          <dgm:chPref val="0"/>
          <dgm:bulletEnabled val="1"/>
        </dgm:presLayoutVars>
      </dgm:prSet>
      <dgm:spPr/>
    </dgm:pt>
    <dgm:pt modelId="{520FD28F-E36B-4ED4-B7E1-DB48C9AE051C}" type="pres">
      <dgm:prSet presAssocID="{4A14F7D5-DC66-494D-BE5A-4E99E0878098}" presName="desTx" presStyleLbl="revTx" presStyleIdx="0" presStyleCnt="3">
        <dgm:presLayoutVars>
          <dgm:bulletEnabled val="1"/>
        </dgm:presLayoutVars>
      </dgm:prSet>
      <dgm:spPr/>
    </dgm:pt>
    <dgm:pt modelId="{6F7FB204-E6C5-433C-8037-263F50967CF3}" type="pres">
      <dgm:prSet presAssocID="{ACCEB440-9783-4543-BB21-B96A377BCC02}" presName="space" presStyleCnt="0"/>
      <dgm:spPr/>
    </dgm:pt>
    <dgm:pt modelId="{DC3388D3-B92F-44F7-A409-0832AF8F0AF7}" type="pres">
      <dgm:prSet presAssocID="{61E75B06-B5A2-49D2-ABA4-E55906063EB4}" presName="composite" presStyleCnt="0"/>
      <dgm:spPr/>
    </dgm:pt>
    <dgm:pt modelId="{BFCA6145-8D4C-478A-9368-537169A54E78}" type="pres">
      <dgm:prSet presAssocID="{61E75B06-B5A2-49D2-ABA4-E55906063EB4}" presName="parTx" presStyleLbl="node1" presStyleIdx="1" presStyleCnt="3">
        <dgm:presLayoutVars>
          <dgm:chMax val="0"/>
          <dgm:chPref val="0"/>
          <dgm:bulletEnabled val="1"/>
        </dgm:presLayoutVars>
      </dgm:prSet>
      <dgm:spPr/>
    </dgm:pt>
    <dgm:pt modelId="{D2B7D037-FB30-4CB2-AE51-69E4AD2CB56F}" type="pres">
      <dgm:prSet presAssocID="{61E75B06-B5A2-49D2-ABA4-E55906063EB4}" presName="desTx" presStyleLbl="revTx" presStyleIdx="1" presStyleCnt="3">
        <dgm:presLayoutVars>
          <dgm:bulletEnabled val="1"/>
        </dgm:presLayoutVars>
      </dgm:prSet>
      <dgm:spPr/>
    </dgm:pt>
    <dgm:pt modelId="{72E0751E-7FD8-4479-8C49-BEDC9311D083}" type="pres">
      <dgm:prSet presAssocID="{601F4336-9137-4E04-A718-80FC74C8E24C}" presName="space" presStyleCnt="0"/>
      <dgm:spPr/>
    </dgm:pt>
    <dgm:pt modelId="{F426CC34-0024-4D41-A99A-05C126F242EC}" type="pres">
      <dgm:prSet presAssocID="{DD8ECDC6-92AC-4C3F-96A7-26D1E7C82BD4}" presName="composite" presStyleCnt="0"/>
      <dgm:spPr/>
    </dgm:pt>
    <dgm:pt modelId="{81619CD8-2651-4B9E-A1DA-E59C617B0898}" type="pres">
      <dgm:prSet presAssocID="{DD8ECDC6-92AC-4C3F-96A7-26D1E7C82BD4}" presName="parTx" presStyleLbl="node1" presStyleIdx="2" presStyleCnt="3">
        <dgm:presLayoutVars>
          <dgm:chMax val="0"/>
          <dgm:chPref val="0"/>
          <dgm:bulletEnabled val="1"/>
        </dgm:presLayoutVars>
      </dgm:prSet>
      <dgm:spPr/>
    </dgm:pt>
    <dgm:pt modelId="{0284EDB1-372B-479E-A191-651306E87982}" type="pres">
      <dgm:prSet presAssocID="{DD8ECDC6-92AC-4C3F-96A7-26D1E7C82BD4}" presName="desTx" presStyleLbl="revTx" presStyleIdx="2" presStyleCnt="3">
        <dgm:presLayoutVars>
          <dgm:bulletEnabled val="1"/>
        </dgm:presLayoutVars>
      </dgm:prSet>
      <dgm:spPr/>
    </dgm:pt>
  </dgm:ptLst>
  <dgm:cxnLst>
    <dgm:cxn modelId="{E976A701-3342-4EB6-9592-3100235D74D7}" type="presOf" srcId="{4A14F7D5-DC66-494D-BE5A-4E99E0878098}" destId="{C4745B80-2407-4488-9644-7BF79CAB6882}" srcOrd="0" destOrd="0" presId="urn:microsoft.com/office/officeart/2005/8/layout/chevron1"/>
    <dgm:cxn modelId="{FB6B3F02-E4AE-4E06-BDA0-F2C7FF09F66E}" type="presOf" srcId="{194D073A-D436-4554-815D-29EAEB4A0D89}" destId="{9A1A5FFD-01C8-491B-8979-41309E7C2BAC}" srcOrd="0" destOrd="0" presId="urn:microsoft.com/office/officeart/2005/8/layout/chevron1"/>
    <dgm:cxn modelId="{4FD0DD0D-90D4-45C9-B613-616A844A36B9}" srcId="{194D073A-D436-4554-815D-29EAEB4A0D89}" destId="{DD8ECDC6-92AC-4C3F-96A7-26D1E7C82BD4}" srcOrd="2" destOrd="0" parTransId="{7AA993FF-D120-459E-8A2D-61DE0DB9A75D}" sibTransId="{D51653F8-43D6-4076-A2FE-994F2E1BFFA4}"/>
    <dgm:cxn modelId="{6878A213-03CF-452A-A71C-63E7190C3826}" type="presOf" srcId="{CB2058F3-28FF-4F37-B6ED-9D96100AD711}" destId="{0284EDB1-372B-479E-A191-651306E87982}" srcOrd="0" destOrd="0" presId="urn:microsoft.com/office/officeart/2005/8/layout/chevron1"/>
    <dgm:cxn modelId="{1CAF413F-22BE-45D1-B45B-50062891C9AD}" type="presOf" srcId="{DD8ECDC6-92AC-4C3F-96A7-26D1E7C82BD4}" destId="{81619CD8-2651-4B9E-A1DA-E59C617B0898}" srcOrd="0" destOrd="0" presId="urn:microsoft.com/office/officeart/2005/8/layout/chevron1"/>
    <dgm:cxn modelId="{2213235D-D6B5-413D-80F9-FB76471959AD}" type="presOf" srcId="{61E75B06-B5A2-49D2-ABA4-E55906063EB4}" destId="{BFCA6145-8D4C-478A-9368-537169A54E78}" srcOrd="0" destOrd="0" presId="urn:microsoft.com/office/officeart/2005/8/layout/chevron1"/>
    <dgm:cxn modelId="{0E984E68-C24F-41D5-A49C-9097F5A20C52}" srcId="{4A14F7D5-DC66-494D-BE5A-4E99E0878098}" destId="{C2B1FA26-A7D1-415B-AFFF-A79C3EE90E90}" srcOrd="1" destOrd="0" parTransId="{04D14686-094D-4136-907B-670D3E2019E5}" sibTransId="{958C4077-E94D-4B1B-9720-136C403569DE}"/>
    <dgm:cxn modelId="{F30C214E-103E-44DB-8B5E-006F7D0672B0}" srcId="{194D073A-D436-4554-815D-29EAEB4A0D89}" destId="{61E75B06-B5A2-49D2-ABA4-E55906063EB4}" srcOrd="1" destOrd="0" parTransId="{31D4E99D-69E1-4BBF-8DF5-634F83755BA6}" sibTransId="{601F4336-9137-4E04-A718-80FC74C8E24C}"/>
    <dgm:cxn modelId="{5CFCEE71-1410-4E17-8776-6841269CAA75}" srcId="{4A14F7D5-DC66-494D-BE5A-4E99E0878098}" destId="{91F5DCE3-2899-4F42-9B60-3A70D92A80EF}" srcOrd="0" destOrd="0" parTransId="{DE034200-AB5D-4674-A409-66507AF11A15}" sibTransId="{09A923C8-6BD8-4458-B5CA-A4C76580B5E9}"/>
    <dgm:cxn modelId="{7EFDC679-67AA-4786-B0E7-B438D015F53B}" srcId="{DD8ECDC6-92AC-4C3F-96A7-26D1E7C82BD4}" destId="{CB2058F3-28FF-4F37-B6ED-9D96100AD711}" srcOrd="0" destOrd="0" parTransId="{470CEEB2-517A-4F3A-97FC-1A66A9783F03}" sibTransId="{2AC02129-4308-47D0-B425-2368DF54FFD4}"/>
    <dgm:cxn modelId="{3B2D6789-8C3C-4ABE-99AD-36E1598683A1}" type="presOf" srcId="{2D6D3D48-B7EA-4391-8A5D-3E45A1C05617}" destId="{D2B7D037-FB30-4CB2-AE51-69E4AD2CB56F}" srcOrd="0" destOrd="0" presId="urn:microsoft.com/office/officeart/2005/8/layout/chevron1"/>
    <dgm:cxn modelId="{0737439F-0550-476F-802D-D25762DA4D4C}" srcId="{61E75B06-B5A2-49D2-ABA4-E55906063EB4}" destId="{2D6D3D48-B7EA-4391-8A5D-3E45A1C05617}" srcOrd="0" destOrd="0" parTransId="{40E932EF-BCB8-451C-BFFB-A321CAA015EE}" sibTransId="{483C761D-7779-44B1-A89D-8907DF43A2F9}"/>
    <dgm:cxn modelId="{0231E8AD-E885-40B4-9803-1ECEC9CCE969}" type="presOf" srcId="{91F5DCE3-2899-4F42-9B60-3A70D92A80EF}" destId="{520FD28F-E36B-4ED4-B7E1-DB48C9AE051C}" srcOrd="0" destOrd="0" presId="urn:microsoft.com/office/officeart/2005/8/layout/chevron1"/>
    <dgm:cxn modelId="{9DC5C2C7-6F39-47A2-BB79-1B2781777AEE}" srcId="{194D073A-D436-4554-815D-29EAEB4A0D89}" destId="{4A14F7D5-DC66-494D-BE5A-4E99E0878098}" srcOrd="0" destOrd="0" parTransId="{737F166E-78EC-4202-A3A6-4DA7786C5DC4}" sibTransId="{ACCEB440-9783-4543-BB21-B96A377BCC02}"/>
    <dgm:cxn modelId="{B4FBE9FB-59F5-476F-9EFD-FC02C10D8864}" type="presOf" srcId="{C2B1FA26-A7D1-415B-AFFF-A79C3EE90E90}" destId="{520FD28F-E36B-4ED4-B7E1-DB48C9AE051C}" srcOrd="0" destOrd="1" presId="urn:microsoft.com/office/officeart/2005/8/layout/chevron1"/>
    <dgm:cxn modelId="{E37C87BD-8C94-4968-8B47-A04953FFD923}" type="presParOf" srcId="{9A1A5FFD-01C8-491B-8979-41309E7C2BAC}" destId="{8259B1A6-DD0A-491F-A746-A19C295E1F33}" srcOrd="0" destOrd="0" presId="urn:microsoft.com/office/officeart/2005/8/layout/chevron1"/>
    <dgm:cxn modelId="{572D4F5B-E9D6-4772-A642-05005EB9F07D}" type="presParOf" srcId="{8259B1A6-DD0A-491F-A746-A19C295E1F33}" destId="{C4745B80-2407-4488-9644-7BF79CAB6882}" srcOrd="0" destOrd="0" presId="urn:microsoft.com/office/officeart/2005/8/layout/chevron1"/>
    <dgm:cxn modelId="{1BEA2F61-E040-4535-908A-84712B743404}" type="presParOf" srcId="{8259B1A6-DD0A-491F-A746-A19C295E1F33}" destId="{520FD28F-E36B-4ED4-B7E1-DB48C9AE051C}" srcOrd="1" destOrd="0" presId="urn:microsoft.com/office/officeart/2005/8/layout/chevron1"/>
    <dgm:cxn modelId="{F227A563-A274-4D2E-9330-ABBD43B9E1F4}" type="presParOf" srcId="{9A1A5FFD-01C8-491B-8979-41309E7C2BAC}" destId="{6F7FB204-E6C5-433C-8037-263F50967CF3}" srcOrd="1" destOrd="0" presId="urn:microsoft.com/office/officeart/2005/8/layout/chevron1"/>
    <dgm:cxn modelId="{F899A77A-D5A1-466A-AE37-46346ED558AD}" type="presParOf" srcId="{9A1A5FFD-01C8-491B-8979-41309E7C2BAC}" destId="{DC3388D3-B92F-44F7-A409-0832AF8F0AF7}" srcOrd="2" destOrd="0" presId="urn:microsoft.com/office/officeart/2005/8/layout/chevron1"/>
    <dgm:cxn modelId="{5FE96BF1-B3C3-4E1F-BB15-875B86AFE8C3}" type="presParOf" srcId="{DC3388D3-B92F-44F7-A409-0832AF8F0AF7}" destId="{BFCA6145-8D4C-478A-9368-537169A54E78}" srcOrd="0" destOrd="0" presId="urn:microsoft.com/office/officeart/2005/8/layout/chevron1"/>
    <dgm:cxn modelId="{DF95C39C-4AF0-46CA-B3AB-E59875183CFB}" type="presParOf" srcId="{DC3388D3-B92F-44F7-A409-0832AF8F0AF7}" destId="{D2B7D037-FB30-4CB2-AE51-69E4AD2CB56F}" srcOrd="1" destOrd="0" presId="urn:microsoft.com/office/officeart/2005/8/layout/chevron1"/>
    <dgm:cxn modelId="{39BE420E-3890-49BF-894A-BAFDD587F141}" type="presParOf" srcId="{9A1A5FFD-01C8-491B-8979-41309E7C2BAC}" destId="{72E0751E-7FD8-4479-8C49-BEDC9311D083}" srcOrd="3" destOrd="0" presId="urn:microsoft.com/office/officeart/2005/8/layout/chevron1"/>
    <dgm:cxn modelId="{88C08834-8CB2-4D16-BA31-C6AE702F4E40}" type="presParOf" srcId="{9A1A5FFD-01C8-491B-8979-41309E7C2BAC}" destId="{F426CC34-0024-4D41-A99A-05C126F242EC}" srcOrd="4" destOrd="0" presId="urn:microsoft.com/office/officeart/2005/8/layout/chevron1"/>
    <dgm:cxn modelId="{54D81DFC-437D-4338-A005-4108E9F0CDE7}" type="presParOf" srcId="{F426CC34-0024-4D41-A99A-05C126F242EC}" destId="{81619CD8-2651-4B9E-A1DA-E59C617B0898}" srcOrd="0" destOrd="0" presId="urn:microsoft.com/office/officeart/2005/8/layout/chevron1"/>
    <dgm:cxn modelId="{07285625-A053-4AEB-9E39-42A8EBC00F19}" type="presParOf" srcId="{F426CC34-0024-4D41-A99A-05C126F242EC}" destId="{0284EDB1-372B-479E-A191-651306E87982}"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9126F60-77B5-4520-BE4A-13ED29AA061D}"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71238F5C-6168-4007-BEDA-7A465C1130A1}">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步驟</a:t>
          </a:r>
          <a:r>
            <a:rPr lang="en-US" b="0" dirty="0">
              <a:solidFill>
                <a:schemeClr val="bg1"/>
              </a:solidFill>
              <a:latin typeface="微軟正黑體" panose="020B0604030504040204" pitchFamily="34" charset="-120"/>
              <a:ea typeface="微軟正黑體" panose="020B0604030504040204" pitchFamily="34" charset="-120"/>
            </a:rPr>
            <a:t>1</a:t>
          </a:r>
          <a:r>
            <a:rPr lang="zh-TW" altLang="en-US" b="0" dirty="0">
              <a:solidFill>
                <a:schemeClr val="bg1"/>
              </a:solidFill>
              <a:latin typeface="微軟正黑體" panose="020B0604030504040204" pitchFamily="34" charset="-120"/>
              <a:ea typeface="微軟正黑體" panose="020B0604030504040204" pitchFamily="34" charset="-120"/>
            </a:rPr>
            <a:t>：</a:t>
          </a:r>
          <a:r>
            <a:rPr lang="zh-TW" b="0" dirty="0">
              <a:solidFill>
                <a:schemeClr val="bg1"/>
              </a:solidFill>
              <a:latin typeface="微軟正黑體" panose="020B0604030504040204" pitchFamily="34" charset="-120"/>
              <a:ea typeface="微軟正黑體" panose="020B0604030504040204" pitchFamily="34" charset="-120"/>
            </a:rPr>
            <a:t>考量其他經費</a:t>
          </a:r>
          <a:endParaRPr lang="zh-TW" dirty="0">
            <a:solidFill>
              <a:schemeClr val="bg1"/>
            </a:solidFill>
            <a:latin typeface="微軟正黑體" panose="020B0604030504040204" pitchFamily="34" charset="-120"/>
            <a:ea typeface="微軟正黑體" panose="020B0604030504040204" pitchFamily="34" charset="-120"/>
          </a:endParaRPr>
        </a:p>
      </dgm:t>
    </dgm:pt>
    <dgm:pt modelId="{527977AC-9621-4898-A8A6-64C1F619702B}" type="parTrans" cxnId="{31B73D6C-6784-43AC-A94C-7141250ACCC3}">
      <dgm:prSet/>
      <dgm:spPr/>
      <dgm:t>
        <a:bodyPr/>
        <a:lstStyle/>
        <a:p>
          <a:endParaRPr lang="zh-TW" altLang="en-US"/>
        </a:p>
      </dgm:t>
    </dgm:pt>
    <dgm:pt modelId="{F6AFC6BD-ED46-4B59-8F95-B55475691291}" type="sibTrans" cxnId="{31B73D6C-6784-43AC-A94C-7141250ACCC3}">
      <dgm:prSet/>
      <dgm:spPr/>
      <dgm:t>
        <a:bodyPr/>
        <a:lstStyle/>
        <a:p>
          <a:endParaRPr lang="zh-TW" altLang="en-US"/>
        </a:p>
      </dgm:t>
    </dgm:pt>
    <dgm:pt modelId="{E97E0884-6CA9-4DD9-B95A-C4FA7AD73038}">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考量同一工作計畫內預算並辦理流用，</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參閱流用程序</a:t>
          </a:r>
          <a:r>
            <a:rPr lang="en-US"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61FE122-0D25-4295-BC55-B7855ED3C574}" type="parTrans" cxnId="{E049865B-6D0D-413C-9FB6-4666AAC288D1}">
      <dgm:prSet/>
      <dgm:spPr/>
      <dgm:t>
        <a:bodyPr/>
        <a:lstStyle/>
        <a:p>
          <a:endParaRPr lang="zh-TW" altLang="en-US"/>
        </a:p>
      </dgm:t>
    </dgm:pt>
    <dgm:pt modelId="{A641FB57-A6CD-4485-973D-215C91313D14}" type="sibTrans" cxnId="{E049865B-6D0D-413C-9FB6-4666AAC288D1}">
      <dgm:prSet/>
      <dgm:spPr/>
      <dgm:t>
        <a:bodyPr/>
        <a:lstStyle/>
        <a:p>
          <a:endParaRPr lang="zh-TW" altLang="en-US"/>
        </a:p>
      </dgm:t>
    </dgm:pt>
    <dgm:pt modelId="{8BAD60D3-8222-46FD-A19B-D6745D1665E5}">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步驟</a:t>
          </a:r>
          <a:r>
            <a:rPr lang="en-US" b="0" dirty="0">
              <a:solidFill>
                <a:schemeClr val="bg1"/>
              </a:solidFill>
              <a:latin typeface="微軟正黑體" panose="020B0604030504040204" pitchFamily="34" charset="-120"/>
              <a:ea typeface="微軟正黑體" panose="020B0604030504040204" pitchFamily="34" charset="-120"/>
            </a:rPr>
            <a:t>2 </a:t>
          </a:r>
          <a:r>
            <a:rPr lang="zh-TW" altLang="en-US" b="0" dirty="0">
              <a:solidFill>
                <a:schemeClr val="bg1"/>
              </a:solidFill>
              <a:latin typeface="微軟正黑體" panose="020B0604030504040204" pitchFamily="34" charset="-120"/>
              <a:ea typeface="微軟正黑體" panose="020B0604030504040204" pitchFamily="34" charset="-120"/>
            </a:rPr>
            <a:t>：</a:t>
          </a:r>
          <a:r>
            <a:rPr lang="zh-TW" b="0" dirty="0">
              <a:solidFill>
                <a:schemeClr val="bg1"/>
              </a:solidFill>
              <a:latin typeface="微軟正黑體" panose="020B0604030504040204" pitchFamily="34" charset="-120"/>
              <a:ea typeface="微軟正黑體" panose="020B0604030504040204" pitchFamily="34" charset="-120"/>
            </a:rPr>
            <a:t>上簽追加預算</a:t>
          </a:r>
          <a:endParaRPr lang="zh-TW" dirty="0">
            <a:solidFill>
              <a:schemeClr val="bg1"/>
            </a:solidFill>
            <a:latin typeface="微軟正黑體" panose="020B0604030504040204" pitchFamily="34" charset="-120"/>
            <a:ea typeface="微軟正黑體" panose="020B0604030504040204" pitchFamily="34" charset="-120"/>
          </a:endParaRPr>
        </a:p>
      </dgm:t>
    </dgm:pt>
    <dgm:pt modelId="{80CC55C8-2BFE-4106-BF5A-7D262A2E9B3F}" type="parTrans" cxnId="{780A48A1-E0C8-4A81-AFD7-7982A79B8533}">
      <dgm:prSet/>
      <dgm:spPr/>
      <dgm:t>
        <a:bodyPr/>
        <a:lstStyle/>
        <a:p>
          <a:endParaRPr lang="zh-TW" altLang="en-US"/>
        </a:p>
      </dgm:t>
    </dgm:pt>
    <dgm:pt modelId="{AB6BDE20-A3D8-4EE9-8335-84EF28771FBA}" type="sibTrans" cxnId="{780A48A1-E0C8-4A81-AFD7-7982A79B8533}">
      <dgm:prSet/>
      <dgm:spPr/>
      <dgm:t>
        <a:bodyPr/>
        <a:lstStyle/>
        <a:p>
          <a:endParaRPr lang="zh-TW" altLang="en-US"/>
        </a:p>
      </dgm:t>
    </dgm:pt>
    <dgm:pt modelId="{D170AF03-463B-4AD1-AD17-D6601D7A357F}">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同一工作計畫內無金額可流用，上簽</a:t>
          </a:r>
          <a:r>
            <a:rPr lang="zh-TW" altLang="en-US" b="0" dirty="0">
              <a:solidFill>
                <a:schemeClr val="tx1"/>
              </a:solidFill>
              <a:latin typeface="微軟正黑體" panose="020B0604030504040204" pitchFamily="34" charset="-120"/>
              <a:ea typeface="微軟正黑體" panose="020B0604030504040204" pitchFamily="34" charset="-120"/>
            </a:rPr>
            <a:t>並檢附</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估價單</a:t>
          </a:r>
          <a:r>
            <a:rPr kumimoji="1" lang="en-US"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預算控制表</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追加預算明細表</a:t>
          </a:r>
          <a:r>
            <a:rPr kumimoji="1"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追加預算。</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簽呈格式參閱公文範本</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F31F536F-20D1-47E0-BE45-0D4B16ABF7A9}" type="parTrans" cxnId="{802B0BBC-2A63-441B-A0D4-F5B2D32EF742}">
      <dgm:prSet/>
      <dgm:spPr/>
      <dgm:t>
        <a:bodyPr/>
        <a:lstStyle/>
        <a:p>
          <a:endParaRPr lang="zh-TW" altLang="en-US"/>
        </a:p>
      </dgm:t>
    </dgm:pt>
    <dgm:pt modelId="{A8DE2B59-E969-4EBD-80C8-46575FD6D154}" type="sibTrans" cxnId="{802B0BBC-2A63-441B-A0D4-F5B2D32EF742}">
      <dgm:prSet/>
      <dgm:spPr/>
      <dgm:t>
        <a:bodyPr/>
        <a:lstStyle/>
        <a:p>
          <a:endParaRPr lang="zh-TW" altLang="en-US"/>
        </a:p>
      </dgm:t>
    </dgm:pt>
    <dgm:pt modelId="{43274E0F-7B95-4EE3-B142-859A0E75FABA}">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步驟</a:t>
          </a:r>
          <a:r>
            <a:rPr lang="en-US" b="0" dirty="0">
              <a:solidFill>
                <a:schemeClr val="bg1"/>
              </a:solidFill>
              <a:latin typeface="微軟正黑體" panose="020B0604030504040204" pitchFamily="34" charset="-120"/>
              <a:ea typeface="微軟正黑體" panose="020B0604030504040204" pitchFamily="34" charset="-120"/>
            </a:rPr>
            <a:t>3</a:t>
          </a:r>
          <a:r>
            <a:rPr lang="zh-TW" altLang="en-US" b="0" dirty="0">
              <a:solidFill>
                <a:schemeClr val="bg1"/>
              </a:solidFill>
              <a:latin typeface="微軟正黑體" panose="020B0604030504040204" pitchFamily="34" charset="-120"/>
              <a:ea typeface="微軟正黑體" panose="020B0604030504040204" pitchFamily="34" charset="-120"/>
            </a:rPr>
            <a:t>：</a:t>
          </a:r>
          <a:r>
            <a:rPr lang="en-US" b="0" dirty="0">
              <a:solidFill>
                <a:schemeClr val="bg1"/>
              </a:solidFill>
              <a:latin typeface="微軟正黑體" panose="020B0604030504040204" pitchFamily="34" charset="-120"/>
              <a:ea typeface="微軟正黑體" panose="020B0604030504040204" pitchFamily="34" charset="-120"/>
            </a:rPr>
            <a:t> </a:t>
          </a:r>
          <a:r>
            <a:rPr lang="zh-TW" altLang="en-US" b="0" dirty="0">
              <a:solidFill>
                <a:schemeClr val="bg1"/>
              </a:solidFill>
              <a:latin typeface="微軟正黑體" panose="020B0604030504040204" pitchFamily="34" charset="-120"/>
              <a:ea typeface="微軟正黑體" panose="020B0604030504040204" pitchFamily="34" charset="-120"/>
            </a:rPr>
            <a:t>設定預算追加減明細</a:t>
          </a:r>
          <a:endParaRPr lang="zh-TW" dirty="0">
            <a:solidFill>
              <a:schemeClr val="bg1"/>
            </a:solidFill>
            <a:latin typeface="微軟正黑體" panose="020B0604030504040204" pitchFamily="34" charset="-120"/>
            <a:ea typeface="微軟正黑體" panose="020B0604030504040204" pitchFamily="34" charset="-120"/>
          </a:endParaRPr>
        </a:p>
      </dgm:t>
    </dgm:pt>
    <dgm:pt modelId="{C6588668-A0BC-4C34-8577-1E2DF459482F}" type="parTrans" cxnId="{427075FE-6565-4391-9220-0BDBB0E46CFD}">
      <dgm:prSet/>
      <dgm:spPr/>
      <dgm:t>
        <a:bodyPr/>
        <a:lstStyle/>
        <a:p>
          <a:endParaRPr lang="zh-TW" altLang="en-US"/>
        </a:p>
      </dgm:t>
    </dgm:pt>
    <dgm:pt modelId="{78058516-2C72-4296-9951-6675663A8FF0}" type="sibTrans" cxnId="{427075FE-6565-4391-9220-0BDBB0E46CFD}">
      <dgm:prSet/>
      <dgm:spPr/>
      <dgm:t>
        <a:bodyPr/>
        <a:lstStyle/>
        <a:p>
          <a:endParaRPr lang="zh-TW" altLang="en-US"/>
        </a:p>
      </dgm:t>
    </dgm:pt>
    <dgm:pt modelId="{14A17475-EB42-4EC7-93E4-79EAE649F982}">
      <dgm:prSet/>
      <dgm:spPr/>
      <dgm:t>
        <a:bodyPr/>
        <a:lstStyle/>
        <a:p>
          <a:pPr rtl="0"/>
          <a:r>
            <a:rPr lang="zh-TW" altLang="en-US" b="0" dirty="0">
              <a:solidFill>
                <a:schemeClr val="tx1"/>
              </a:solidFill>
              <a:latin typeface="微軟正黑體" panose="020B0604030504040204" pitchFamily="34" charset="-120"/>
              <a:ea typeface="微軟正黑體" panose="020B0604030504040204" pitchFamily="34" charset="-120"/>
            </a:rPr>
            <a:t>核准後，</a:t>
          </a:r>
          <a:r>
            <a:rPr lang="zh-TW" b="0" dirty="0">
              <a:solidFill>
                <a:schemeClr val="tx1"/>
              </a:solidFill>
              <a:latin typeface="微軟正黑體" panose="020B0604030504040204" pitchFamily="34" charset="-120"/>
              <a:ea typeface="微軟正黑體" panose="020B0604030504040204" pitchFamily="34" charset="-120"/>
            </a:rPr>
            <a:t>請至校務系統</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學年度預算編列</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追加減</a:t>
          </a:r>
          <a:r>
            <a:rPr lang="zh-TW" altLang="en-US" b="0" dirty="0">
              <a:solidFill>
                <a:schemeClr val="tx1"/>
              </a:solidFill>
              <a:latin typeface="微軟正黑體" panose="020B0604030504040204" pitchFamily="34" charset="-120"/>
              <a:ea typeface="微軟正黑體" panose="020B0604030504040204" pitchFamily="34" charset="-120"/>
            </a:rPr>
            <a:t>申請單</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設定預算追加減資料</a:t>
          </a:r>
          <a:r>
            <a:rPr lang="zh-TW"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確認</a:t>
          </a:r>
          <a:r>
            <a:rPr kumimoji="1" lang="zh-TW" b="0" dirty="0">
              <a:solidFill>
                <a:schemeClr val="tx1"/>
              </a:solidFill>
              <a:latin typeface="微軟正黑體" panose="020B0604030504040204" pitchFamily="34" charset="-120"/>
              <a:ea typeface="微軟正黑體" panose="020B0604030504040204" pitchFamily="34" charset="-120"/>
            </a:rPr>
            <a:t>後點選</a:t>
          </a:r>
          <a:r>
            <a:rPr kumimoji="1" lang="en-US"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送</a:t>
          </a:r>
          <a:r>
            <a:rPr kumimoji="1" lang="zh-TW" b="0" dirty="0">
              <a:solidFill>
                <a:schemeClr val="tx1"/>
              </a:solidFill>
              <a:latin typeface="微軟正黑體" panose="020B0604030504040204" pitchFamily="34" charset="-120"/>
              <a:ea typeface="微軟正黑體" panose="020B0604030504040204" pitchFamily="34" charset="-120"/>
            </a:rPr>
            <a:t>會計室審核</a:t>
          </a:r>
          <a:r>
            <a:rPr kumimoji="1" lang="en-US" b="0" dirty="0">
              <a:solidFill>
                <a:schemeClr val="tx1"/>
              </a:solidFill>
              <a:latin typeface="微軟正黑體" panose="020B0604030504040204" pitchFamily="34" charset="-120"/>
              <a:ea typeface="微軟正黑體" panose="020B0604030504040204" pitchFamily="34" charset="-120"/>
            </a:rPr>
            <a:t>】</a:t>
          </a:r>
          <a:r>
            <a:rPr kumimoji="1" lang="zh-TW" b="0" dirty="0">
              <a:solidFill>
                <a:schemeClr val="tx1"/>
              </a:solidFill>
              <a:latin typeface="微軟正黑體" panose="020B0604030504040204" pitchFamily="34" charset="-120"/>
              <a:ea typeface="微軟正黑體" panose="020B0604030504040204" pitchFamily="34" charset="-120"/>
            </a:rPr>
            <a:t>，送出資料。</a:t>
          </a:r>
          <a:endParaRPr lang="zh-TW" dirty="0">
            <a:solidFill>
              <a:schemeClr val="tx1"/>
            </a:solidFill>
            <a:latin typeface="微軟正黑體" panose="020B0604030504040204" pitchFamily="34" charset="-120"/>
            <a:ea typeface="微軟正黑體" panose="020B0604030504040204" pitchFamily="34" charset="-120"/>
          </a:endParaRPr>
        </a:p>
      </dgm:t>
    </dgm:pt>
    <dgm:pt modelId="{3F7A6DC8-F431-4324-A90C-5B607A0EA5E2}" type="parTrans" cxnId="{9D5E2349-852E-403F-8161-028F72457F0F}">
      <dgm:prSet/>
      <dgm:spPr/>
      <dgm:t>
        <a:bodyPr/>
        <a:lstStyle/>
        <a:p>
          <a:endParaRPr lang="zh-TW" altLang="en-US"/>
        </a:p>
      </dgm:t>
    </dgm:pt>
    <dgm:pt modelId="{13245696-2EEF-40A9-A7A7-6002E9C9C790}" type="sibTrans" cxnId="{9D5E2349-852E-403F-8161-028F72457F0F}">
      <dgm:prSet/>
      <dgm:spPr/>
      <dgm:t>
        <a:bodyPr/>
        <a:lstStyle/>
        <a:p>
          <a:endParaRPr lang="zh-TW" altLang="en-US"/>
        </a:p>
      </dgm:t>
    </dgm:pt>
    <dgm:pt modelId="{D0DB1036-D817-4747-8B5D-E470473C619D}">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步驟</a:t>
          </a:r>
          <a:r>
            <a:rPr lang="en-US" b="0" dirty="0">
              <a:solidFill>
                <a:schemeClr val="bg1"/>
              </a:solidFill>
              <a:latin typeface="微軟正黑體" panose="020B0604030504040204" pitchFamily="34" charset="-120"/>
              <a:ea typeface="微軟正黑體" panose="020B0604030504040204" pitchFamily="34" charset="-120"/>
            </a:rPr>
            <a:t>4</a:t>
          </a:r>
          <a:r>
            <a:rPr lang="zh-TW" altLang="en-US" b="0" dirty="0">
              <a:solidFill>
                <a:schemeClr val="bg1"/>
              </a:solidFill>
              <a:latin typeface="微軟正黑體" panose="020B0604030504040204" pitchFamily="34" charset="-120"/>
              <a:ea typeface="微軟正黑體" panose="020B0604030504040204" pitchFamily="34" charset="-120"/>
            </a:rPr>
            <a:t>：</a:t>
          </a:r>
          <a:r>
            <a:rPr lang="en-US" b="0" dirty="0">
              <a:solidFill>
                <a:schemeClr val="bg1"/>
              </a:solidFill>
              <a:latin typeface="微軟正黑體" panose="020B0604030504040204" pitchFamily="34" charset="-120"/>
              <a:ea typeface="微軟正黑體" panose="020B0604030504040204" pitchFamily="34" charset="-120"/>
            </a:rPr>
            <a:t> </a:t>
          </a:r>
          <a:r>
            <a:rPr lang="zh-TW" b="0" dirty="0">
              <a:solidFill>
                <a:schemeClr val="bg1"/>
              </a:solidFill>
              <a:latin typeface="微軟正黑體" panose="020B0604030504040204" pitchFamily="34" charset="-120"/>
              <a:ea typeface="微軟正黑體" panose="020B0604030504040204" pitchFamily="34" charset="-120"/>
            </a:rPr>
            <a:t>送至會計室作業</a:t>
          </a:r>
          <a:endParaRPr lang="zh-TW" dirty="0">
            <a:solidFill>
              <a:schemeClr val="bg1"/>
            </a:solidFill>
            <a:latin typeface="微軟正黑體" panose="020B0604030504040204" pitchFamily="34" charset="-120"/>
            <a:ea typeface="微軟正黑體" panose="020B0604030504040204" pitchFamily="34" charset="-120"/>
          </a:endParaRPr>
        </a:p>
      </dgm:t>
    </dgm:pt>
    <dgm:pt modelId="{2A0D1D65-147C-4DFF-A7EB-289BADFDC854}" type="parTrans" cxnId="{A2EDD671-EDC9-47D5-A6CC-50519FCAE2EC}">
      <dgm:prSet/>
      <dgm:spPr/>
      <dgm:t>
        <a:bodyPr/>
        <a:lstStyle/>
        <a:p>
          <a:endParaRPr lang="zh-TW" altLang="en-US"/>
        </a:p>
      </dgm:t>
    </dgm:pt>
    <dgm:pt modelId="{FA5B5536-7885-4B78-8E94-09D7D1319CB6}" type="sibTrans" cxnId="{A2EDD671-EDC9-47D5-A6CC-50519FCAE2EC}">
      <dgm:prSet/>
      <dgm:spPr/>
      <dgm:t>
        <a:bodyPr/>
        <a:lstStyle/>
        <a:p>
          <a:endParaRPr lang="zh-TW" altLang="en-US"/>
        </a:p>
      </dgm:t>
    </dgm:pt>
    <dgm:pt modelId="{AFAC2DFF-D2E4-4ED7-83C1-24DEA7482BBA}">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列印</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預算經費追加減申請表</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及</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核准簽呈</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預算控制表</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追加預算明細表</a:t>
          </a:r>
          <a:r>
            <a:rPr kumimoji="1"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至會計室作業。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C91B0F67-6E99-41E3-9DB2-4947F32C562F}" type="parTrans" cxnId="{E9B9C4A5-EDA2-4352-B203-C579D00391DD}">
      <dgm:prSet/>
      <dgm:spPr/>
      <dgm:t>
        <a:bodyPr/>
        <a:lstStyle/>
        <a:p>
          <a:endParaRPr lang="zh-TW" altLang="en-US"/>
        </a:p>
      </dgm:t>
    </dgm:pt>
    <dgm:pt modelId="{FD08C01A-66BC-4EA8-9876-B3022ED8D159}" type="sibTrans" cxnId="{E9B9C4A5-EDA2-4352-B203-C579D00391DD}">
      <dgm:prSet/>
      <dgm:spPr/>
      <dgm:t>
        <a:bodyPr/>
        <a:lstStyle/>
        <a:p>
          <a:endParaRPr lang="zh-TW" altLang="en-US"/>
        </a:p>
      </dgm:t>
    </dgm:pt>
    <dgm:pt modelId="{D340215B-0F9B-4125-9957-B919DA448423}" type="pres">
      <dgm:prSet presAssocID="{59126F60-77B5-4520-BE4A-13ED29AA061D}" presName="Name0" presStyleCnt="0">
        <dgm:presLayoutVars>
          <dgm:dir/>
          <dgm:animLvl val="lvl"/>
          <dgm:resizeHandles val="exact"/>
        </dgm:presLayoutVars>
      </dgm:prSet>
      <dgm:spPr/>
    </dgm:pt>
    <dgm:pt modelId="{79D8975B-FD27-40AA-8E1E-B5A066C6DED5}" type="pres">
      <dgm:prSet presAssocID="{71238F5C-6168-4007-BEDA-7A465C1130A1}" presName="composite" presStyleCnt="0"/>
      <dgm:spPr/>
    </dgm:pt>
    <dgm:pt modelId="{B9498D60-44E1-44D2-980F-0EECF8DEA39F}" type="pres">
      <dgm:prSet presAssocID="{71238F5C-6168-4007-BEDA-7A465C1130A1}" presName="parTx" presStyleLbl="node1" presStyleIdx="0" presStyleCnt="4">
        <dgm:presLayoutVars>
          <dgm:chMax val="0"/>
          <dgm:chPref val="0"/>
          <dgm:bulletEnabled val="1"/>
        </dgm:presLayoutVars>
      </dgm:prSet>
      <dgm:spPr/>
    </dgm:pt>
    <dgm:pt modelId="{3A00D751-171C-479C-A3A4-E7116056412F}" type="pres">
      <dgm:prSet presAssocID="{71238F5C-6168-4007-BEDA-7A465C1130A1}" presName="desTx" presStyleLbl="revTx" presStyleIdx="0" presStyleCnt="4">
        <dgm:presLayoutVars>
          <dgm:bulletEnabled val="1"/>
        </dgm:presLayoutVars>
      </dgm:prSet>
      <dgm:spPr/>
    </dgm:pt>
    <dgm:pt modelId="{1F40CDBB-F04B-47B2-8F1B-100557A0141C}" type="pres">
      <dgm:prSet presAssocID="{F6AFC6BD-ED46-4B59-8F95-B55475691291}" presName="space" presStyleCnt="0"/>
      <dgm:spPr/>
    </dgm:pt>
    <dgm:pt modelId="{70850BE5-5A81-4FF7-9270-BE3D7EE7163A}" type="pres">
      <dgm:prSet presAssocID="{8BAD60D3-8222-46FD-A19B-D6745D1665E5}" presName="composite" presStyleCnt="0"/>
      <dgm:spPr/>
    </dgm:pt>
    <dgm:pt modelId="{F263C712-1FF5-4E75-80BA-A91916D63A42}" type="pres">
      <dgm:prSet presAssocID="{8BAD60D3-8222-46FD-A19B-D6745D1665E5}" presName="parTx" presStyleLbl="node1" presStyleIdx="1" presStyleCnt="4">
        <dgm:presLayoutVars>
          <dgm:chMax val="0"/>
          <dgm:chPref val="0"/>
          <dgm:bulletEnabled val="1"/>
        </dgm:presLayoutVars>
      </dgm:prSet>
      <dgm:spPr/>
    </dgm:pt>
    <dgm:pt modelId="{44E1DE7D-A394-4AFF-9064-A8A4ED5A204D}" type="pres">
      <dgm:prSet presAssocID="{8BAD60D3-8222-46FD-A19B-D6745D1665E5}" presName="desTx" presStyleLbl="revTx" presStyleIdx="1" presStyleCnt="4">
        <dgm:presLayoutVars>
          <dgm:bulletEnabled val="1"/>
        </dgm:presLayoutVars>
      </dgm:prSet>
      <dgm:spPr/>
    </dgm:pt>
    <dgm:pt modelId="{205A0C7D-A0D8-4699-B583-2A98456566C6}" type="pres">
      <dgm:prSet presAssocID="{AB6BDE20-A3D8-4EE9-8335-84EF28771FBA}" presName="space" presStyleCnt="0"/>
      <dgm:spPr/>
    </dgm:pt>
    <dgm:pt modelId="{A3BC7A96-8E33-4C18-9C8C-CCE5568309BA}" type="pres">
      <dgm:prSet presAssocID="{43274E0F-7B95-4EE3-B142-859A0E75FABA}" presName="composite" presStyleCnt="0"/>
      <dgm:spPr/>
    </dgm:pt>
    <dgm:pt modelId="{4488F9A1-627B-4B6C-96F4-B58BE6BF066D}" type="pres">
      <dgm:prSet presAssocID="{43274E0F-7B95-4EE3-B142-859A0E75FABA}" presName="parTx" presStyleLbl="node1" presStyleIdx="2" presStyleCnt="4">
        <dgm:presLayoutVars>
          <dgm:chMax val="0"/>
          <dgm:chPref val="0"/>
          <dgm:bulletEnabled val="1"/>
        </dgm:presLayoutVars>
      </dgm:prSet>
      <dgm:spPr/>
    </dgm:pt>
    <dgm:pt modelId="{DA2A9CDB-7324-4CFE-9183-525EA7A65026}" type="pres">
      <dgm:prSet presAssocID="{43274E0F-7B95-4EE3-B142-859A0E75FABA}" presName="desTx" presStyleLbl="revTx" presStyleIdx="2" presStyleCnt="4">
        <dgm:presLayoutVars>
          <dgm:bulletEnabled val="1"/>
        </dgm:presLayoutVars>
      </dgm:prSet>
      <dgm:spPr/>
    </dgm:pt>
    <dgm:pt modelId="{390C27EE-C2EB-475E-A895-C7F848D8D4EF}" type="pres">
      <dgm:prSet presAssocID="{78058516-2C72-4296-9951-6675663A8FF0}" presName="space" presStyleCnt="0"/>
      <dgm:spPr/>
    </dgm:pt>
    <dgm:pt modelId="{44CA0D68-43B2-4E70-955B-B0183DB5C50C}" type="pres">
      <dgm:prSet presAssocID="{D0DB1036-D817-4747-8B5D-E470473C619D}" presName="composite" presStyleCnt="0"/>
      <dgm:spPr/>
    </dgm:pt>
    <dgm:pt modelId="{52B2B5FB-9F4F-4E3D-9884-2DE9CA9BBAB9}" type="pres">
      <dgm:prSet presAssocID="{D0DB1036-D817-4747-8B5D-E470473C619D}" presName="parTx" presStyleLbl="node1" presStyleIdx="3" presStyleCnt="4">
        <dgm:presLayoutVars>
          <dgm:chMax val="0"/>
          <dgm:chPref val="0"/>
          <dgm:bulletEnabled val="1"/>
        </dgm:presLayoutVars>
      </dgm:prSet>
      <dgm:spPr/>
    </dgm:pt>
    <dgm:pt modelId="{B5C10DF5-BD91-4E92-967E-36D73456D2B9}" type="pres">
      <dgm:prSet presAssocID="{D0DB1036-D817-4747-8B5D-E470473C619D}" presName="desTx" presStyleLbl="revTx" presStyleIdx="3" presStyleCnt="4">
        <dgm:presLayoutVars>
          <dgm:bulletEnabled val="1"/>
        </dgm:presLayoutVars>
      </dgm:prSet>
      <dgm:spPr/>
    </dgm:pt>
  </dgm:ptLst>
  <dgm:cxnLst>
    <dgm:cxn modelId="{E049865B-6D0D-413C-9FB6-4666AAC288D1}" srcId="{71238F5C-6168-4007-BEDA-7A465C1130A1}" destId="{E97E0884-6CA9-4DD9-B95A-C4FA7AD73038}" srcOrd="0" destOrd="0" parTransId="{261FE122-0D25-4295-BC55-B7855ED3C574}" sibTransId="{A641FB57-A6CD-4485-973D-215C91313D14}"/>
    <dgm:cxn modelId="{9D5E2349-852E-403F-8161-028F72457F0F}" srcId="{43274E0F-7B95-4EE3-B142-859A0E75FABA}" destId="{14A17475-EB42-4EC7-93E4-79EAE649F982}" srcOrd="0" destOrd="0" parTransId="{3F7A6DC8-F431-4324-A90C-5B607A0EA5E2}" sibTransId="{13245696-2EEF-40A9-A7A7-6002E9C9C790}"/>
    <dgm:cxn modelId="{31B73D6C-6784-43AC-A94C-7141250ACCC3}" srcId="{59126F60-77B5-4520-BE4A-13ED29AA061D}" destId="{71238F5C-6168-4007-BEDA-7A465C1130A1}" srcOrd="0" destOrd="0" parTransId="{527977AC-9621-4898-A8A6-64C1F619702B}" sibTransId="{F6AFC6BD-ED46-4B59-8F95-B55475691291}"/>
    <dgm:cxn modelId="{9A3B2251-3C31-4196-ACF2-8D56D867CD33}" type="presOf" srcId="{E97E0884-6CA9-4DD9-B95A-C4FA7AD73038}" destId="{3A00D751-171C-479C-A3A4-E7116056412F}" srcOrd="0" destOrd="0" presId="urn:microsoft.com/office/officeart/2005/8/layout/chevron1"/>
    <dgm:cxn modelId="{A2EDD671-EDC9-47D5-A6CC-50519FCAE2EC}" srcId="{59126F60-77B5-4520-BE4A-13ED29AA061D}" destId="{D0DB1036-D817-4747-8B5D-E470473C619D}" srcOrd="3" destOrd="0" parTransId="{2A0D1D65-147C-4DFF-A7EB-289BADFDC854}" sibTransId="{FA5B5536-7885-4B78-8E94-09D7D1319CB6}"/>
    <dgm:cxn modelId="{6AB50772-4A5E-4B02-AD56-8A51246513B9}" type="presOf" srcId="{8BAD60D3-8222-46FD-A19B-D6745D1665E5}" destId="{F263C712-1FF5-4E75-80BA-A91916D63A42}" srcOrd="0" destOrd="0" presId="urn:microsoft.com/office/officeart/2005/8/layout/chevron1"/>
    <dgm:cxn modelId="{62252759-AFBC-49B0-8D62-01DF3FC832B2}" type="presOf" srcId="{D170AF03-463B-4AD1-AD17-D6601D7A357F}" destId="{44E1DE7D-A394-4AFF-9064-A8A4ED5A204D}" srcOrd="0" destOrd="0" presId="urn:microsoft.com/office/officeart/2005/8/layout/chevron1"/>
    <dgm:cxn modelId="{00E79983-07F3-43CB-A277-9C30DFAF7602}" type="presOf" srcId="{14A17475-EB42-4EC7-93E4-79EAE649F982}" destId="{DA2A9CDB-7324-4CFE-9183-525EA7A65026}" srcOrd="0" destOrd="0" presId="urn:microsoft.com/office/officeart/2005/8/layout/chevron1"/>
    <dgm:cxn modelId="{6EC5DE85-006A-40E0-B3F7-FA76BDA83BBE}" type="presOf" srcId="{59126F60-77B5-4520-BE4A-13ED29AA061D}" destId="{D340215B-0F9B-4125-9957-B919DA448423}" srcOrd="0" destOrd="0" presId="urn:microsoft.com/office/officeart/2005/8/layout/chevron1"/>
    <dgm:cxn modelId="{308DFD95-7347-4E3C-9B94-FA48B4AC3D1F}" type="presOf" srcId="{71238F5C-6168-4007-BEDA-7A465C1130A1}" destId="{B9498D60-44E1-44D2-980F-0EECF8DEA39F}" srcOrd="0" destOrd="0" presId="urn:microsoft.com/office/officeart/2005/8/layout/chevron1"/>
    <dgm:cxn modelId="{6954C09A-47C4-4ABC-BFF3-CD0F1A86B881}" type="presOf" srcId="{43274E0F-7B95-4EE3-B142-859A0E75FABA}" destId="{4488F9A1-627B-4B6C-96F4-B58BE6BF066D}" srcOrd="0" destOrd="0" presId="urn:microsoft.com/office/officeart/2005/8/layout/chevron1"/>
    <dgm:cxn modelId="{780A48A1-E0C8-4A81-AFD7-7982A79B8533}" srcId="{59126F60-77B5-4520-BE4A-13ED29AA061D}" destId="{8BAD60D3-8222-46FD-A19B-D6745D1665E5}" srcOrd="1" destOrd="0" parTransId="{80CC55C8-2BFE-4106-BF5A-7D262A2E9B3F}" sibTransId="{AB6BDE20-A3D8-4EE9-8335-84EF28771FBA}"/>
    <dgm:cxn modelId="{E9B9C4A5-EDA2-4352-B203-C579D00391DD}" srcId="{D0DB1036-D817-4747-8B5D-E470473C619D}" destId="{AFAC2DFF-D2E4-4ED7-83C1-24DEA7482BBA}" srcOrd="0" destOrd="0" parTransId="{C91B0F67-6E99-41E3-9DB2-4947F32C562F}" sibTransId="{FD08C01A-66BC-4EA8-9876-B3022ED8D159}"/>
    <dgm:cxn modelId="{802B0BBC-2A63-441B-A0D4-F5B2D32EF742}" srcId="{8BAD60D3-8222-46FD-A19B-D6745D1665E5}" destId="{D170AF03-463B-4AD1-AD17-D6601D7A357F}" srcOrd="0" destOrd="0" parTransId="{F31F536F-20D1-47E0-BE45-0D4B16ABF7A9}" sibTransId="{A8DE2B59-E969-4EBD-80C8-46575FD6D154}"/>
    <dgm:cxn modelId="{17230DD9-5658-47CA-B598-F2E2D58A2EE6}" type="presOf" srcId="{AFAC2DFF-D2E4-4ED7-83C1-24DEA7482BBA}" destId="{B5C10DF5-BD91-4E92-967E-36D73456D2B9}" srcOrd="0" destOrd="0" presId="urn:microsoft.com/office/officeart/2005/8/layout/chevron1"/>
    <dgm:cxn modelId="{2631DBE7-101A-4224-B008-8F8AE159030C}" type="presOf" srcId="{D0DB1036-D817-4747-8B5D-E470473C619D}" destId="{52B2B5FB-9F4F-4E3D-9884-2DE9CA9BBAB9}" srcOrd="0" destOrd="0" presId="urn:microsoft.com/office/officeart/2005/8/layout/chevron1"/>
    <dgm:cxn modelId="{427075FE-6565-4391-9220-0BDBB0E46CFD}" srcId="{59126F60-77B5-4520-BE4A-13ED29AA061D}" destId="{43274E0F-7B95-4EE3-B142-859A0E75FABA}" srcOrd="2" destOrd="0" parTransId="{C6588668-A0BC-4C34-8577-1E2DF459482F}" sibTransId="{78058516-2C72-4296-9951-6675663A8FF0}"/>
    <dgm:cxn modelId="{08E5343B-7C2C-4597-83BC-4D3B9AB438EF}" type="presParOf" srcId="{D340215B-0F9B-4125-9957-B919DA448423}" destId="{79D8975B-FD27-40AA-8E1E-B5A066C6DED5}" srcOrd="0" destOrd="0" presId="urn:microsoft.com/office/officeart/2005/8/layout/chevron1"/>
    <dgm:cxn modelId="{E1706DE1-A968-4DCF-A114-4191FA819297}" type="presParOf" srcId="{79D8975B-FD27-40AA-8E1E-B5A066C6DED5}" destId="{B9498D60-44E1-44D2-980F-0EECF8DEA39F}" srcOrd="0" destOrd="0" presId="urn:microsoft.com/office/officeart/2005/8/layout/chevron1"/>
    <dgm:cxn modelId="{B64887E2-BD82-4693-AF75-0C2FC8E9DC11}" type="presParOf" srcId="{79D8975B-FD27-40AA-8E1E-B5A066C6DED5}" destId="{3A00D751-171C-479C-A3A4-E7116056412F}" srcOrd="1" destOrd="0" presId="urn:microsoft.com/office/officeart/2005/8/layout/chevron1"/>
    <dgm:cxn modelId="{4172C06C-B649-4A6D-956D-1D4E2FCBABD3}" type="presParOf" srcId="{D340215B-0F9B-4125-9957-B919DA448423}" destId="{1F40CDBB-F04B-47B2-8F1B-100557A0141C}" srcOrd="1" destOrd="0" presId="urn:microsoft.com/office/officeart/2005/8/layout/chevron1"/>
    <dgm:cxn modelId="{A316B0A1-2EFD-4A28-8E50-CF719C483122}" type="presParOf" srcId="{D340215B-0F9B-4125-9957-B919DA448423}" destId="{70850BE5-5A81-4FF7-9270-BE3D7EE7163A}" srcOrd="2" destOrd="0" presId="urn:microsoft.com/office/officeart/2005/8/layout/chevron1"/>
    <dgm:cxn modelId="{5CD4747A-C355-4E49-B19F-02600F40AFC7}" type="presParOf" srcId="{70850BE5-5A81-4FF7-9270-BE3D7EE7163A}" destId="{F263C712-1FF5-4E75-80BA-A91916D63A42}" srcOrd="0" destOrd="0" presId="urn:microsoft.com/office/officeart/2005/8/layout/chevron1"/>
    <dgm:cxn modelId="{3E6DD6DD-C46B-4832-BE35-36DE88E3CA39}" type="presParOf" srcId="{70850BE5-5A81-4FF7-9270-BE3D7EE7163A}" destId="{44E1DE7D-A394-4AFF-9064-A8A4ED5A204D}" srcOrd="1" destOrd="0" presId="urn:microsoft.com/office/officeart/2005/8/layout/chevron1"/>
    <dgm:cxn modelId="{4C0A6531-893B-4126-B1C4-937DC2D226B9}" type="presParOf" srcId="{D340215B-0F9B-4125-9957-B919DA448423}" destId="{205A0C7D-A0D8-4699-B583-2A98456566C6}" srcOrd="3" destOrd="0" presId="urn:microsoft.com/office/officeart/2005/8/layout/chevron1"/>
    <dgm:cxn modelId="{EA185608-95BC-42F4-8DCB-82029E616B14}" type="presParOf" srcId="{D340215B-0F9B-4125-9957-B919DA448423}" destId="{A3BC7A96-8E33-4C18-9C8C-CCE5568309BA}" srcOrd="4" destOrd="0" presId="urn:microsoft.com/office/officeart/2005/8/layout/chevron1"/>
    <dgm:cxn modelId="{ED21E1EA-AD87-411B-A83C-264320077997}" type="presParOf" srcId="{A3BC7A96-8E33-4C18-9C8C-CCE5568309BA}" destId="{4488F9A1-627B-4B6C-96F4-B58BE6BF066D}" srcOrd="0" destOrd="0" presId="urn:microsoft.com/office/officeart/2005/8/layout/chevron1"/>
    <dgm:cxn modelId="{A7A69E90-CF72-48E9-9FB9-8D4E50EE2152}" type="presParOf" srcId="{A3BC7A96-8E33-4C18-9C8C-CCE5568309BA}" destId="{DA2A9CDB-7324-4CFE-9183-525EA7A65026}" srcOrd="1" destOrd="0" presId="urn:microsoft.com/office/officeart/2005/8/layout/chevron1"/>
    <dgm:cxn modelId="{58DCDC52-1BF0-4DD9-91FA-ABE3521C6B13}" type="presParOf" srcId="{D340215B-0F9B-4125-9957-B919DA448423}" destId="{390C27EE-C2EB-475E-A895-C7F848D8D4EF}" srcOrd="5" destOrd="0" presId="urn:microsoft.com/office/officeart/2005/8/layout/chevron1"/>
    <dgm:cxn modelId="{7E9CDD21-BE01-48BC-8D94-90B387526FFA}" type="presParOf" srcId="{D340215B-0F9B-4125-9957-B919DA448423}" destId="{44CA0D68-43B2-4E70-955B-B0183DB5C50C}" srcOrd="6" destOrd="0" presId="urn:microsoft.com/office/officeart/2005/8/layout/chevron1"/>
    <dgm:cxn modelId="{4E4374C9-6400-4A41-958B-2D9C2BDACB8A}" type="presParOf" srcId="{44CA0D68-43B2-4E70-955B-B0183DB5C50C}" destId="{52B2B5FB-9F4F-4E3D-9884-2DE9CA9BBAB9}" srcOrd="0" destOrd="0" presId="urn:microsoft.com/office/officeart/2005/8/layout/chevron1"/>
    <dgm:cxn modelId="{6DE4A9DC-8DB1-40A0-97AB-AD2FBF175DDC}" type="presParOf" srcId="{44CA0D68-43B2-4E70-955B-B0183DB5C50C}" destId="{B5C10DF5-BD91-4E92-967E-36D73456D2B9}"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6ABE290-3644-4039-96E3-EA891D1265D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6CDC1F3B-9263-47B2-8FA6-1A0BE013ADC7}">
      <dgm:prSet/>
      <dgm:spPr/>
      <dgm:t>
        <a:bodyPr/>
        <a:lstStyle/>
        <a:p>
          <a:pPr rtl="0"/>
          <a:r>
            <a:rPr lang="zh-TW" b="1" dirty="0">
              <a:latin typeface="微軟正黑體" panose="020B0604030504040204" pitchFamily="34" charset="-120"/>
              <a:ea typeface="微軟正黑體" panose="020B0604030504040204" pitchFamily="34" charset="-120"/>
            </a:rPr>
            <a:t>自行請款</a:t>
          </a:r>
          <a:r>
            <a:rPr lang="en-US" altLang="zh-TW" b="1" u="sng" dirty="0">
              <a:latin typeface="微軟正黑體" panose="020B0604030504040204" pitchFamily="34" charset="-120"/>
              <a:ea typeface="微軟正黑體" panose="020B0604030504040204" pitchFamily="34" charset="-120"/>
            </a:rPr>
            <a:t>(</a:t>
          </a:r>
          <a:r>
            <a:rPr lang="zh-TW" altLang="en-US" b="1" u="sng" dirty="0">
              <a:latin typeface="微軟正黑體" panose="020B0604030504040204" pitchFamily="34" charset="-120"/>
              <a:ea typeface="微軟正黑體" panose="020B0604030504040204" pitchFamily="34" charset="-120"/>
            </a:rPr>
            <a:t>不須經過請購流程</a:t>
          </a:r>
          <a:r>
            <a:rPr lang="en-US" altLang="zh-TW" b="1" u="sng" dirty="0">
              <a:latin typeface="微軟正黑體" panose="020B0604030504040204" pitchFamily="34" charset="-120"/>
              <a:ea typeface="微軟正黑體" panose="020B0604030504040204" pitchFamily="34" charset="-120"/>
            </a:rPr>
            <a:t>)</a:t>
          </a:r>
          <a:r>
            <a:rPr lang="zh-TW" b="1" u="sng" dirty="0">
              <a:latin typeface="微軟正黑體" panose="020B0604030504040204" pitchFamily="34" charset="-120"/>
              <a:ea typeface="微軟正黑體" panose="020B0604030504040204" pitchFamily="34" charset="-120"/>
            </a:rPr>
            <a:t> </a:t>
          </a:r>
          <a:endParaRPr lang="zh-TW" u="sng" dirty="0">
            <a:latin typeface="微軟正黑體" panose="020B0604030504040204" pitchFamily="34" charset="-120"/>
            <a:ea typeface="微軟正黑體" panose="020B0604030504040204" pitchFamily="34" charset="-120"/>
          </a:endParaRPr>
        </a:p>
      </dgm:t>
    </dgm:pt>
    <dgm:pt modelId="{15686F69-9695-4F34-8859-64788389DC15}" type="parTrans" cxnId="{7FD948A2-03EB-47FA-847F-876A1F65AEBC}">
      <dgm:prSet/>
      <dgm:spPr/>
      <dgm:t>
        <a:bodyPr/>
        <a:lstStyle/>
        <a:p>
          <a:endParaRPr lang="zh-TW" altLang="en-US"/>
        </a:p>
      </dgm:t>
    </dgm:pt>
    <dgm:pt modelId="{CB96B33D-4E10-4B40-A201-C7DCB5FA5E21}" type="sibTrans" cxnId="{7FD948A2-03EB-47FA-847F-876A1F65AEBC}">
      <dgm:prSet/>
      <dgm:spPr/>
      <dgm:t>
        <a:bodyPr/>
        <a:lstStyle/>
        <a:p>
          <a:endParaRPr lang="zh-TW" altLang="en-US"/>
        </a:p>
      </dgm:t>
    </dgm:pt>
    <dgm:pt modelId="{B404537F-2749-41DB-A2F1-353383B0216F}">
      <dgm:prSet/>
      <dgm:spPr/>
      <dgm:t>
        <a:bodyPr/>
        <a:lstStyle/>
        <a:p>
          <a:pPr rtl="0"/>
          <a:r>
            <a:rPr lang="zh-TW" b="0" dirty="0">
              <a:latin typeface="微軟正黑體" panose="020B0604030504040204" pitchFamily="34" charset="-120"/>
              <a:ea typeface="微軟正黑體" panose="020B0604030504040204" pitchFamily="34" charset="-120"/>
            </a:rPr>
            <a:t>個人計畫</a:t>
          </a:r>
          <a:r>
            <a:rPr lang="zh-TW" b="1" dirty="0">
              <a:latin typeface="微軟正黑體" panose="020B0604030504040204" pitchFamily="34" charset="-120"/>
              <a:ea typeface="微軟正黑體" panose="020B0604030504040204" pitchFamily="34" charset="-120"/>
            </a:rPr>
            <a:t>且請款金額</a:t>
          </a:r>
          <a:r>
            <a:rPr lang="en-US" b="1" dirty="0">
              <a:latin typeface="微軟正黑體" panose="020B0604030504040204" pitchFamily="34" charset="-120"/>
              <a:ea typeface="微軟正黑體" panose="020B0604030504040204" pitchFamily="34" charset="-120"/>
            </a:rPr>
            <a:t>&lt;5</a:t>
          </a:r>
          <a:r>
            <a:rPr lang="zh-TW" b="1" dirty="0">
              <a:latin typeface="微軟正黑體" panose="020B0604030504040204" pitchFamily="34" charset="-120"/>
              <a:ea typeface="微軟正黑體" panose="020B0604030504040204" pitchFamily="34" charset="-120"/>
            </a:rPr>
            <a:t>萬元</a:t>
          </a:r>
          <a:r>
            <a:rPr lang="zh-TW" altLang="en-US" b="1" dirty="0">
              <a:latin typeface="微軟正黑體" panose="020B0604030504040204" pitchFamily="34" charset="-120"/>
              <a:ea typeface="微軟正黑體" panose="020B0604030504040204" pitchFamily="34" charset="-120"/>
            </a:rPr>
            <a:t>研究</a:t>
          </a:r>
          <a:r>
            <a:rPr lang="zh-TW" b="1" dirty="0">
              <a:latin typeface="微軟正黑體" panose="020B0604030504040204" pitchFamily="34" charset="-120"/>
              <a:ea typeface="微軟正黑體" panose="020B0604030504040204" pitchFamily="34" charset="-120"/>
            </a:rPr>
            <a:t>耗材</a:t>
          </a:r>
          <a:r>
            <a:rPr lang="en-US" b="1" dirty="0">
              <a:latin typeface="微軟正黑體" panose="020B0604030504040204" pitchFamily="34" charset="-120"/>
              <a:ea typeface="微軟正黑體" panose="020B0604030504040204" pitchFamily="34" charset="-120"/>
            </a:rPr>
            <a:t>)</a:t>
          </a:r>
          <a:r>
            <a:rPr lang="zh-TW" b="1"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8CFFBC8C-B7D3-40FD-846A-FD4B38285F9A}" type="parTrans" cxnId="{C6F2A6A4-B52C-4C9F-8CE0-A033940EA1BB}">
      <dgm:prSet/>
      <dgm:spPr/>
      <dgm:t>
        <a:bodyPr/>
        <a:lstStyle/>
        <a:p>
          <a:endParaRPr lang="zh-TW" altLang="en-US"/>
        </a:p>
      </dgm:t>
    </dgm:pt>
    <dgm:pt modelId="{999CAEAB-0143-45C0-B5C7-7EE599485C30}" type="sibTrans" cxnId="{C6F2A6A4-B52C-4C9F-8CE0-A033940EA1BB}">
      <dgm:prSet/>
      <dgm:spPr/>
      <dgm:t>
        <a:bodyPr/>
        <a:lstStyle/>
        <a:p>
          <a:endParaRPr lang="zh-TW" altLang="en-US"/>
        </a:p>
      </dgm:t>
    </dgm:pt>
    <dgm:pt modelId="{FF191EDF-2A22-4EE1-BDCD-A8DA7F52D1FE}">
      <dgm:prSet/>
      <dgm:spPr/>
      <dgm:t>
        <a:bodyPr/>
        <a:lstStyle/>
        <a:p>
          <a:pPr rtl="0"/>
          <a:r>
            <a:rPr lang="zh-TW" b="0" dirty="0">
              <a:latin typeface="微軟正黑體" panose="020B0604030504040204" pitchFamily="34" charset="-120"/>
              <a:ea typeface="微軟正黑體" panose="020B0604030504040204" pitchFamily="34" charset="-120"/>
            </a:rPr>
            <a:t>非計畫內薪資、鐘點費、工作津貼</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等人事費</a:t>
          </a:r>
          <a:r>
            <a:rPr lang="en-US" b="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2961BAD9-38F3-4993-A949-CACC98F2CFFE}" type="parTrans" cxnId="{041C14C3-864A-4B77-BE5B-CD5DB12E8FB5}">
      <dgm:prSet/>
      <dgm:spPr/>
      <dgm:t>
        <a:bodyPr/>
        <a:lstStyle/>
        <a:p>
          <a:endParaRPr lang="zh-TW" altLang="en-US"/>
        </a:p>
      </dgm:t>
    </dgm:pt>
    <dgm:pt modelId="{DB78B348-A282-47B9-8D1E-000B2EE11B48}" type="sibTrans" cxnId="{041C14C3-864A-4B77-BE5B-CD5DB12E8FB5}">
      <dgm:prSet/>
      <dgm:spPr/>
      <dgm:t>
        <a:bodyPr/>
        <a:lstStyle/>
        <a:p>
          <a:endParaRPr lang="zh-TW" altLang="en-US"/>
        </a:p>
      </dgm:t>
    </dgm:pt>
    <dgm:pt modelId="{3234FEB0-6277-4A5F-B3DD-A13DE199E846}">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請</a:t>
          </a:r>
          <a:r>
            <a:rPr lang="zh-TW" altLang="en-US" b="1" dirty="0">
              <a:solidFill>
                <a:schemeClr val="tx1"/>
              </a:solidFill>
              <a:latin typeface="微軟正黑體" panose="020B0604030504040204" pitchFamily="34" charset="-120"/>
              <a:ea typeface="微軟正黑體" panose="020B0604030504040204" pitchFamily="34" charset="-120"/>
            </a:rPr>
            <a:t>購</a:t>
          </a:r>
          <a:r>
            <a:rPr lang="zh-TW" b="1" dirty="0">
              <a:solidFill>
                <a:schemeClr val="tx1"/>
              </a:solidFill>
              <a:latin typeface="微軟正黑體" panose="020B0604030504040204" pitchFamily="34" charset="-120"/>
              <a:ea typeface="微軟正黑體" panose="020B0604030504040204" pitchFamily="34" charset="-120"/>
            </a:rPr>
            <a:t>金額</a:t>
          </a:r>
          <a:r>
            <a:rPr lang="zh-TW" altLang="en-US" b="1" dirty="0">
              <a:solidFill>
                <a:schemeClr val="tx1"/>
              </a:solidFill>
              <a:latin typeface="微軟正黑體" panose="020B0604030504040204" pitchFamily="34" charset="-120"/>
              <a:ea typeface="微軟正黑體" panose="020B0604030504040204" pitchFamily="34" charset="-120"/>
            </a:rPr>
            <a:t>小於等於</a:t>
          </a:r>
          <a:r>
            <a:rPr lang="en-US" b="1" dirty="0">
              <a:solidFill>
                <a:schemeClr val="tx1"/>
              </a:solidFill>
              <a:latin typeface="微軟正黑體" panose="020B0604030504040204" pitchFamily="34" charset="-120"/>
              <a:ea typeface="微軟正黑體" panose="020B0604030504040204" pitchFamily="34" charset="-120"/>
            </a:rPr>
            <a:t>2,000</a:t>
          </a:r>
          <a:r>
            <a:rPr lang="zh-TW" b="1" dirty="0">
              <a:solidFill>
                <a:schemeClr val="tx1"/>
              </a:solidFill>
              <a:latin typeface="微軟正黑體" panose="020B0604030504040204" pitchFamily="34" charset="-120"/>
              <a:ea typeface="微軟正黑體" panose="020B0604030504040204" pitchFamily="34" charset="-120"/>
            </a:rPr>
            <a:t>元。</a:t>
          </a:r>
        </a:p>
      </dgm:t>
    </dgm:pt>
    <dgm:pt modelId="{9C92724D-B03E-49FA-8301-319B545F5016}" type="parTrans" cxnId="{3B9EE1C6-BEFB-4889-8C84-202F4756D533}">
      <dgm:prSet/>
      <dgm:spPr/>
      <dgm:t>
        <a:bodyPr/>
        <a:lstStyle/>
        <a:p>
          <a:endParaRPr lang="zh-TW" altLang="en-US"/>
        </a:p>
      </dgm:t>
    </dgm:pt>
    <dgm:pt modelId="{EFF782C4-52C1-4EB4-9E61-75DAAD603A12}" type="sibTrans" cxnId="{3B9EE1C6-BEFB-4889-8C84-202F4756D533}">
      <dgm:prSet/>
      <dgm:spPr/>
      <dgm:t>
        <a:bodyPr/>
        <a:lstStyle/>
        <a:p>
          <a:endParaRPr lang="zh-TW" altLang="en-US"/>
        </a:p>
      </dgm:t>
    </dgm:pt>
    <dgm:pt modelId="{1B839CB6-DF5A-4582-9ECA-9C587D7A91D6}">
      <dgm:prSet/>
      <dgm:spPr/>
      <dgm:t>
        <a:bodyPr/>
        <a:lstStyle/>
        <a:p>
          <a:pPr rtl="0"/>
          <a:r>
            <a:rPr lang="zh-TW" b="0" dirty="0">
              <a:latin typeface="微軟正黑體" panose="020B0604030504040204" pitchFamily="34" charset="-120"/>
              <a:ea typeface="微軟正黑體" panose="020B0604030504040204" pitchFamily="34" charset="-120"/>
            </a:rPr>
            <a:t>其他項目。</a:t>
          </a:r>
          <a:r>
            <a:rPr lang="en-US" b="0" u="sng" dirty="0">
              <a:latin typeface="微軟正黑體" panose="020B0604030504040204" pitchFamily="34" charset="-120"/>
              <a:ea typeface="微軟正黑體" panose="020B0604030504040204" pitchFamily="34" charset="-120"/>
            </a:rPr>
            <a:t>(</a:t>
          </a:r>
          <a:r>
            <a:rPr lang="zh-TW" altLang="en-US" b="0" u="sng" dirty="0">
              <a:latin typeface="微軟正黑體" panose="020B0604030504040204" pitchFamily="34" charset="-120"/>
              <a:ea typeface="微軟正黑體" panose="020B0604030504040204" pitchFamily="34" charset="-120"/>
            </a:rPr>
            <a:t>參閱</a:t>
          </a:r>
          <a:r>
            <a:rPr lang="zh-TW" b="1" u="sng" dirty="0">
              <a:latin typeface="微軟正黑體" panose="020B0604030504040204" pitchFamily="34" charset="-120"/>
              <a:ea typeface="微軟正黑體" panose="020B0604030504040204" pitchFamily="34" charset="-120"/>
            </a:rPr>
            <a:t>「自行請款注意作業及作業流程」規定</a:t>
          </a:r>
          <a:r>
            <a:rPr lang="en-US" b="0" u="sng" dirty="0">
              <a:latin typeface="微軟正黑體" panose="020B0604030504040204" pitchFamily="34" charset="-120"/>
              <a:ea typeface="微軟正黑體" panose="020B0604030504040204" pitchFamily="34" charset="-120"/>
            </a:rPr>
            <a:t>)</a:t>
          </a:r>
          <a:r>
            <a:rPr lang="zh-TW" b="0" u="sng"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BC344A21-5919-48C1-87FB-E4774617DBFB}" type="parTrans" cxnId="{3B5B69E6-0621-459E-A335-6BA2CCC79115}">
      <dgm:prSet/>
      <dgm:spPr/>
      <dgm:t>
        <a:bodyPr/>
        <a:lstStyle/>
        <a:p>
          <a:endParaRPr lang="zh-TW" altLang="en-US"/>
        </a:p>
      </dgm:t>
    </dgm:pt>
    <dgm:pt modelId="{C11FA109-1D65-4C28-AA1F-FF601C515E28}" type="sibTrans" cxnId="{3B5B69E6-0621-459E-A335-6BA2CCC79115}">
      <dgm:prSet/>
      <dgm:spPr/>
      <dgm:t>
        <a:bodyPr/>
        <a:lstStyle/>
        <a:p>
          <a:endParaRPr lang="zh-TW" altLang="en-US"/>
        </a:p>
      </dgm:t>
    </dgm:pt>
    <dgm:pt modelId="{4A973BC6-6165-4D9E-93B0-1560914706C1}">
      <dgm:prSet/>
      <dgm:spPr/>
      <dgm:t>
        <a:bodyPr/>
        <a:lstStyle/>
        <a:p>
          <a:pPr rtl="0"/>
          <a:r>
            <a:rPr lang="zh-TW" b="1" dirty="0">
              <a:latin typeface="微軟正黑體" panose="020B0604030504040204" pitchFamily="34" charset="-120"/>
              <a:ea typeface="微軟正黑體" panose="020B0604030504040204" pitchFamily="34" charset="-120"/>
            </a:rPr>
            <a:t>請購</a:t>
          </a:r>
          <a:r>
            <a:rPr lang="en-US" altLang="zh-TW" b="1" u="sng" dirty="0">
              <a:latin typeface="微軟正黑體" panose="020B0604030504040204" pitchFamily="34" charset="-120"/>
              <a:ea typeface="微軟正黑體" panose="020B0604030504040204" pitchFamily="34" charset="-120"/>
            </a:rPr>
            <a:t>(</a:t>
          </a:r>
          <a:r>
            <a:rPr lang="zh-TW" altLang="en-US" b="1" u="sng" dirty="0">
              <a:latin typeface="微軟正黑體" panose="020B0604030504040204" pitchFamily="34" charset="-120"/>
              <a:ea typeface="微軟正黑體" panose="020B0604030504040204" pitchFamily="34" charset="-120"/>
            </a:rPr>
            <a:t>需經過請購流程</a:t>
          </a:r>
          <a:r>
            <a:rPr lang="en-US" altLang="zh-TW" b="1" u="sng" dirty="0">
              <a:latin typeface="微軟正黑體" panose="020B0604030504040204" pitchFamily="34" charset="-120"/>
              <a:ea typeface="微軟正黑體" panose="020B0604030504040204" pitchFamily="34" charset="-120"/>
            </a:rPr>
            <a:t>)</a:t>
          </a:r>
          <a:endParaRPr lang="zh-TW" u="sng" dirty="0">
            <a:latin typeface="微軟正黑體" panose="020B0604030504040204" pitchFamily="34" charset="-120"/>
            <a:ea typeface="微軟正黑體" panose="020B0604030504040204" pitchFamily="34" charset="-120"/>
          </a:endParaRPr>
        </a:p>
      </dgm:t>
    </dgm:pt>
    <dgm:pt modelId="{BBB676A2-8EE0-496E-94D5-5E6CB3181A3E}" type="parTrans" cxnId="{15C5B2F8-88BC-4EF7-9C3F-2FB4908B4F29}">
      <dgm:prSet/>
      <dgm:spPr/>
      <dgm:t>
        <a:bodyPr/>
        <a:lstStyle/>
        <a:p>
          <a:endParaRPr lang="zh-TW" altLang="en-US"/>
        </a:p>
      </dgm:t>
    </dgm:pt>
    <dgm:pt modelId="{DA3D4412-8B83-45D6-ABE2-49618772FB23}" type="sibTrans" cxnId="{15C5B2F8-88BC-4EF7-9C3F-2FB4908B4F29}">
      <dgm:prSet/>
      <dgm:spPr/>
      <dgm:t>
        <a:bodyPr/>
        <a:lstStyle/>
        <a:p>
          <a:endParaRPr lang="zh-TW" altLang="en-US"/>
        </a:p>
      </dgm:t>
    </dgm:pt>
    <dgm:pt modelId="{8D2516FE-4E00-474E-91F3-5E7207F420A1}">
      <dgm:prSet/>
      <dgm:spPr/>
      <dgm:t>
        <a:bodyPr/>
        <a:lstStyle/>
        <a:p>
          <a:pPr rtl="0"/>
          <a:r>
            <a:rPr lang="zh-TW" b="0" dirty="0">
              <a:latin typeface="微軟正黑體" panose="020B0604030504040204" pitchFamily="34" charset="-120"/>
              <a:ea typeface="微軟正黑體" panose="020B0604030504040204" pitchFamily="34" charset="-120"/>
            </a:rPr>
            <a:t>非自行請款項目。</a:t>
          </a:r>
          <a:endParaRPr lang="zh-TW" dirty="0">
            <a:latin typeface="微軟正黑體" panose="020B0604030504040204" pitchFamily="34" charset="-120"/>
            <a:ea typeface="微軟正黑體" panose="020B0604030504040204" pitchFamily="34" charset="-120"/>
          </a:endParaRPr>
        </a:p>
      </dgm:t>
    </dgm:pt>
    <dgm:pt modelId="{A95DBDAD-4062-4E1B-B8D5-DCB8F7C2AA78}" type="parTrans" cxnId="{27A89844-1FA2-4191-B37E-2E163513FBB1}">
      <dgm:prSet/>
      <dgm:spPr/>
      <dgm:t>
        <a:bodyPr/>
        <a:lstStyle/>
        <a:p>
          <a:endParaRPr lang="zh-TW" altLang="en-US"/>
        </a:p>
      </dgm:t>
    </dgm:pt>
    <dgm:pt modelId="{F06E8DDD-0684-48D5-9F67-A4747686A002}" type="sibTrans" cxnId="{27A89844-1FA2-4191-B37E-2E163513FBB1}">
      <dgm:prSet/>
      <dgm:spPr/>
      <dgm:t>
        <a:bodyPr/>
        <a:lstStyle/>
        <a:p>
          <a:endParaRPr lang="zh-TW" altLang="en-US"/>
        </a:p>
      </dgm:t>
    </dgm:pt>
    <dgm:pt modelId="{CAFE1B16-2EFE-4BB0-842E-C20928F4CFBD}">
      <dgm:prSet/>
      <dgm:spPr/>
      <dgm:t>
        <a:bodyPr/>
        <a:lstStyle/>
        <a:p>
          <a:pPr rtl="0"/>
          <a:r>
            <a:rPr lang="zh-TW" b="0" dirty="0">
              <a:latin typeface="微軟正黑體" panose="020B0604030504040204" pitchFamily="34" charset="-120"/>
              <a:ea typeface="微軟正黑體" panose="020B0604030504040204" pitchFamily="34" charset="-120"/>
            </a:rPr>
            <a:t>請</a:t>
          </a:r>
          <a:r>
            <a:rPr lang="zh-TW" altLang="en-US" b="0" dirty="0">
              <a:latin typeface="微軟正黑體" panose="020B0604030504040204" pitchFamily="34" charset="-120"/>
              <a:ea typeface="微軟正黑體" panose="020B0604030504040204" pitchFamily="34" charset="-120"/>
            </a:rPr>
            <a:t>購</a:t>
          </a:r>
          <a:r>
            <a:rPr lang="zh-TW" b="0" dirty="0">
              <a:latin typeface="微軟正黑體" panose="020B0604030504040204" pitchFamily="34" charset="-120"/>
              <a:ea typeface="微軟正黑體" panose="020B0604030504040204" pitchFamily="34" charset="-120"/>
            </a:rPr>
            <a:t>金額</a:t>
          </a:r>
          <a:r>
            <a:rPr lang="en-US" b="0" dirty="0">
              <a:latin typeface="微軟正黑體" panose="020B0604030504040204" pitchFamily="34" charset="-120"/>
              <a:ea typeface="微軟正黑體" panose="020B0604030504040204" pitchFamily="34" charset="-120"/>
            </a:rPr>
            <a:t>&gt;2,000</a:t>
          </a:r>
          <a:r>
            <a:rPr lang="zh-TW" b="0" dirty="0">
              <a:latin typeface="微軟正黑體" panose="020B0604030504040204" pitchFamily="34" charset="-120"/>
              <a:ea typeface="微軟正黑體" panose="020B0604030504040204" pitchFamily="34" charset="-120"/>
            </a:rPr>
            <a:t>元。</a:t>
          </a:r>
          <a:endParaRPr lang="zh-TW" dirty="0">
            <a:latin typeface="微軟正黑體" panose="020B0604030504040204" pitchFamily="34" charset="-120"/>
            <a:ea typeface="微軟正黑體" panose="020B0604030504040204" pitchFamily="34" charset="-120"/>
          </a:endParaRPr>
        </a:p>
      </dgm:t>
    </dgm:pt>
    <dgm:pt modelId="{0D2186B0-D3CC-4725-A391-EDCFD03F15ED}" type="parTrans" cxnId="{D1335A54-B457-45DF-B340-0E907DB729C1}">
      <dgm:prSet/>
      <dgm:spPr/>
      <dgm:t>
        <a:bodyPr/>
        <a:lstStyle/>
        <a:p>
          <a:endParaRPr lang="zh-TW" altLang="en-US"/>
        </a:p>
      </dgm:t>
    </dgm:pt>
    <dgm:pt modelId="{FA6B749F-8C10-4FC5-A0BC-49023E9476A1}" type="sibTrans" cxnId="{D1335A54-B457-45DF-B340-0E907DB729C1}">
      <dgm:prSet/>
      <dgm:spPr/>
      <dgm:t>
        <a:bodyPr/>
        <a:lstStyle/>
        <a:p>
          <a:endParaRPr lang="zh-TW" altLang="en-US"/>
        </a:p>
      </dgm:t>
    </dgm:pt>
    <dgm:pt modelId="{7C5928ED-A248-4C53-AA9C-1660D1249C4D}">
      <dgm:prSet/>
      <dgm:spPr/>
      <dgm:t>
        <a:bodyPr/>
        <a:lstStyle/>
        <a:p>
          <a:pPr rtl="0"/>
          <a:r>
            <a:rPr lang="zh-TW" b="0" dirty="0">
              <a:latin typeface="微軟正黑體" panose="020B0604030504040204" pitchFamily="34" charset="-120"/>
              <a:ea typeface="微軟正黑體" panose="020B0604030504040204" pitchFamily="34" charset="-120"/>
            </a:rPr>
            <a:t>設備。</a:t>
          </a:r>
          <a:endParaRPr lang="zh-TW" dirty="0">
            <a:latin typeface="微軟正黑體" panose="020B0604030504040204" pitchFamily="34" charset="-120"/>
            <a:ea typeface="微軟正黑體" panose="020B0604030504040204" pitchFamily="34" charset="-120"/>
          </a:endParaRPr>
        </a:p>
      </dgm:t>
    </dgm:pt>
    <dgm:pt modelId="{E65EBDF8-0297-44E2-B6F0-3C291900B188}" type="parTrans" cxnId="{02F4538C-B785-40D6-B4AC-D4509EBDB8DC}">
      <dgm:prSet/>
      <dgm:spPr/>
      <dgm:t>
        <a:bodyPr/>
        <a:lstStyle/>
        <a:p>
          <a:endParaRPr lang="zh-TW" altLang="en-US"/>
        </a:p>
      </dgm:t>
    </dgm:pt>
    <dgm:pt modelId="{ED459BE7-15D5-4F48-9B07-C9A439CFD089}" type="sibTrans" cxnId="{02F4538C-B785-40D6-B4AC-D4509EBDB8DC}">
      <dgm:prSet/>
      <dgm:spPr/>
      <dgm:t>
        <a:bodyPr/>
        <a:lstStyle/>
        <a:p>
          <a:endParaRPr lang="zh-TW" altLang="en-US"/>
        </a:p>
      </dgm:t>
    </dgm:pt>
    <dgm:pt modelId="{FF161E20-0735-4E2D-95D1-91DEFD4B82FB}">
      <dgm:prSet/>
      <dgm:spPr/>
      <dgm:t>
        <a:bodyPr/>
        <a:lstStyle/>
        <a:p>
          <a:pPr rtl="0"/>
          <a:r>
            <a:rPr lang="zh-TW" altLang="en-US" b="1" dirty="0">
              <a:latin typeface="微軟正黑體" panose="020B0604030504040204" pitchFamily="34" charset="-120"/>
              <a:ea typeface="微軟正黑體" panose="020B0604030504040204" pitchFamily="34" charset="-120"/>
            </a:rPr>
            <a:t>上述項目均</a:t>
          </a:r>
          <a:r>
            <a:rPr lang="zh-TW" b="1" dirty="0">
              <a:latin typeface="微軟正黑體" panose="020B0604030504040204" pitchFamily="34" charset="-120"/>
              <a:ea typeface="微軟正黑體" panose="020B0604030504040204" pitchFamily="34" charset="-120"/>
            </a:rPr>
            <a:t>依照採購作業施行辦法。</a:t>
          </a:r>
          <a:endParaRPr lang="zh-TW" dirty="0">
            <a:latin typeface="微軟正黑體" panose="020B0604030504040204" pitchFamily="34" charset="-120"/>
            <a:ea typeface="微軟正黑體" panose="020B0604030504040204" pitchFamily="34" charset="-120"/>
          </a:endParaRPr>
        </a:p>
      </dgm:t>
    </dgm:pt>
    <dgm:pt modelId="{A80E6198-E05B-465B-94BF-BD83A29B1606}" type="parTrans" cxnId="{1F4BB522-B816-47DF-B7DB-A4AE8BC37D24}">
      <dgm:prSet/>
      <dgm:spPr/>
      <dgm:t>
        <a:bodyPr/>
        <a:lstStyle/>
        <a:p>
          <a:endParaRPr lang="zh-TW" altLang="en-US"/>
        </a:p>
      </dgm:t>
    </dgm:pt>
    <dgm:pt modelId="{95C5725D-9784-4062-9BC0-F4F870377281}" type="sibTrans" cxnId="{1F4BB522-B816-47DF-B7DB-A4AE8BC37D24}">
      <dgm:prSet/>
      <dgm:spPr/>
      <dgm:t>
        <a:bodyPr/>
        <a:lstStyle/>
        <a:p>
          <a:endParaRPr lang="zh-TW" altLang="en-US"/>
        </a:p>
      </dgm:t>
    </dgm:pt>
    <dgm:pt modelId="{D9575678-8AC7-4DC6-877E-CF8CC8C29A94}">
      <dgm:prSet/>
      <dgm:spPr/>
      <dgm:t>
        <a:bodyPr/>
        <a:lstStyle/>
        <a:p>
          <a:pPr rtl="0"/>
          <a:r>
            <a:rPr lang="zh-TW" altLang="en-US" dirty="0">
              <a:latin typeface="微軟正黑體" panose="020B0604030504040204" pitchFamily="34" charset="-120"/>
              <a:ea typeface="微軟正黑體" panose="020B0604030504040204" pitchFamily="34" charset="-120"/>
            </a:rPr>
            <a:t>請購問題，請洽採購組，</a:t>
          </a:r>
          <a:r>
            <a:rPr lang="en-US" altLang="zh-TW" dirty="0">
              <a:latin typeface="微軟正黑體" panose="020B0604030504040204" pitchFamily="34" charset="-120"/>
              <a:ea typeface="微軟正黑體" panose="020B0604030504040204" pitchFamily="34" charset="-120"/>
            </a:rPr>
            <a:t>#2380</a:t>
          </a:r>
          <a:r>
            <a:rPr lang="zh-TW" altLang="en-US"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B057F5BC-6DA7-4DA9-8624-7407B02C6650}" type="parTrans" cxnId="{73A09848-0147-4A91-B0CE-D95779F8ED32}">
      <dgm:prSet/>
      <dgm:spPr/>
      <dgm:t>
        <a:bodyPr/>
        <a:lstStyle/>
        <a:p>
          <a:endParaRPr lang="zh-TW" altLang="en-US"/>
        </a:p>
      </dgm:t>
    </dgm:pt>
    <dgm:pt modelId="{9FA29C77-86D3-4F9C-A609-2D292893634C}" type="sibTrans" cxnId="{73A09848-0147-4A91-B0CE-D95779F8ED32}">
      <dgm:prSet/>
      <dgm:spPr/>
      <dgm:t>
        <a:bodyPr/>
        <a:lstStyle/>
        <a:p>
          <a:endParaRPr lang="zh-TW" altLang="en-US"/>
        </a:p>
      </dgm:t>
    </dgm:pt>
    <dgm:pt modelId="{E75E8D4C-45EA-4F52-8DD0-61CFBAAD0232}" type="pres">
      <dgm:prSet presAssocID="{16ABE290-3644-4039-96E3-EA891D1265D9}" presName="Name0" presStyleCnt="0">
        <dgm:presLayoutVars>
          <dgm:dir/>
          <dgm:animLvl val="lvl"/>
          <dgm:resizeHandles val="exact"/>
        </dgm:presLayoutVars>
      </dgm:prSet>
      <dgm:spPr/>
    </dgm:pt>
    <dgm:pt modelId="{91153F09-E4B9-44C7-B542-475F96FCC4EC}" type="pres">
      <dgm:prSet presAssocID="{6CDC1F3B-9263-47B2-8FA6-1A0BE013ADC7}" presName="composite" presStyleCnt="0"/>
      <dgm:spPr/>
    </dgm:pt>
    <dgm:pt modelId="{CAC40672-D631-46E6-AFE4-120F7F53500A}" type="pres">
      <dgm:prSet presAssocID="{6CDC1F3B-9263-47B2-8FA6-1A0BE013ADC7}" presName="parTx" presStyleLbl="alignNode1" presStyleIdx="0" presStyleCnt="2">
        <dgm:presLayoutVars>
          <dgm:chMax val="0"/>
          <dgm:chPref val="0"/>
          <dgm:bulletEnabled val="1"/>
        </dgm:presLayoutVars>
      </dgm:prSet>
      <dgm:spPr/>
    </dgm:pt>
    <dgm:pt modelId="{FEAD3360-A794-44E8-A864-6F20D299E049}" type="pres">
      <dgm:prSet presAssocID="{6CDC1F3B-9263-47B2-8FA6-1A0BE013ADC7}" presName="desTx" presStyleLbl="alignAccFollowNode1" presStyleIdx="0" presStyleCnt="2">
        <dgm:presLayoutVars>
          <dgm:bulletEnabled val="1"/>
        </dgm:presLayoutVars>
      </dgm:prSet>
      <dgm:spPr/>
    </dgm:pt>
    <dgm:pt modelId="{6E2D0232-34B7-44A5-BA6C-B5E68EA28981}" type="pres">
      <dgm:prSet presAssocID="{CB96B33D-4E10-4B40-A201-C7DCB5FA5E21}" presName="space" presStyleCnt="0"/>
      <dgm:spPr/>
    </dgm:pt>
    <dgm:pt modelId="{59A05495-D5F2-42DF-9DF7-F6FBE2147C32}" type="pres">
      <dgm:prSet presAssocID="{4A973BC6-6165-4D9E-93B0-1560914706C1}" presName="composite" presStyleCnt="0"/>
      <dgm:spPr/>
    </dgm:pt>
    <dgm:pt modelId="{79B3487F-5E74-43A3-9182-D2E9AC5A0E58}" type="pres">
      <dgm:prSet presAssocID="{4A973BC6-6165-4D9E-93B0-1560914706C1}" presName="parTx" presStyleLbl="alignNode1" presStyleIdx="1" presStyleCnt="2">
        <dgm:presLayoutVars>
          <dgm:chMax val="0"/>
          <dgm:chPref val="0"/>
          <dgm:bulletEnabled val="1"/>
        </dgm:presLayoutVars>
      </dgm:prSet>
      <dgm:spPr/>
    </dgm:pt>
    <dgm:pt modelId="{F487D149-288C-4418-9561-3C4C2845F872}" type="pres">
      <dgm:prSet presAssocID="{4A973BC6-6165-4D9E-93B0-1560914706C1}" presName="desTx" presStyleLbl="alignAccFollowNode1" presStyleIdx="1" presStyleCnt="2">
        <dgm:presLayoutVars>
          <dgm:bulletEnabled val="1"/>
        </dgm:presLayoutVars>
      </dgm:prSet>
      <dgm:spPr/>
    </dgm:pt>
  </dgm:ptLst>
  <dgm:cxnLst>
    <dgm:cxn modelId="{DACCE321-0D32-46BB-B073-BA8F59D66488}" type="presOf" srcId="{1B839CB6-DF5A-4582-9ECA-9C587D7A91D6}" destId="{FEAD3360-A794-44E8-A864-6F20D299E049}" srcOrd="0" destOrd="3" presId="urn:microsoft.com/office/officeart/2005/8/layout/hList1"/>
    <dgm:cxn modelId="{1F4BB522-B816-47DF-B7DB-A4AE8BC37D24}" srcId="{4A973BC6-6165-4D9E-93B0-1560914706C1}" destId="{FF161E20-0735-4E2D-95D1-91DEFD4B82FB}" srcOrd="3" destOrd="0" parTransId="{A80E6198-E05B-465B-94BF-BD83A29B1606}" sibTransId="{95C5725D-9784-4062-9BC0-F4F870377281}"/>
    <dgm:cxn modelId="{4D5E3039-7C02-49C1-999F-257B5474E9B6}" type="presOf" srcId="{7C5928ED-A248-4C53-AA9C-1660D1249C4D}" destId="{F487D149-288C-4418-9561-3C4C2845F872}" srcOrd="0" destOrd="1" presId="urn:microsoft.com/office/officeart/2005/8/layout/hList1"/>
    <dgm:cxn modelId="{137F3441-AEA5-40D4-A49D-AF75B89ACF53}" type="presOf" srcId="{4A973BC6-6165-4D9E-93B0-1560914706C1}" destId="{79B3487F-5E74-43A3-9182-D2E9AC5A0E58}" srcOrd="0" destOrd="0" presId="urn:microsoft.com/office/officeart/2005/8/layout/hList1"/>
    <dgm:cxn modelId="{27A89844-1FA2-4191-B37E-2E163513FBB1}" srcId="{4A973BC6-6165-4D9E-93B0-1560914706C1}" destId="{8D2516FE-4E00-474E-91F3-5E7207F420A1}" srcOrd="0" destOrd="0" parTransId="{A95DBDAD-4062-4E1B-B8D5-DCB8F7C2AA78}" sibTransId="{F06E8DDD-0684-48D5-9F67-A4747686A002}"/>
    <dgm:cxn modelId="{28D4ED47-7F7C-4925-904D-FF9BADC8ABF3}" type="presOf" srcId="{6CDC1F3B-9263-47B2-8FA6-1A0BE013ADC7}" destId="{CAC40672-D631-46E6-AFE4-120F7F53500A}" srcOrd="0" destOrd="0" presId="urn:microsoft.com/office/officeart/2005/8/layout/hList1"/>
    <dgm:cxn modelId="{58EA0868-36BC-4334-A30B-0D97C0AADD18}" type="presOf" srcId="{D9575678-8AC7-4DC6-877E-CF8CC8C29A94}" destId="{F487D149-288C-4418-9561-3C4C2845F872}" srcOrd="0" destOrd="4" presId="urn:microsoft.com/office/officeart/2005/8/layout/hList1"/>
    <dgm:cxn modelId="{73A09848-0147-4A91-B0CE-D95779F8ED32}" srcId="{4A973BC6-6165-4D9E-93B0-1560914706C1}" destId="{D9575678-8AC7-4DC6-877E-CF8CC8C29A94}" srcOrd="4" destOrd="0" parTransId="{B057F5BC-6DA7-4DA9-8624-7407B02C6650}" sibTransId="{9FA29C77-86D3-4F9C-A609-2D292893634C}"/>
    <dgm:cxn modelId="{4229C36C-CBAB-4F60-B68D-DB6BD9AC6A2E}" type="presOf" srcId="{B404537F-2749-41DB-A2F1-353383B0216F}" destId="{FEAD3360-A794-44E8-A864-6F20D299E049}" srcOrd="0" destOrd="0" presId="urn:microsoft.com/office/officeart/2005/8/layout/hList1"/>
    <dgm:cxn modelId="{D1335A54-B457-45DF-B340-0E907DB729C1}" srcId="{4A973BC6-6165-4D9E-93B0-1560914706C1}" destId="{CAFE1B16-2EFE-4BB0-842E-C20928F4CFBD}" srcOrd="2" destOrd="0" parTransId="{0D2186B0-D3CC-4725-A391-EDCFD03F15ED}" sibTransId="{FA6B749F-8C10-4FC5-A0BC-49023E9476A1}"/>
    <dgm:cxn modelId="{71136C75-6CA4-4FCD-A2AF-F59FD38FE0F2}" type="presOf" srcId="{CAFE1B16-2EFE-4BB0-842E-C20928F4CFBD}" destId="{F487D149-288C-4418-9561-3C4C2845F872}" srcOrd="0" destOrd="2" presId="urn:microsoft.com/office/officeart/2005/8/layout/hList1"/>
    <dgm:cxn modelId="{A4B95677-D346-4F82-B226-EB27FD333572}" type="presOf" srcId="{8D2516FE-4E00-474E-91F3-5E7207F420A1}" destId="{F487D149-288C-4418-9561-3C4C2845F872}" srcOrd="0" destOrd="0" presId="urn:microsoft.com/office/officeart/2005/8/layout/hList1"/>
    <dgm:cxn modelId="{02F4538C-B785-40D6-B4AC-D4509EBDB8DC}" srcId="{4A973BC6-6165-4D9E-93B0-1560914706C1}" destId="{7C5928ED-A248-4C53-AA9C-1660D1249C4D}" srcOrd="1" destOrd="0" parTransId="{E65EBDF8-0297-44E2-B6F0-3C291900B188}" sibTransId="{ED459BE7-15D5-4F48-9B07-C9A439CFD089}"/>
    <dgm:cxn modelId="{1D27EE8D-E397-4325-812A-DA40E71C71EB}" type="presOf" srcId="{FF161E20-0735-4E2D-95D1-91DEFD4B82FB}" destId="{F487D149-288C-4418-9561-3C4C2845F872}" srcOrd="0" destOrd="3" presId="urn:microsoft.com/office/officeart/2005/8/layout/hList1"/>
    <dgm:cxn modelId="{7FD948A2-03EB-47FA-847F-876A1F65AEBC}" srcId="{16ABE290-3644-4039-96E3-EA891D1265D9}" destId="{6CDC1F3B-9263-47B2-8FA6-1A0BE013ADC7}" srcOrd="0" destOrd="0" parTransId="{15686F69-9695-4F34-8859-64788389DC15}" sibTransId="{CB96B33D-4E10-4B40-A201-C7DCB5FA5E21}"/>
    <dgm:cxn modelId="{B82DE7A2-F3BC-42D3-868E-504B94FF4F9B}" type="presOf" srcId="{3234FEB0-6277-4A5F-B3DD-A13DE199E846}" destId="{FEAD3360-A794-44E8-A864-6F20D299E049}" srcOrd="0" destOrd="2" presId="urn:microsoft.com/office/officeart/2005/8/layout/hList1"/>
    <dgm:cxn modelId="{C6F2A6A4-B52C-4C9F-8CE0-A033940EA1BB}" srcId="{6CDC1F3B-9263-47B2-8FA6-1A0BE013ADC7}" destId="{B404537F-2749-41DB-A2F1-353383B0216F}" srcOrd="0" destOrd="0" parTransId="{8CFFBC8C-B7D3-40FD-846A-FD4B38285F9A}" sibTransId="{999CAEAB-0143-45C0-B5C7-7EE599485C30}"/>
    <dgm:cxn modelId="{041C14C3-864A-4B77-BE5B-CD5DB12E8FB5}" srcId="{6CDC1F3B-9263-47B2-8FA6-1A0BE013ADC7}" destId="{FF191EDF-2A22-4EE1-BDCD-A8DA7F52D1FE}" srcOrd="1" destOrd="0" parTransId="{2961BAD9-38F3-4993-A949-CACC98F2CFFE}" sibTransId="{DB78B348-A282-47B9-8D1E-000B2EE11B48}"/>
    <dgm:cxn modelId="{3B9EE1C6-BEFB-4889-8C84-202F4756D533}" srcId="{6CDC1F3B-9263-47B2-8FA6-1A0BE013ADC7}" destId="{3234FEB0-6277-4A5F-B3DD-A13DE199E846}" srcOrd="2" destOrd="0" parTransId="{9C92724D-B03E-49FA-8301-319B545F5016}" sibTransId="{EFF782C4-52C1-4EB4-9E61-75DAAD603A12}"/>
    <dgm:cxn modelId="{3B5B69E6-0621-459E-A335-6BA2CCC79115}" srcId="{6CDC1F3B-9263-47B2-8FA6-1A0BE013ADC7}" destId="{1B839CB6-DF5A-4582-9ECA-9C587D7A91D6}" srcOrd="3" destOrd="0" parTransId="{BC344A21-5919-48C1-87FB-E4774617DBFB}" sibTransId="{C11FA109-1D65-4C28-AA1F-FF601C515E28}"/>
    <dgm:cxn modelId="{E1C461E7-B0F3-4DA0-8F5E-53605491C317}" type="presOf" srcId="{FF191EDF-2A22-4EE1-BDCD-A8DA7F52D1FE}" destId="{FEAD3360-A794-44E8-A864-6F20D299E049}" srcOrd="0" destOrd="1" presId="urn:microsoft.com/office/officeart/2005/8/layout/hList1"/>
    <dgm:cxn modelId="{15C5B2F8-88BC-4EF7-9C3F-2FB4908B4F29}" srcId="{16ABE290-3644-4039-96E3-EA891D1265D9}" destId="{4A973BC6-6165-4D9E-93B0-1560914706C1}" srcOrd="1" destOrd="0" parTransId="{BBB676A2-8EE0-496E-94D5-5E6CB3181A3E}" sibTransId="{DA3D4412-8B83-45D6-ABE2-49618772FB23}"/>
    <dgm:cxn modelId="{A6A263F9-BDC9-4389-8F4F-09E3F608A787}" type="presOf" srcId="{16ABE290-3644-4039-96E3-EA891D1265D9}" destId="{E75E8D4C-45EA-4F52-8DD0-61CFBAAD0232}" srcOrd="0" destOrd="0" presId="urn:microsoft.com/office/officeart/2005/8/layout/hList1"/>
    <dgm:cxn modelId="{3A478CB1-AA26-4E44-95FB-44EAA56E3312}" type="presParOf" srcId="{E75E8D4C-45EA-4F52-8DD0-61CFBAAD0232}" destId="{91153F09-E4B9-44C7-B542-475F96FCC4EC}" srcOrd="0" destOrd="0" presId="urn:microsoft.com/office/officeart/2005/8/layout/hList1"/>
    <dgm:cxn modelId="{370EF9CC-4214-4743-A251-1958079B35F8}" type="presParOf" srcId="{91153F09-E4B9-44C7-B542-475F96FCC4EC}" destId="{CAC40672-D631-46E6-AFE4-120F7F53500A}" srcOrd="0" destOrd="0" presId="urn:microsoft.com/office/officeart/2005/8/layout/hList1"/>
    <dgm:cxn modelId="{7339963C-112C-4B68-A3AA-69B754A49210}" type="presParOf" srcId="{91153F09-E4B9-44C7-B542-475F96FCC4EC}" destId="{FEAD3360-A794-44E8-A864-6F20D299E049}" srcOrd="1" destOrd="0" presId="urn:microsoft.com/office/officeart/2005/8/layout/hList1"/>
    <dgm:cxn modelId="{A6E24691-7FA1-4E17-A2C1-71D6823375D6}" type="presParOf" srcId="{E75E8D4C-45EA-4F52-8DD0-61CFBAAD0232}" destId="{6E2D0232-34B7-44A5-BA6C-B5E68EA28981}" srcOrd="1" destOrd="0" presId="urn:microsoft.com/office/officeart/2005/8/layout/hList1"/>
    <dgm:cxn modelId="{19D674AB-D89E-4B1C-AA4E-D42BF580B14B}" type="presParOf" srcId="{E75E8D4C-45EA-4F52-8DD0-61CFBAAD0232}" destId="{59A05495-D5F2-42DF-9DF7-F6FBE2147C32}" srcOrd="2" destOrd="0" presId="urn:microsoft.com/office/officeart/2005/8/layout/hList1"/>
    <dgm:cxn modelId="{E32A1588-5869-4D33-B518-B08278346550}" type="presParOf" srcId="{59A05495-D5F2-42DF-9DF7-F6FBE2147C32}" destId="{79B3487F-5E74-43A3-9182-D2E9AC5A0E58}" srcOrd="0" destOrd="0" presId="urn:microsoft.com/office/officeart/2005/8/layout/hList1"/>
    <dgm:cxn modelId="{E9C1EF31-A607-4CCA-84A1-21D4855EB6B9}" type="presParOf" srcId="{59A05495-D5F2-42DF-9DF7-F6FBE2147C32}" destId="{F487D149-288C-4418-9561-3C4C2845F87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812D7F-EF52-4DAB-B12F-9B5A60BD27E8}"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B5535866-2B60-4A1D-A8D5-97EE16BB8469}">
      <dgm:prSet custT="1"/>
      <dgm:spPr/>
      <dgm:t>
        <a:bodyPr/>
        <a:lstStyle/>
        <a:p>
          <a:pPr rtl="0"/>
          <a:r>
            <a:rPr lang="zh-TW" sz="2200" b="0" dirty="0">
              <a:solidFill>
                <a:schemeClr val="bg1"/>
              </a:solidFill>
              <a:latin typeface="微軟正黑體" panose="020B0604030504040204" pitchFamily="34" charset="-120"/>
              <a:ea typeface="微軟正黑體" panose="020B0604030504040204" pitchFamily="34" charset="-120"/>
            </a:rPr>
            <a:t>步驟</a:t>
          </a:r>
          <a:r>
            <a:rPr lang="en-US" sz="2200" b="0" dirty="0">
              <a:solidFill>
                <a:schemeClr val="bg1"/>
              </a:solidFill>
              <a:latin typeface="微軟正黑體" panose="020B0604030504040204" pitchFamily="34" charset="-120"/>
              <a:ea typeface="微軟正黑體" panose="020B0604030504040204" pitchFamily="34" charset="-120"/>
            </a:rPr>
            <a:t>1</a:t>
          </a:r>
          <a:r>
            <a:rPr lang="zh-TW" sz="2200" b="0" dirty="0">
              <a:solidFill>
                <a:schemeClr val="bg1"/>
              </a:solidFill>
              <a:latin typeface="微軟正黑體" panose="020B0604030504040204" pitchFamily="34" charset="-120"/>
              <a:ea typeface="微軟正黑體" panose="020B0604030504040204" pitchFamily="34" charset="-120"/>
            </a:rPr>
            <a:t>：填寫請</a:t>
          </a:r>
          <a:r>
            <a:rPr lang="zh-TW" altLang="en-US" sz="2200" b="0" dirty="0">
              <a:solidFill>
                <a:schemeClr val="bg1"/>
              </a:solidFill>
              <a:latin typeface="微軟正黑體" panose="020B0604030504040204" pitchFamily="34" charset="-120"/>
              <a:ea typeface="微軟正黑體" panose="020B0604030504040204" pitchFamily="34" charset="-120"/>
            </a:rPr>
            <a:t>購</a:t>
          </a:r>
          <a:r>
            <a:rPr lang="zh-TW" sz="2200" b="0" dirty="0">
              <a:solidFill>
                <a:schemeClr val="bg1"/>
              </a:solidFill>
              <a:latin typeface="微軟正黑體" panose="020B0604030504040204" pitchFamily="34" charset="-120"/>
              <a:ea typeface="微軟正黑體" panose="020B0604030504040204" pitchFamily="34" charset="-120"/>
            </a:rPr>
            <a:t>單</a:t>
          </a:r>
          <a:endParaRPr lang="zh-TW" sz="2200" dirty="0">
            <a:solidFill>
              <a:schemeClr val="bg1"/>
            </a:solidFill>
            <a:latin typeface="微軟正黑體" panose="020B0604030504040204" pitchFamily="34" charset="-120"/>
            <a:ea typeface="微軟正黑體" panose="020B0604030504040204" pitchFamily="34" charset="-120"/>
          </a:endParaRPr>
        </a:p>
      </dgm:t>
    </dgm:pt>
    <dgm:pt modelId="{30EAACF3-1762-4AC5-9067-0E93FE5134C2}" type="parTrans" cxnId="{9DEBD7BF-4B0E-42E2-BFFD-B88FDC38D379}">
      <dgm:prSet/>
      <dgm:spPr/>
      <dgm:t>
        <a:bodyPr/>
        <a:lstStyle/>
        <a:p>
          <a:endParaRPr lang="zh-TW" altLang="en-US"/>
        </a:p>
      </dgm:t>
    </dgm:pt>
    <dgm:pt modelId="{FECFCC5B-F168-4F11-ACD4-C46A0CD00B3D}" type="sibTrans" cxnId="{9DEBD7BF-4B0E-42E2-BFFD-B88FDC38D379}">
      <dgm:prSet/>
      <dgm:spPr/>
      <dgm:t>
        <a:bodyPr/>
        <a:lstStyle/>
        <a:p>
          <a:endParaRPr lang="zh-TW" altLang="en-US"/>
        </a:p>
      </dgm:t>
    </dgm:pt>
    <dgm:pt modelId="{E3CD5CF7-0FFD-40CA-9E3F-D13808A52910}">
      <dgm:prSet/>
      <dgm:spPr/>
      <dgm:t>
        <a:bodyPr/>
        <a:lstStyle/>
        <a:p>
          <a:pPr rtl="0"/>
          <a:r>
            <a:rPr lang="zh-TW" altLang="en-US" b="0" dirty="0">
              <a:solidFill>
                <a:schemeClr val="tx1"/>
              </a:solidFill>
              <a:latin typeface="微軟正黑體" panose="020B0604030504040204" pitchFamily="34" charset="-120"/>
              <a:ea typeface="微軟正黑體" panose="020B0604030504040204" pitchFamily="34" charset="-120"/>
            </a:rPr>
            <a:t>至</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校務系統</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全校性計畫及校款</a:t>
          </a:r>
          <a:r>
            <a:rPr lang="en-US" b="0" dirty="0">
              <a:solidFill>
                <a:schemeClr val="tx1"/>
              </a:solidFill>
              <a:latin typeface="微軟正黑體" panose="020B0604030504040204" pitchFamily="34" charset="-120"/>
              <a:ea typeface="微軟正黑體" panose="020B0604030504040204" pitchFamily="34" charset="-120"/>
            </a:rPr>
            <a:t>2,000</a:t>
          </a:r>
          <a:r>
            <a:rPr lang="zh-TW" b="0" dirty="0">
              <a:solidFill>
                <a:schemeClr val="tx1"/>
              </a:solidFill>
              <a:latin typeface="微軟正黑體" panose="020B0604030504040204" pitchFamily="34" charset="-120"/>
              <a:ea typeface="微軟正黑體" panose="020B0604030504040204" pitchFamily="34" charset="-120"/>
            </a:rPr>
            <a:t>元以下自行採購</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填寫</a:t>
          </a:r>
          <a:r>
            <a:rPr lang="zh-TW" altLang="en-US" b="0" dirty="0">
              <a:solidFill>
                <a:schemeClr val="tx1"/>
              </a:solidFill>
              <a:latin typeface="微軟正黑體" panose="020B0604030504040204" pitchFamily="34" charset="-120"/>
              <a:ea typeface="微軟正黑體" panose="020B0604030504040204" pitchFamily="34" charset="-120"/>
            </a:rPr>
            <a:t>請購資料</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1BF8B8D5-CA7E-44AA-8FC2-369FC6DD6568}" type="parTrans" cxnId="{B352997A-092E-4925-A7FC-90E427F89AAD}">
      <dgm:prSet/>
      <dgm:spPr/>
      <dgm:t>
        <a:bodyPr/>
        <a:lstStyle/>
        <a:p>
          <a:endParaRPr lang="zh-TW" altLang="en-US"/>
        </a:p>
      </dgm:t>
    </dgm:pt>
    <dgm:pt modelId="{F88330D7-C0C8-4134-A747-D3610FFC4E9C}" type="sibTrans" cxnId="{B352997A-092E-4925-A7FC-90E427F89AAD}">
      <dgm:prSet/>
      <dgm:spPr/>
      <dgm:t>
        <a:bodyPr/>
        <a:lstStyle/>
        <a:p>
          <a:endParaRPr lang="zh-TW" altLang="en-US"/>
        </a:p>
      </dgm:t>
    </dgm:pt>
    <dgm:pt modelId="{5722A37B-8B11-4A71-BBEA-81A460EA5081}">
      <dgm:prSet custT="1"/>
      <dgm:spPr/>
      <dgm:t>
        <a:bodyPr/>
        <a:lstStyle/>
        <a:p>
          <a:pPr rtl="0"/>
          <a:r>
            <a:rPr lang="zh-TW" sz="2200" b="0" dirty="0">
              <a:solidFill>
                <a:schemeClr val="bg1"/>
              </a:solidFill>
              <a:latin typeface="微軟正黑體" panose="020B0604030504040204" pitchFamily="34" charset="-120"/>
              <a:ea typeface="微軟正黑體" panose="020B0604030504040204" pitchFamily="34" charset="-120"/>
            </a:rPr>
            <a:t>步驟</a:t>
          </a:r>
          <a:r>
            <a:rPr lang="en-US" sz="2200" b="0" dirty="0">
              <a:solidFill>
                <a:schemeClr val="bg1"/>
              </a:solidFill>
              <a:latin typeface="微軟正黑體" panose="020B0604030504040204" pitchFamily="34" charset="-120"/>
              <a:ea typeface="微軟正黑體" panose="020B0604030504040204" pitchFamily="34" charset="-120"/>
            </a:rPr>
            <a:t>2</a:t>
          </a:r>
          <a:r>
            <a:rPr lang="zh-TW" sz="2200" b="0" dirty="0">
              <a:solidFill>
                <a:schemeClr val="bg1"/>
              </a:solidFill>
              <a:latin typeface="微軟正黑體" panose="020B0604030504040204" pitchFamily="34" charset="-120"/>
              <a:ea typeface="微軟正黑體" panose="020B0604030504040204" pitchFamily="34" charset="-120"/>
            </a:rPr>
            <a:t>：送會計室作業</a:t>
          </a:r>
          <a:endParaRPr lang="zh-TW" sz="2200" dirty="0">
            <a:solidFill>
              <a:schemeClr val="bg1"/>
            </a:solidFill>
            <a:latin typeface="微軟正黑體" panose="020B0604030504040204" pitchFamily="34" charset="-120"/>
            <a:ea typeface="微軟正黑體" panose="020B0604030504040204" pitchFamily="34" charset="-120"/>
          </a:endParaRPr>
        </a:p>
      </dgm:t>
    </dgm:pt>
    <dgm:pt modelId="{D11472E0-8810-447F-8676-38643BA9967C}" type="parTrans" cxnId="{7A860BB0-8652-49B7-B4D5-95D651741DAD}">
      <dgm:prSet/>
      <dgm:spPr/>
      <dgm:t>
        <a:bodyPr/>
        <a:lstStyle/>
        <a:p>
          <a:endParaRPr lang="zh-TW" altLang="en-US"/>
        </a:p>
      </dgm:t>
    </dgm:pt>
    <dgm:pt modelId="{C92DAD93-DEB6-4BBB-8935-3C6E39884611}" type="sibTrans" cxnId="{7A860BB0-8652-49B7-B4D5-95D651741DAD}">
      <dgm:prSet/>
      <dgm:spPr/>
      <dgm:t>
        <a:bodyPr/>
        <a:lstStyle/>
        <a:p>
          <a:endParaRPr lang="zh-TW" altLang="en-US"/>
        </a:p>
      </dgm:t>
    </dgm:pt>
    <dgm:pt modelId="{5A3B774F-7009-496B-A461-931724E2810E}">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單位主管</a:t>
          </a:r>
          <a:r>
            <a:rPr lang="zh-TW" altLang="en-US" b="0" dirty="0">
              <a:solidFill>
                <a:schemeClr val="tx1"/>
              </a:solidFill>
              <a:latin typeface="微軟正黑體" panose="020B0604030504040204" pitchFamily="34" charset="-120"/>
              <a:ea typeface="微軟正黑體" panose="020B0604030504040204" pitchFamily="34" charset="-120"/>
            </a:rPr>
            <a:t>決行</a:t>
          </a:r>
          <a:r>
            <a:rPr lang="zh-TW" b="0" dirty="0">
              <a:solidFill>
                <a:schemeClr val="tx1"/>
              </a:solidFill>
              <a:latin typeface="微軟正黑體" panose="020B0604030504040204" pitchFamily="34" charset="-120"/>
              <a:ea typeface="微軟正黑體" panose="020B0604030504040204" pitchFamily="34" charset="-120"/>
            </a:rPr>
            <a:t>，提供黏貼</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憑證</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之</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請款單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至會計室作業。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6599C9CF-7790-4E2B-95FB-A31117EE8CCF}" type="parTrans" cxnId="{C8BC87C6-8EEE-42B7-8DE4-1EE1899CD687}">
      <dgm:prSet/>
      <dgm:spPr/>
      <dgm:t>
        <a:bodyPr/>
        <a:lstStyle/>
        <a:p>
          <a:endParaRPr lang="zh-TW" altLang="en-US"/>
        </a:p>
      </dgm:t>
    </dgm:pt>
    <dgm:pt modelId="{21210BA6-7456-4A6E-9BC0-BBC1342EC1C3}" type="sibTrans" cxnId="{C8BC87C6-8EEE-42B7-8DE4-1EE1899CD687}">
      <dgm:prSet/>
      <dgm:spPr/>
      <dgm:t>
        <a:bodyPr/>
        <a:lstStyle/>
        <a:p>
          <a:endParaRPr lang="zh-TW" altLang="en-US"/>
        </a:p>
      </dgm:t>
    </dgm:pt>
    <dgm:pt modelId="{72BA59C8-7620-4EDC-9F7B-EF436A653A25}" type="pres">
      <dgm:prSet presAssocID="{32812D7F-EF52-4DAB-B12F-9B5A60BD27E8}" presName="Name0" presStyleCnt="0">
        <dgm:presLayoutVars>
          <dgm:dir/>
          <dgm:animLvl val="lvl"/>
          <dgm:resizeHandles val="exact"/>
        </dgm:presLayoutVars>
      </dgm:prSet>
      <dgm:spPr/>
    </dgm:pt>
    <dgm:pt modelId="{523C6BBC-4E03-4811-9EBA-889753A4B58C}" type="pres">
      <dgm:prSet presAssocID="{B5535866-2B60-4A1D-A8D5-97EE16BB8469}" presName="composite" presStyleCnt="0"/>
      <dgm:spPr/>
    </dgm:pt>
    <dgm:pt modelId="{8F81210C-6014-401E-8324-EE48D087AEDF}" type="pres">
      <dgm:prSet presAssocID="{B5535866-2B60-4A1D-A8D5-97EE16BB8469}" presName="parTx" presStyleLbl="node1" presStyleIdx="0" presStyleCnt="2">
        <dgm:presLayoutVars>
          <dgm:chMax val="0"/>
          <dgm:chPref val="0"/>
          <dgm:bulletEnabled val="1"/>
        </dgm:presLayoutVars>
      </dgm:prSet>
      <dgm:spPr/>
    </dgm:pt>
    <dgm:pt modelId="{8492CE1F-BF41-43D3-B03A-1F1D4D44378E}" type="pres">
      <dgm:prSet presAssocID="{B5535866-2B60-4A1D-A8D5-97EE16BB8469}" presName="desTx" presStyleLbl="revTx" presStyleIdx="0" presStyleCnt="2">
        <dgm:presLayoutVars>
          <dgm:bulletEnabled val="1"/>
        </dgm:presLayoutVars>
      </dgm:prSet>
      <dgm:spPr/>
    </dgm:pt>
    <dgm:pt modelId="{0B8D3D65-5DFC-44AA-A5B3-B88BED02D0FE}" type="pres">
      <dgm:prSet presAssocID="{FECFCC5B-F168-4F11-ACD4-C46A0CD00B3D}" presName="space" presStyleCnt="0"/>
      <dgm:spPr/>
    </dgm:pt>
    <dgm:pt modelId="{92790974-B467-4728-8861-1208D3BA4F37}" type="pres">
      <dgm:prSet presAssocID="{5722A37B-8B11-4A71-BBEA-81A460EA5081}" presName="composite" presStyleCnt="0"/>
      <dgm:spPr/>
    </dgm:pt>
    <dgm:pt modelId="{D494336A-DFEB-4C31-8A15-11EE069ECE35}" type="pres">
      <dgm:prSet presAssocID="{5722A37B-8B11-4A71-BBEA-81A460EA5081}" presName="parTx" presStyleLbl="node1" presStyleIdx="1" presStyleCnt="2">
        <dgm:presLayoutVars>
          <dgm:chMax val="0"/>
          <dgm:chPref val="0"/>
          <dgm:bulletEnabled val="1"/>
        </dgm:presLayoutVars>
      </dgm:prSet>
      <dgm:spPr/>
    </dgm:pt>
    <dgm:pt modelId="{49207F82-C044-4B48-B7BA-904B04046417}" type="pres">
      <dgm:prSet presAssocID="{5722A37B-8B11-4A71-BBEA-81A460EA5081}" presName="desTx" presStyleLbl="revTx" presStyleIdx="1" presStyleCnt="2">
        <dgm:presLayoutVars>
          <dgm:bulletEnabled val="1"/>
        </dgm:presLayoutVars>
      </dgm:prSet>
      <dgm:spPr/>
    </dgm:pt>
  </dgm:ptLst>
  <dgm:cxnLst>
    <dgm:cxn modelId="{C7C9103B-F80E-4868-9C4E-D7B1F2C92923}" type="presOf" srcId="{E3CD5CF7-0FFD-40CA-9E3F-D13808A52910}" destId="{8492CE1F-BF41-43D3-B03A-1F1D4D44378E}" srcOrd="0" destOrd="0" presId="urn:microsoft.com/office/officeart/2005/8/layout/chevron1"/>
    <dgm:cxn modelId="{BCF6D870-7F1A-4591-B411-477075063BBE}" type="presOf" srcId="{5722A37B-8B11-4A71-BBEA-81A460EA5081}" destId="{D494336A-DFEB-4C31-8A15-11EE069ECE35}" srcOrd="0" destOrd="0" presId="urn:microsoft.com/office/officeart/2005/8/layout/chevron1"/>
    <dgm:cxn modelId="{B352997A-092E-4925-A7FC-90E427F89AAD}" srcId="{B5535866-2B60-4A1D-A8D5-97EE16BB8469}" destId="{E3CD5CF7-0FFD-40CA-9E3F-D13808A52910}" srcOrd="0" destOrd="0" parTransId="{1BF8B8D5-CA7E-44AA-8FC2-369FC6DD6568}" sibTransId="{F88330D7-C0C8-4134-A747-D3610FFC4E9C}"/>
    <dgm:cxn modelId="{7A860BB0-8652-49B7-B4D5-95D651741DAD}" srcId="{32812D7F-EF52-4DAB-B12F-9B5A60BD27E8}" destId="{5722A37B-8B11-4A71-BBEA-81A460EA5081}" srcOrd="1" destOrd="0" parTransId="{D11472E0-8810-447F-8676-38643BA9967C}" sibTransId="{C92DAD93-DEB6-4BBB-8935-3C6E39884611}"/>
    <dgm:cxn modelId="{D7A9A7B1-AEC1-4DBF-93AA-33B29358A7A8}" type="presOf" srcId="{5A3B774F-7009-496B-A461-931724E2810E}" destId="{49207F82-C044-4B48-B7BA-904B04046417}" srcOrd="0" destOrd="0" presId="urn:microsoft.com/office/officeart/2005/8/layout/chevron1"/>
    <dgm:cxn modelId="{9DEBD7BF-4B0E-42E2-BFFD-B88FDC38D379}" srcId="{32812D7F-EF52-4DAB-B12F-9B5A60BD27E8}" destId="{B5535866-2B60-4A1D-A8D5-97EE16BB8469}" srcOrd="0" destOrd="0" parTransId="{30EAACF3-1762-4AC5-9067-0E93FE5134C2}" sibTransId="{FECFCC5B-F168-4F11-ACD4-C46A0CD00B3D}"/>
    <dgm:cxn modelId="{C8BC87C6-8EEE-42B7-8DE4-1EE1899CD687}" srcId="{5722A37B-8B11-4A71-BBEA-81A460EA5081}" destId="{5A3B774F-7009-496B-A461-931724E2810E}" srcOrd="0" destOrd="0" parTransId="{6599C9CF-7790-4E2B-95FB-A31117EE8CCF}" sibTransId="{21210BA6-7456-4A6E-9BC0-BBC1342EC1C3}"/>
    <dgm:cxn modelId="{BF09A5D2-8BEA-4915-A2A1-7A49F80A13DF}" type="presOf" srcId="{B5535866-2B60-4A1D-A8D5-97EE16BB8469}" destId="{8F81210C-6014-401E-8324-EE48D087AEDF}" srcOrd="0" destOrd="0" presId="urn:microsoft.com/office/officeart/2005/8/layout/chevron1"/>
    <dgm:cxn modelId="{9F71F4DF-43C7-4F18-9309-1A2EC0CE6C0C}" type="presOf" srcId="{32812D7F-EF52-4DAB-B12F-9B5A60BD27E8}" destId="{72BA59C8-7620-4EDC-9F7B-EF436A653A25}" srcOrd="0" destOrd="0" presId="urn:microsoft.com/office/officeart/2005/8/layout/chevron1"/>
    <dgm:cxn modelId="{8684FB87-1C66-44F4-8FCA-D94CCDB4BFA4}" type="presParOf" srcId="{72BA59C8-7620-4EDC-9F7B-EF436A653A25}" destId="{523C6BBC-4E03-4811-9EBA-889753A4B58C}" srcOrd="0" destOrd="0" presId="urn:microsoft.com/office/officeart/2005/8/layout/chevron1"/>
    <dgm:cxn modelId="{C813EA14-F24E-43EB-B672-587D98FCC302}" type="presParOf" srcId="{523C6BBC-4E03-4811-9EBA-889753A4B58C}" destId="{8F81210C-6014-401E-8324-EE48D087AEDF}" srcOrd="0" destOrd="0" presId="urn:microsoft.com/office/officeart/2005/8/layout/chevron1"/>
    <dgm:cxn modelId="{AB9F4814-B3DA-4E85-9001-E477CD2B20C7}" type="presParOf" srcId="{523C6BBC-4E03-4811-9EBA-889753A4B58C}" destId="{8492CE1F-BF41-43D3-B03A-1F1D4D44378E}" srcOrd="1" destOrd="0" presId="urn:microsoft.com/office/officeart/2005/8/layout/chevron1"/>
    <dgm:cxn modelId="{3CE01661-ADF0-46EF-91DB-84757EB2645D}" type="presParOf" srcId="{72BA59C8-7620-4EDC-9F7B-EF436A653A25}" destId="{0B8D3D65-5DFC-44AA-A5B3-B88BED02D0FE}" srcOrd="1" destOrd="0" presId="urn:microsoft.com/office/officeart/2005/8/layout/chevron1"/>
    <dgm:cxn modelId="{69C38741-FC2D-4AEB-A0D2-97DAF89D98FF}" type="presParOf" srcId="{72BA59C8-7620-4EDC-9F7B-EF436A653A25}" destId="{92790974-B467-4728-8861-1208D3BA4F37}" srcOrd="2" destOrd="0" presId="urn:microsoft.com/office/officeart/2005/8/layout/chevron1"/>
    <dgm:cxn modelId="{8C121595-6688-47A3-B06E-6A9F06C23C43}" type="presParOf" srcId="{92790974-B467-4728-8861-1208D3BA4F37}" destId="{D494336A-DFEB-4C31-8A15-11EE069ECE35}" srcOrd="0" destOrd="0" presId="urn:microsoft.com/office/officeart/2005/8/layout/chevron1"/>
    <dgm:cxn modelId="{A247FA5D-36F0-480E-8544-0E4B45642B53}" type="presParOf" srcId="{92790974-B467-4728-8861-1208D3BA4F37}" destId="{49207F82-C044-4B48-B7BA-904B04046417}"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D752BC0-C0F9-47D8-962B-1A4150ED46A3}" type="doc">
      <dgm:prSet loTypeId="urn:microsoft.com/office/officeart/2005/8/layout/chevron1" loCatId="process" qsTypeId="urn:microsoft.com/office/officeart/2005/8/quickstyle/simple1" qsCatId="simple" csTypeId="urn:microsoft.com/office/officeart/2005/8/colors/colorful5" csCatId="colorful"/>
      <dgm:spPr/>
      <dgm:t>
        <a:bodyPr/>
        <a:lstStyle/>
        <a:p>
          <a:endParaRPr lang="zh-TW" altLang="en-US"/>
        </a:p>
      </dgm:t>
    </dgm:pt>
    <dgm:pt modelId="{7C430BDD-FB11-4E92-A571-67F59D281436}">
      <dgm:prSet/>
      <dgm:spPr/>
      <dgm:t>
        <a:bodyPr/>
        <a:lstStyle/>
        <a:p>
          <a:pPr rtl="0"/>
          <a:r>
            <a:rPr lang="zh-TW" b="1" dirty="0">
              <a:latin typeface="微軟正黑體" panose="020B0604030504040204" pitchFamily="34" charset="-120"/>
              <a:ea typeface="微軟正黑體" panose="020B0604030504040204" pitchFamily="34" charset="-120"/>
            </a:rPr>
            <a:t>簽准日期</a:t>
          </a:r>
          <a:endParaRPr lang="zh-TW" dirty="0">
            <a:latin typeface="微軟正黑體" panose="020B0604030504040204" pitchFamily="34" charset="-120"/>
            <a:ea typeface="微軟正黑體" panose="020B0604030504040204" pitchFamily="34" charset="-120"/>
          </a:endParaRPr>
        </a:p>
      </dgm:t>
    </dgm:pt>
    <dgm:pt modelId="{B6611AEE-807C-4951-965F-8A44E38224A1}" type="parTrans" cxnId="{6B33978D-4B39-4AD4-89A3-BC0DEDA99B80}">
      <dgm:prSet/>
      <dgm:spPr/>
      <dgm:t>
        <a:bodyPr/>
        <a:lstStyle/>
        <a:p>
          <a:endParaRPr lang="zh-TW" altLang="en-US"/>
        </a:p>
      </dgm:t>
    </dgm:pt>
    <dgm:pt modelId="{1C5B6759-D98D-4FB9-ACCE-C80CE7C28F3B}" type="sibTrans" cxnId="{6B33978D-4B39-4AD4-89A3-BC0DEDA99B80}">
      <dgm:prSet/>
      <dgm:spPr/>
      <dgm:t>
        <a:bodyPr/>
        <a:lstStyle/>
        <a:p>
          <a:endParaRPr lang="zh-TW" altLang="en-US"/>
        </a:p>
      </dgm:t>
    </dgm:pt>
    <dgm:pt modelId="{B356945E-CBB6-47B5-A4A1-2DB094F5E470}">
      <dgm:prSet/>
      <dgm:spPr/>
      <dgm:t>
        <a:bodyPr/>
        <a:lstStyle/>
        <a:p>
          <a:pPr rtl="0"/>
          <a:r>
            <a:rPr lang="zh-TW" b="1" dirty="0">
              <a:latin typeface="微軟正黑體" panose="020B0604030504040204" pitchFamily="34" charset="-120"/>
              <a:ea typeface="微軟正黑體" panose="020B0604030504040204" pitchFamily="34" charset="-120"/>
            </a:rPr>
            <a:t>發票日期</a:t>
          </a:r>
          <a:endParaRPr lang="zh-TW" dirty="0">
            <a:latin typeface="微軟正黑體" panose="020B0604030504040204" pitchFamily="34" charset="-120"/>
            <a:ea typeface="微軟正黑體" panose="020B0604030504040204" pitchFamily="34" charset="-120"/>
          </a:endParaRPr>
        </a:p>
      </dgm:t>
    </dgm:pt>
    <dgm:pt modelId="{0888183B-C421-49C0-9CC2-FE74276D14A0}" type="parTrans" cxnId="{73DD1425-5D31-4647-B49E-CAF064BCD77C}">
      <dgm:prSet/>
      <dgm:spPr/>
      <dgm:t>
        <a:bodyPr/>
        <a:lstStyle/>
        <a:p>
          <a:endParaRPr lang="zh-TW" altLang="en-US"/>
        </a:p>
      </dgm:t>
    </dgm:pt>
    <dgm:pt modelId="{9EB1779C-097B-4EEE-BBC8-C1D3D4A0111A}" type="sibTrans" cxnId="{73DD1425-5D31-4647-B49E-CAF064BCD77C}">
      <dgm:prSet/>
      <dgm:spPr/>
      <dgm:t>
        <a:bodyPr/>
        <a:lstStyle/>
        <a:p>
          <a:endParaRPr lang="zh-TW" altLang="en-US"/>
        </a:p>
      </dgm:t>
    </dgm:pt>
    <dgm:pt modelId="{4C6C9DBF-8CC7-4CF6-BEB7-D9B93D709E95}">
      <dgm:prSet/>
      <dgm:spPr/>
      <dgm:t>
        <a:bodyPr/>
        <a:lstStyle/>
        <a:p>
          <a:pPr rtl="0"/>
          <a:r>
            <a:rPr lang="zh-TW" b="1" dirty="0">
              <a:latin typeface="微軟正黑體" panose="020B0604030504040204" pitchFamily="34" charset="-120"/>
              <a:ea typeface="微軟正黑體" panose="020B0604030504040204" pitchFamily="34" charset="-120"/>
            </a:rPr>
            <a:t>請款日期</a:t>
          </a:r>
          <a:endParaRPr lang="zh-TW" dirty="0">
            <a:latin typeface="微軟正黑體" panose="020B0604030504040204" pitchFamily="34" charset="-120"/>
            <a:ea typeface="微軟正黑體" panose="020B0604030504040204" pitchFamily="34" charset="-120"/>
          </a:endParaRPr>
        </a:p>
      </dgm:t>
    </dgm:pt>
    <dgm:pt modelId="{E85F005C-CFC2-4D8C-AA51-F714589E459B}" type="parTrans" cxnId="{19D933E4-4FBC-4845-87BA-95838FB57945}">
      <dgm:prSet/>
      <dgm:spPr/>
      <dgm:t>
        <a:bodyPr/>
        <a:lstStyle/>
        <a:p>
          <a:endParaRPr lang="zh-TW" altLang="en-US"/>
        </a:p>
      </dgm:t>
    </dgm:pt>
    <dgm:pt modelId="{67E6D3FF-3BEF-4EAD-A8CF-7F8F41A1D290}" type="sibTrans" cxnId="{19D933E4-4FBC-4845-87BA-95838FB57945}">
      <dgm:prSet/>
      <dgm:spPr/>
      <dgm:t>
        <a:bodyPr/>
        <a:lstStyle/>
        <a:p>
          <a:endParaRPr lang="zh-TW" altLang="en-US"/>
        </a:p>
      </dgm:t>
    </dgm:pt>
    <dgm:pt modelId="{20D0AEB4-A63B-4822-8EC8-97CEFCC75DF2}" type="pres">
      <dgm:prSet presAssocID="{7D752BC0-C0F9-47D8-962B-1A4150ED46A3}" presName="Name0" presStyleCnt="0">
        <dgm:presLayoutVars>
          <dgm:dir/>
          <dgm:animLvl val="lvl"/>
          <dgm:resizeHandles val="exact"/>
        </dgm:presLayoutVars>
      </dgm:prSet>
      <dgm:spPr/>
    </dgm:pt>
    <dgm:pt modelId="{19FC5710-A397-4369-9D85-96D35665A644}" type="pres">
      <dgm:prSet presAssocID="{7C430BDD-FB11-4E92-A571-67F59D281436}" presName="parTxOnly" presStyleLbl="node1" presStyleIdx="0" presStyleCnt="3">
        <dgm:presLayoutVars>
          <dgm:chMax val="0"/>
          <dgm:chPref val="0"/>
          <dgm:bulletEnabled val="1"/>
        </dgm:presLayoutVars>
      </dgm:prSet>
      <dgm:spPr/>
    </dgm:pt>
    <dgm:pt modelId="{5D5B82E5-F4CF-445E-880B-3EA3CCEF3FA0}" type="pres">
      <dgm:prSet presAssocID="{1C5B6759-D98D-4FB9-ACCE-C80CE7C28F3B}" presName="parTxOnlySpace" presStyleCnt="0"/>
      <dgm:spPr/>
    </dgm:pt>
    <dgm:pt modelId="{5BB736A5-F20D-4BF3-91BB-E372E3C9C248}" type="pres">
      <dgm:prSet presAssocID="{B356945E-CBB6-47B5-A4A1-2DB094F5E470}" presName="parTxOnly" presStyleLbl="node1" presStyleIdx="1" presStyleCnt="3">
        <dgm:presLayoutVars>
          <dgm:chMax val="0"/>
          <dgm:chPref val="0"/>
          <dgm:bulletEnabled val="1"/>
        </dgm:presLayoutVars>
      </dgm:prSet>
      <dgm:spPr/>
    </dgm:pt>
    <dgm:pt modelId="{BEEE2EAB-2323-48CC-8F8F-DB5DF9BD12F9}" type="pres">
      <dgm:prSet presAssocID="{9EB1779C-097B-4EEE-BBC8-C1D3D4A0111A}" presName="parTxOnlySpace" presStyleCnt="0"/>
      <dgm:spPr/>
    </dgm:pt>
    <dgm:pt modelId="{9E6ECFAA-61A9-4A85-AECF-69738E1D1550}" type="pres">
      <dgm:prSet presAssocID="{4C6C9DBF-8CC7-4CF6-BEB7-D9B93D709E95}" presName="parTxOnly" presStyleLbl="node1" presStyleIdx="2" presStyleCnt="3">
        <dgm:presLayoutVars>
          <dgm:chMax val="0"/>
          <dgm:chPref val="0"/>
          <dgm:bulletEnabled val="1"/>
        </dgm:presLayoutVars>
      </dgm:prSet>
      <dgm:spPr/>
    </dgm:pt>
  </dgm:ptLst>
  <dgm:cxnLst>
    <dgm:cxn modelId="{4B645D07-8244-4588-9F47-1662B21DEB46}" type="presOf" srcId="{7C430BDD-FB11-4E92-A571-67F59D281436}" destId="{19FC5710-A397-4369-9D85-96D35665A644}" srcOrd="0" destOrd="0" presId="urn:microsoft.com/office/officeart/2005/8/layout/chevron1"/>
    <dgm:cxn modelId="{F3DEB30F-7D1F-43D7-96EB-0C2E491EB01A}" type="presOf" srcId="{B356945E-CBB6-47B5-A4A1-2DB094F5E470}" destId="{5BB736A5-F20D-4BF3-91BB-E372E3C9C248}" srcOrd="0" destOrd="0" presId="urn:microsoft.com/office/officeart/2005/8/layout/chevron1"/>
    <dgm:cxn modelId="{29562D17-C032-441A-8A79-1780A7680738}" type="presOf" srcId="{7D752BC0-C0F9-47D8-962B-1A4150ED46A3}" destId="{20D0AEB4-A63B-4822-8EC8-97CEFCC75DF2}" srcOrd="0" destOrd="0" presId="urn:microsoft.com/office/officeart/2005/8/layout/chevron1"/>
    <dgm:cxn modelId="{73DD1425-5D31-4647-B49E-CAF064BCD77C}" srcId="{7D752BC0-C0F9-47D8-962B-1A4150ED46A3}" destId="{B356945E-CBB6-47B5-A4A1-2DB094F5E470}" srcOrd="1" destOrd="0" parTransId="{0888183B-C421-49C0-9CC2-FE74276D14A0}" sibTransId="{9EB1779C-097B-4EEE-BBC8-C1D3D4A0111A}"/>
    <dgm:cxn modelId="{6B33978D-4B39-4AD4-89A3-BC0DEDA99B80}" srcId="{7D752BC0-C0F9-47D8-962B-1A4150ED46A3}" destId="{7C430BDD-FB11-4E92-A571-67F59D281436}" srcOrd="0" destOrd="0" parTransId="{B6611AEE-807C-4951-965F-8A44E38224A1}" sibTransId="{1C5B6759-D98D-4FB9-ACCE-C80CE7C28F3B}"/>
    <dgm:cxn modelId="{19D933E4-4FBC-4845-87BA-95838FB57945}" srcId="{7D752BC0-C0F9-47D8-962B-1A4150ED46A3}" destId="{4C6C9DBF-8CC7-4CF6-BEB7-D9B93D709E95}" srcOrd="2" destOrd="0" parTransId="{E85F005C-CFC2-4D8C-AA51-F714589E459B}" sibTransId="{67E6D3FF-3BEF-4EAD-A8CF-7F8F41A1D290}"/>
    <dgm:cxn modelId="{D92C7DEC-376B-4FBB-86F5-5AC346FA1FF8}" type="presOf" srcId="{4C6C9DBF-8CC7-4CF6-BEB7-D9B93D709E95}" destId="{9E6ECFAA-61A9-4A85-AECF-69738E1D1550}" srcOrd="0" destOrd="0" presId="urn:microsoft.com/office/officeart/2005/8/layout/chevron1"/>
    <dgm:cxn modelId="{411CB5FF-F58A-4F86-A5C9-18C698A08EA8}" type="presParOf" srcId="{20D0AEB4-A63B-4822-8EC8-97CEFCC75DF2}" destId="{19FC5710-A397-4369-9D85-96D35665A644}" srcOrd="0" destOrd="0" presId="urn:microsoft.com/office/officeart/2005/8/layout/chevron1"/>
    <dgm:cxn modelId="{16993296-8686-46A1-927F-3F8C4BF035B7}" type="presParOf" srcId="{20D0AEB4-A63B-4822-8EC8-97CEFCC75DF2}" destId="{5D5B82E5-F4CF-445E-880B-3EA3CCEF3FA0}" srcOrd="1" destOrd="0" presId="urn:microsoft.com/office/officeart/2005/8/layout/chevron1"/>
    <dgm:cxn modelId="{F902F4C3-35AD-403E-A06B-AB2CE2CE7D4D}" type="presParOf" srcId="{20D0AEB4-A63B-4822-8EC8-97CEFCC75DF2}" destId="{5BB736A5-F20D-4BF3-91BB-E372E3C9C248}" srcOrd="2" destOrd="0" presId="urn:microsoft.com/office/officeart/2005/8/layout/chevron1"/>
    <dgm:cxn modelId="{84DF38B1-6D8C-40D1-8D29-CDB08AFDD823}" type="presParOf" srcId="{20D0AEB4-A63B-4822-8EC8-97CEFCC75DF2}" destId="{BEEE2EAB-2323-48CC-8F8F-DB5DF9BD12F9}" srcOrd="3" destOrd="0" presId="urn:microsoft.com/office/officeart/2005/8/layout/chevron1"/>
    <dgm:cxn modelId="{D81A656F-E5CC-422C-9C29-C5549D50C2AF}" type="presParOf" srcId="{20D0AEB4-A63B-4822-8EC8-97CEFCC75DF2}" destId="{9E6ECFAA-61A9-4A85-AECF-69738E1D155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C15AF2E-A54F-43C1-9FCC-771259C44925}"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5184F69F-09D3-4AD5-8523-2631F5D99CC3}">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步驟</a:t>
          </a:r>
          <a:r>
            <a:rPr lang="en-US" b="1" dirty="0">
              <a:solidFill>
                <a:schemeClr val="tx1"/>
              </a:solidFill>
              <a:latin typeface="微軟正黑體" panose="020B0604030504040204" pitchFamily="34" charset="-120"/>
              <a:ea typeface="微軟正黑體" panose="020B0604030504040204" pitchFamily="34" charset="-120"/>
            </a:rPr>
            <a:t>1</a:t>
          </a:r>
          <a:r>
            <a:rPr lang="zh-TW" b="1" dirty="0">
              <a:solidFill>
                <a:schemeClr val="tx1"/>
              </a:solidFill>
              <a:latin typeface="微軟正黑體" panose="020B0604030504040204" pitchFamily="34" charset="-120"/>
              <a:ea typeface="微軟正黑體" panose="020B0604030504040204" pitchFamily="34" charset="-120"/>
            </a:rPr>
            <a:t>：系統填寫請購單</a:t>
          </a:r>
          <a:endParaRPr lang="zh-TW" dirty="0">
            <a:solidFill>
              <a:schemeClr val="tx1"/>
            </a:solidFill>
            <a:latin typeface="微軟正黑體" panose="020B0604030504040204" pitchFamily="34" charset="-120"/>
            <a:ea typeface="微軟正黑體" panose="020B0604030504040204" pitchFamily="34" charset="-120"/>
          </a:endParaRPr>
        </a:p>
      </dgm:t>
    </dgm:pt>
    <dgm:pt modelId="{3F1BAB60-3245-4D9E-9E9A-D90C139AC412}" type="parTrans" cxnId="{69FE04EB-B9FD-44AC-9C31-2444D97DB33E}">
      <dgm:prSet/>
      <dgm:spPr/>
      <dgm:t>
        <a:bodyPr/>
        <a:lstStyle/>
        <a:p>
          <a:endParaRPr lang="zh-TW" altLang="en-US"/>
        </a:p>
      </dgm:t>
    </dgm:pt>
    <dgm:pt modelId="{B25295B2-72D1-4352-B23B-495E0E78F5C8}" type="sibTrans" cxnId="{69FE04EB-B9FD-44AC-9C31-2444D97DB33E}">
      <dgm:prSet/>
      <dgm:spPr/>
      <dgm:t>
        <a:bodyPr/>
        <a:lstStyle/>
        <a:p>
          <a:endParaRPr lang="zh-TW" altLang="en-US"/>
        </a:p>
      </dgm:t>
    </dgm:pt>
    <dgm:pt modelId="{6250C00D-1BEA-4EE5-977E-5FC64A5282EC}">
      <dgm:prSet/>
      <dgm:spPr/>
      <dgm:t>
        <a:bodyPr/>
        <a:lstStyle/>
        <a:p>
          <a:pPr rtl="0"/>
          <a:r>
            <a:rPr lang="en-US"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人會總</a:t>
          </a:r>
          <a:r>
            <a:rPr lang="zh-TW" b="1" dirty="0">
              <a:solidFill>
                <a:schemeClr val="tx1"/>
              </a:solidFill>
              <a:latin typeface="微軟正黑體" panose="020B0604030504040204" pitchFamily="34" charset="-120"/>
              <a:ea typeface="微軟正黑體" panose="020B0604030504040204" pitchFamily="34" charset="-120"/>
            </a:rPr>
            <a:t>系統</a:t>
          </a:r>
          <a:r>
            <a:rPr lang="en-US"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請購核銷</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請購單建立作業</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填寫資料。</a:t>
          </a:r>
          <a:endParaRPr lang="zh-TW" dirty="0">
            <a:solidFill>
              <a:schemeClr val="tx1"/>
            </a:solidFill>
            <a:latin typeface="微軟正黑體" panose="020B0604030504040204" pitchFamily="34" charset="-120"/>
            <a:ea typeface="微軟正黑體" panose="020B0604030504040204" pitchFamily="34" charset="-120"/>
          </a:endParaRPr>
        </a:p>
      </dgm:t>
    </dgm:pt>
    <dgm:pt modelId="{1EE51D62-FE43-420A-86BD-288D54934535}" type="parTrans" cxnId="{1286E917-19C2-48ED-B22F-9FFA1CC5989A}">
      <dgm:prSet/>
      <dgm:spPr/>
      <dgm:t>
        <a:bodyPr/>
        <a:lstStyle/>
        <a:p>
          <a:endParaRPr lang="zh-TW" altLang="en-US"/>
        </a:p>
      </dgm:t>
    </dgm:pt>
    <dgm:pt modelId="{C542D084-9B41-45E2-8340-D62A9EFF209D}" type="sibTrans" cxnId="{1286E917-19C2-48ED-B22F-9FFA1CC5989A}">
      <dgm:prSet/>
      <dgm:spPr/>
      <dgm:t>
        <a:bodyPr/>
        <a:lstStyle/>
        <a:p>
          <a:endParaRPr lang="zh-TW" altLang="en-US"/>
        </a:p>
      </dgm:t>
    </dgm:pt>
    <dgm:pt modelId="{A62EB476-2625-4C61-B2E4-5A4D6F981C0D}">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步驟</a:t>
          </a:r>
          <a:r>
            <a:rPr lang="en-US" b="1" dirty="0">
              <a:solidFill>
                <a:schemeClr val="tx1"/>
              </a:solidFill>
              <a:latin typeface="微軟正黑體" panose="020B0604030504040204" pitchFamily="34" charset="-120"/>
              <a:ea typeface="微軟正黑體" panose="020B0604030504040204" pitchFamily="34" charset="-120"/>
            </a:rPr>
            <a:t>2</a:t>
          </a:r>
          <a:r>
            <a:rPr lang="zh-TW" b="1" dirty="0">
              <a:solidFill>
                <a:schemeClr val="tx1"/>
              </a:solidFill>
              <a:latin typeface="微軟正黑體" panose="020B0604030504040204" pitchFamily="34" charset="-120"/>
              <a:ea typeface="微軟正黑體" panose="020B0604030504040204" pitchFamily="34" charset="-120"/>
            </a:rPr>
            <a:t>：送至採購組作業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405F6777-1D3B-45B6-8361-FD292A7BB31E}" type="parTrans" cxnId="{04BF2936-0DC7-43C1-A223-EC10E96990FD}">
      <dgm:prSet/>
      <dgm:spPr/>
      <dgm:t>
        <a:bodyPr/>
        <a:lstStyle/>
        <a:p>
          <a:endParaRPr lang="zh-TW" altLang="en-US"/>
        </a:p>
      </dgm:t>
    </dgm:pt>
    <dgm:pt modelId="{11B06A73-DE50-43EC-A022-C4AD54487807}" type="sibTrans" cxnId="{04BF2936-0DC7-43C1-A223-EC10E96990FD}">
      <dgm:prSet/>
      <dgm:spPr/>
      <dgm:t>
        <a:bodyPr/>
        <a:lstStyle/>
        <a:p>
          <a:endParaRPr lang="zh-TW" altLang="en-US"/>
        </a:p>
      </dgm:t>
    </dgm:pt>
    <dgm:pt modelId="{90542F4B-04FF-421B-ADC1-CD2B99142152}">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核准後，依照本校採購法辦理議價或公開招標。</a:t>
          </a:r>
          <a:endParaRPr lang="zh-TW" dirty="0">
            <a:solidFill>
              <a:schemeClr val="tx1"/>
            </a:solidFill>
            <a:latin typeface="微軟正黑體" panose="020B0604030504040204" pitchFamily="34" charset="-120"/>
            <a:ea typeface="微軟正黑體" panose="020B0604030504040204" pitchFamily="34" charset="-120"/>
          </a:endParaRPr>
        </a:p>
      </dgm:t>
    </dgm:pt>
    <dgm:pt modelId="{E3B3FCD5-68A7-4CD1-9940-9F76B84F8875}" type="parTrans" cxnId="{E3043243-573F-4A0F-94CB-1C4DF9BDEBDB}">
      <dgm:prSet/>
      <dgm:spPr/>
      <dgm:t>
        <a:bodyPr/>
        <a:lstStyle/>
        <a:p>
          <a:endParaRPr lang="zh-TW" altLang="en-US"/>
        </a:p>
      </dgm:t>
    </dgm:pt>
    <dgm:pt modelId="{BE98585E-81EC-49CB-ADFB-66ADF65C6461}" type="sibTrans" cxnId="{E3043243-573F-4A0F-94CB-1C4DF9BDEBDB}">
      <dgm:prSet/>
      <dgm:spPr/>
      <dgm:t>
        <a:bodyPr/>
        <a:lstStyle/>
        <a:p>
          <a:endParaRPr lang="zh-TW" altLang="en-US"/>
        </a:p>
      </dgm:t>
    </dgm:pt>
    <dgm:pt modelId="{47ACEE31-323D-428F-B028-E149B51C5186}">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步驟</a:t>
          </a:r>
          <a:r>
            <a:rPr lang="en-US" b="1" dirty="0">
              <a:solidFill>
                <a:schemeClr val="tx1"/>
              </a:solidFill>
              <a:latin typeface="微軟正黑體" panose="020B0604030504040204" pitchFamily="34" charset="-120"/>
              <a:ea typeface="微軟正黑體" panose="020B0604030504040204" pitchFamily="34" charset="-120"/>
            </a:rPr>
            <a:t>3</a:t>
          </a:r>
          <a:r>
            <a:rPr lang="zh-TW" b="1" dirty="0">
              <a:solidFill>
                <a:schemeClr val="tx1"/>
              </a:solidFill>
              <a:latin typeface="微軟正黑體" panose="020B0604030504040204" pitchFamily="34" charset="-120"/>
              <a:ea typeface="微軟正黑體" panose="020B0604030504040204" pitchFamily="34" charset="-120"/>
            </a:rPr>
            <a:t>：送至會計室作業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23985A28-EC05-41B9-B896-BDE74F3C0F1C}" type="parTrans" cxnId="{1976230F-073C-4832-8F64-F366B143DAAB}">
      <dgm:prSet/>
      <dgm:spPr/>
      <dgm:t>
        <a:bodyPr/>
        <a:lstStyle/>
        <a:p>
          <a:endParaRPr lang="zh-TW" altLang="en-US"/>
        </a:p>
      </dgm:t>
    </dgm:pt>
    <dgm:pt modelId="{9A68F089-9696-4311-A76D-4FF326096C89}" type="sibTrans" cxnId="{1976230F-073C-4832-8F64-F366B143DAAB}">
      <dgm:prSet/>
      <dgm:spPr/>
      <dgm:t>
        <a:bodyPr/>
        <a:lstStyle/>
        <a:p>
          <a:endParaRPr lang="zh-TW" altLang="en-US"/>
        </a:p>
      </dgm:t>
    </dgm:pt>
    <dgm:pt modelId="{9AB85E63-93AD-456F-972F-82FD6F5AEB3B}">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議價或公開招標後，提供黏貼</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憑證</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之</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請款單</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及</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相關資料</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至會計室作業。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BDDC132B-537F-46A0-97F9-A8FBC53AB741}" type="parTrans" cxnId="{68041CCC-EE89-4D60-89E1-DF5CC2726781}">
      <dgm:prSet/>
      <dgm:spPr/>
      <dgm:t>
        <a:bodyPr/>
        <a:lstStyle/>
        <a:p>
          <a:endParaRPr lang="zh-TW" altLang="en-US"/>
        </a:p>
      </dgm:t>
    </dgm:pt>
    <dgm:pt modelId="{582B3977-8650-45CC-9087-2C949A47674E}" type="sibTrans" cxnId="{68041CCC-EE89-4D60-89E1-DF5CC2726781}">
      <dgm:prSet/>
      <dgm:spPr/>
      <dgm:t>
        <a:bodyPr/>
        <a:lstStyle/>
        <a:p>
          <a:endParaRPr lang="zh-TW" altLang="en-US"/>
        </a:p>
      </dgm:t>
    </dgm:pt>
    <dgm:pt modelId="{6F04FFD9-5980-4586-B974-434680092979}">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核准權限：</a:t>
          </a:r>
          <a:endParaRPr lang="zh-TW" dirty="0">
            <a:solidFill>
              <a:schemeClr val="tx1"/>
            </a:solidFill>
            <a:latin typeface="微軟正黑體" panose="020B0604030504040204" pitchFamily="34" charset="-120"/>
            <a:ea typeface="微軟正黑體" panose="020B0604030504040204" pitchFamily="34" charset="-120"/>
          </a:endParaRPr>
        </a:p>
      </dgm:t>
    </dgm:pt>
    <dgm:pt modelId="{004EED7B-C9E3-4651-99D5-5AE8758BF1B3}" type="parTrans" cxnId="{B6C1DEA1-55E2-4592-B63A-4E3B716EE286}">
      <dgm:prSet/>
      <dgm:spPr/>
      <dgm:t>
        <a:bodyPr/>
        <a:lstStyle/>
        <a:p>
          <a:endParaRPr lang="zh-TW" altLang="en-US"/>
        </a:p>
      </dgm:t>
    </dgm:pt>
    <dgm:pt modelId="{902D13AB-1A80-40BA-8A6F-1FEA43AB3FB8}" type="sibTrans" cxnId="{B6C1DEA1-55E2-4592-B63A-4E3B716EE286}">
      <dgm:prSet/>
      <dgm:spPr/>
      <dgm:t>
        <a:bodyPr/>
        <a:lstStyle/>
        <a:p>
          <a:endParaRPr lang="zh-TW" altLang="en-US"/>
        </a:p>
      </dgm:t>
    </dgm:pt>
    <dgm:pt modelId="{4C79D802-F35D-491B-BD90-6BBEB6DEAEA2}">
      <dgm:prSet/>
      <dgm:spPr/>
      <dgm:t>
        <a:bodyPr/>
        <a:lstStyle/>
        <a:p>
          <a:pPr rtl="0"/>
          <a:r>
            <a:rPr lang="en-US" altLang="zh-TW" dirty="0">
              <a:solidFill>
                <a:schemeClr val="tx1"/>
              </a:solidFill>
              <a:latin typeface="微軟正黑體" panose="020B0604030504040204" pitchFamily="34" charset="-120"/>
              <a:ea typeface="微軟正黑體" panose="020B0604030504040204" pitchFamily="34" charset="-120"/>
            </a:rPr>
            <a:t>&lt;2000</a:t>
          </a:r>
          <a:r>
            <a:rPr lang="zh-TW" altLang="en-US" dirty="0">
              <a:solidFill>
                <a:schemeClr val="tx1"/>
              </a:solidFill>
              <a:latin typeface="微軟正黑體" panose="020B0604030504040204" pitchFamily="34" charset="-120"/>
              <a:ea typeface="微軟正黑體" panose="020B0604030504040204" pitchFamily="34" charset="-120"/>
            </a:rPr>
            <a:t>元，單位主管決行。</a:t>
          </a:r>
          <a:endParaRPr lang="zh-TW" dirty="0">
            <a:solidFill>
              <a:schemeClr val="tx1"/>
            </a:solidFill>
            <a:latin typeface="微軟正黑體" panose="020B0604030504040204" pitchFamily="34" charset="-120"/>
            <a:ea typeface="微軟正黑體" panose="020B0604030504040204" pitchFamily="34" charset="-120"/>
          </a:endParaRPr>
        </a:p>
      </dgm:t>
    </dgm:pt>
    <dgm:pt modelId="{0A8DCAD7-7CF1-4005-9FBA-5C0AFCBF7B98}" type="parTrans" cxnId="{1F08D52A-7CC1-407D-AFB2-C78C6092D80E}">
      <dgm:prSet/>
      <dgm:spPr/>
      <dgm:t>
        <a:bodyPr/>
        <a:lstStyle/>
        <a:p>
          <a:endParaRPr lang="zh-TW" altLang="en-US"/>
        </a:p>
      </dgm:t>
    </dgm:pt>
    <dgm:pt modelId="{805B2557-1198-44E9-B4C5-690CB62A4D8F}" type="sibTrans" cxnId="{1F08D52A-7CC1-407D-AFB2-C78C6092D80E}">
      <dgm:prSet/>
      <dgm:spPr/>
      <dgm:t>
        <a:bodyPr/>
        <a:lstStyle/>
        <a:p>
          <a:endParaRPr lang="zh-TW" altLang="en-US"/>
        </a:p>
      </dgm:t>
    </dgm:pt>
    <dgm:pt modelId="{F4BE0666-F11E-4D87-9038-1692DFBE6CB9}">
      <dgm:prSet/>
      <dgm:spPr/>
      <dgm:t>
        <a:bodyPr/>
        <a:lstStyle/>
        <a:p>
          <a:pPr rtl="0"/>
          <a:r>
            <a:rPr lang="en-US" b="1">
              <a:solidFill>
                <a:schemeClr val="tx1"/>
              </a:solidFill>
              <a:latin typeface="微軟正黑體" panose="020B0604030504040204" pitchFamily="34" charset="-120"/>
              <a:ea typeface="微軟正黑體" panose="020B0604030504040204" pitchFamily="34" charset="-120"/>
            </a:rPr>
            <a:t>2,000~9,999</a:t>
          </a:r>
          <a:r>
            <a:rPr lang="zh-TW" b="1">
              <a:solidFill>
                <a:schemeClr val="tx1"/>
              </a:solidFill>
              <a:latin typeface="微軟正黑體" panose="020B0604030504040204" pitchFamily="34" charset="-120"/>
              <a:ea typeface="微軟正黑體" panose="020B0604030504040204" pitchFamily="34" charset="-120"/>
            </a:rPr>
            <a:t>元</a:t>
          </a:r>
          <a:r>
            <a:rPr lang="zh-TW" altLang="en-US" b="1">
              <a:solidFill>
                <a:schemeClr val="tx1"/>
              </a:solidFill>
              <a:latin typeface="微軟正黑體" panose="020B0604030504040204" pitchFamily="34" charset="-120"/>
              <a:ea typeface="微軟正黑體" panose="020B0604030504040204" pitchFamily="34" charset="-120"/>
            </a:rPr>
            <a:t>，</a:t>
          </a:r>
          <a:r>
            <a:rPr lang="en-US" b="1">
              <a:solidFill>
                <a:schemeClr val="tx1"/>
              </a:solidFill>
              <a:latin typeface="微軟正黑體" panose="020B0604030504040204" pitchFamily="34" charset="-120"/>
              <a:ea typeface="微軟正黑體" panose="020B0604030504040204" pitchFamily="34" charset="-120"/>
            </a:rPr>
            <a:t>【</a:t>
          </a:r>
          <a:r>
            <a:rPr lang="zh-TW" b="1">
              <a:solidFill>
                <a:schemeClr val="tx1"/>
              </a:solidFill>
              <a:latin typeface="微軟正黑體" panose="020B0604030504040204" pitchFamily="34" charset="-120"/>
              <a:ea typeface="微軟正黑體" panose="020B0604030504040204" pitchFamily="34" charset="-120"/>
            </a:rPr>
            <a:t>總務長</a:t>
          </a:r>
          <a:r>
            <a:rPr lang="en-US" b="1">
              <a:solidFill>
                <a:schemeClr val="tx1"/>
              </a:solidFill>
              <a:latin typeface="微軟正黑體" panose="020B0604030504040204" pitchFamily="34" charset="-120"/>
              <a:ea typeface="微軟正黑體" panose="020B0604030504040204" pitchFamily="34" charset="-120"/>
            </a:rPr>
            <a:t>】</a:t>
          </a:r>
          <a:r>
            <a:rPr lang="zh-TW" altLang="en-US" b="1">
              <a:solidFill>
                <a:schemeClr val="tx1"/>
              </a:solidFill>
              <a:latin typeface="微軟正黑體" panose="020B0604030504040204" pitchFamily="34" charset="-120"/>
              <a:ea typeface="微軟正黑體" panose="020B0604030504040204" pitchFamily="34" charset="-120"/>
            </a:rPr>
            <a:t>決行</a:t>
          </a:r>
          <a:r>
            <a:rPr lang="zh-TW" b="1">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1B8DFC30-DA0A-4653-AFE5-2D01ADCD3B11}" type="parTrans" cxnId="{4D8C3418-D2E3-44BB-B82D-67C749C28825}">
      <dgm:prSet/>
      <dgm:spPr/>
      <dgm:t>
        <a:bodyPr/>
        <a:lstStyle/>
        <a:p>
          <a:endParaRPr lang="zh-TW" altLang="en-US"/>
        </a:p>
      </dgm:t>
    </dgm:pt>
    <dgm:pt modelId="{F488B842-67A6-42FB-9BD5-068E3E62DEE0}" type="sibTrans" cxnId="{4D8C3418-D2E3-44BB-B82D-67C749C28825}">
      <dgm:prSet/>
      <dgm:spPr/>
      <dgm:t>
        <a:bodyPr/>
        <a:lstStyle/>
        <a:p>
          <a:endParaRPr lang="zh-TW" altLang="en-US"/>
        </a:p>
      </dgm:t>
    </dgm:pt>
    <dgm:pt modelId="{CDD0347A-20BD-403D-BB86-CE10E22F7A02}">
      <dgm:prSet/>
      <dgm:spPr/>
      <dgm:t>
        <a:bodyPr/>
        <a:lstStyle/>
        <a:p>
          <a:pPr rtl="0"/>
          <a:r>
            <a:rPr lang="en-US" b="1" dirty="0">
              <a:solidFill>
                <a:schemeClr val="tx1"/>
              </a:solidFill>
              <a:latin typeface="微軟正黑體" panose="020B0604030504040204" pitchFamily="34" charset="-120"/>
              <a:ea typeface="微軟正黑體" panose="020B0604030504040204" pitchFamily="34" charset="-120"/>
            </a:rPr>
            <a:t>&gt;9,999</a:t>
          </a:r>
          <a:r>
            <a:rPr lang="zh-TW" altLang="en-US" b="1" dirty="0">
              <a:solidFill>
                <a:schemeClr val="tx1"/>
              </a:solidFill>
              <a:latin typeface="微軟正黑體" panose="020B0604030504040204" pitchFamily="34" charset="-120"/>
              <a:ea typeface="微軟正黑體" panose="020B0604030504040204" pitchFamily="34" charset="-120"/>
            </a:rPr>
            <a:t>，</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鈞長</a:t>
          </a:r>
          <a:r>
            <a:rPr lang="en-US"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決行。</a:t>
          </a:r>
          <a:endParaRPr lang="zh-TW" dirty="0">
            <a:solidFill>
              <a:schemeClr val="tx1"/>
            </a:solidFill>
            <a:latin typeface="微軟正黑體" panose="020B0604030504040204" pitchFamily="34" charset="-120"/>
            <a:ea typeface="微軟正黑體" panose="020B0604030504040204" pitchFamily="34" charset="-120"/>
          </a:endParaRPr>
        </a:p>
      </dgm:t>
    </dgm:pt>
    <dgm:pt modelId="{A973613D-A880-4305-8818-11AF522CD36B}" type="parTrans" cxnId="{AB7859D2-5DAF-4EDC-BC7B-FF9D29D244F2}">
      <dgm:prSet/>
      <dgm:spPr/>
      <dgm:t>
        <a:bodyPr/>
        <a:lstStyle/>
        <a:p>
          <a:endParaRPr lang="zh-TW" altLang="en-US"/>
        </a:p>
      </dgm:t>
    </dgm:pt>
    <dgm:pt modelId="{AAA36A06-4637-40CC-BD2F-ACAB33ED72C0}" type="sibTrans" cxnId="{AB7859D2-5DAF-4EDC-BC7B-FF9D29D244F2}">
      <dgm:prSet/>
      <dgm:spPr/>
      <dgm:t>
        <a:bodyPr/>
        <a:lstStyle/>
        <a:p>
          <a:endParaRPr lang="zh-TW" altLang="en-US"/>
        </a:p>
      </dgm:t>
    </dgm:pt>
    <dgm:pt modelId="{CAE3E1ED-F4B1-4D62-B329-263E22625F46}" type="pres">
      <dgm:prSet presAssocID="{1C15AF2E-A54F-43C1-9FCC-771259C44925}" presName="Name0" presStyleCnt="0">
        <dgm:presLayoutVars>
          <dgm:dir/>
          <dgm:animLvl val="lvl"/>
          <dgm:resizeHandles val="exact"/>
        </dgm:presLayoutVars>
      </dgm:prSet>
      <dgm:spPr/>
    </dgm:pt>
    <dgm:pt modelId="{2B579824-CB13-4DC3-ADA0-E605ADD30C79}" type="pres">
      <dgm:prSet presAssocID="{5184F69F-09D3-4AD5-8523-2631F5D99CC3}" presName="composite" presStyleCnt="0"/>
      <dgm:spPr/>
    </dgm:pt>
    <dgm:pt modelId="{122E160A-0B63-4D2A-99A2-5729FDCD315C}" type="pres">
      <dgm:prSet presAssocID="{5184F69F-09D3-4AD5-8523-2631F5D99CC3}" presName="parTx" presStyleLbl="node1" presStyleIdx="0" presStyleCnt="3">
        <dgm:presLayoutVars>
          <dgm:chMax val="0"/>
          <dgm:chPref val="0"/>
          <dgm:bulletEnabled val="1"/>
        </dgm:presLayoutVars>
      </dgm:prSet>
      <dgm:spPr/>
    </dgm:pt>
    <dgm:pt modelId="{2B482946-6846-4C56-91FE-93EEEC53CD86}" type="pres">
      <dgm:prSet presAssocID="{5184F69F-09D3-4AD5-8523-2631F5D99CC3}" presName="desTx" presStyleLbl="revTx" presStyleIdx="0" presStyleCnt="3">
        <dgm:presLayoutVars>
          <dgm:bulletEnabled val="1"/>
        </dgm:presLayoutVars>
      </dgm:prSet>
      <dgm:spPr/>
    </dgm:pt>
    <dgm:pt modelId="{8866B82B-5106-4711-9CB0-E29ABE7429D3}" type="pres">
      <dgm:prSet presAssocID="{B25295B2-72D1-4352-B23B-495E0E78F5C8}" presName="space" presStyleCnt="0"/>
      <dgm:spPr/>
    </dgm:pt>
    <dgm:pt modelId="{B89EC00A-B918-407A-A362-9FD40147C6A1}" type="pres">
      <dgm:prSet presAssocID="{A62EB476-2625-4C61-B2E4-5A4D6F981C0D}" presName="composite" presStyleCnt="0"/>
      <dgm:spPr/>
    </dgm:pt>
    <dgm:pt modelId="{3CF4CDC3-D766-4B01-A12F-D7D12B0EBA9A}" type="pres">
      <dgm:prSet presAssocID="{A62EB476-2625-4C61-B2E4-5A4D6F981C0D}" presName="parTx" presStyleLbl="node1" presStyleIdx="1" presStyleCnt="3">
        <dgm:presLayoutVars>
          <dgm:chMax val="0"/>
          <dgm:chPref val="0"/>
          <dgm:bulletEnabled val="1"/>
        </dgm:presLayoutVars>
      </dgm:prSet>
      <dgm:spPr/>
    </dgm:pt>
    <dgm:pt modelId="{51668103-C76F-4778-BCAA-6E39CA3EC1A1}" type="pres">
      <dgm:prSet presAssocID="{A62EB476-2625-4C61-B2E4-5A4D6F981C0D}" presName="desTx" presStyleLbl="revTx" presStyleIdx="1" presStyleCnt="3">
        <dgm:presLayoutVars>
          <dgm:bulletEnabled val="1"/>
        </dgm:presLayoutVars>
      </dgm:prSet>
      <dgm:spPr/>
    </dgm:pt>
    <dgm:pt modelId="{92F6D39D-8D0D-4D2D-BF49-35A7D71C82C2}" type="pres">
      <dgm:prSet presAssocID="{11B06A73-DE50-43EC-A022-C4AD54487807}" presName="space" presStyleCnt="0"/>
      <dgm:spPr/>
    </dgm:pt>
    <dgm:pt modelId="{E400438E-DC12-4B9F-A24B-7D897728C7D6}" type="pres">
      <dgm:prSet presAssocID="{47ACEE31-323D-428F-B028-E149B51C5186}" presName="composite" presStyleCnt="0"/>
      <dgm:spPr/>
    </dgm:pt>
    <dgm:pt modelId="{0DE8D617-A0A8-4C09-A7C2-C6378A37B9CF}" type="pres">
      <dgm:prSet presAssocID="{47ACEE31-323D-428F-B028-E149B51C5186}" presName="parTx" presStyleLbl="node1" presStyleIdx="2" presStyleCnt="3">
        <dgm:presLayoutVars>
          <dgm:chMax val="0"/>
          <dgm:chPref val="0"/>
          <dgm:bulletEnabled val="1"/>
        </dgm:presLayoutVars>
      </dgm:prSet>
      <dgm:spPr/>
    </dgm:pt>
    <dgm:pt modelId="{44CFFCBA-EF0C-4592-84F6-03948621DC13}" type="pres">
      <dgm:prSet presAssocID="{47ACEE31-323D-428F-B028-E149B51C5186}" presName="desTx" presStyleLbl="revTx" presStyleIdx="2" presStyleCnt="3">
        <dgm:presLayoutVars>
          <dgm:bulletEnabled val="1"/>
        </dgm:presLayoutVars>
      </dgm:prSet>
      <dgm:spPr/>
    </dgm:pt>
  </dgm:ptLst>
  <dgm:cxnLst>
    <dgm:cxn modelId="{BEBA4E00-BF62-4FC1-B1A1-A5716B4A71B9}" type="presOf" srcId="{F4BE0666-F11E-4D87-9038-1692DFBE6CB9}" destId="{2B482946-6846-4C56-91FE-93EEEC53CD86}" srcOrd="0" destOrd="3" presId="urn:microsoft.com/office/officeart/2005/8/layout/chevron1"/>
    <dgm:cxn modelId="{CFFEB807-D8E7-481D-A1F7-BC19556BFF94}" type="presOf" srcId="{A62EB476-2625-4C61-B2E4-5A4D6F981C0D}" destId="{3CF4CDC3-D766-4B01-A12F-D7D12B0EBA9A}" srcOrd="0" destOrd="0" presId="urn:microsoft.com/office/officeart/2005/8/layout/chevron1"/>
    <dgm:cxn modelId="{1976230F-073C-4832-8F64-F366B143DAAB}" srcId="{1C15AF2E-A54F-43C1-9FCC-771259C44925}" destId="{47ACEE31-323D-428F-B028-E149B51C5186}" srcOrd="2" destOrd="0" parTransId="{23985A28-EC05-41B9-B896-BDE74F3C0F1C}" sibTransId="{9A68F089-9696-4311-A76D-4FF326096C89}"/>
    <dgm:cxn modelId="{305C4616-5AD8-4B2C-ACB0-DFCCC6970828}" type="presOf" srcId="{6F04FFD9-5980-4586-B974-434680092979}" destId="{2B482946-6846-4C56-91FE-93EEEC53CD86}" srcOrd="0" destOrd="1" presId="urn:microsoft.com/office/officeart/2005/8/layout/chevron1"/>
    <dgm:cxn modelId="{1286E917-19C2-48ED-B22F-9FFA1CC5989A}" srcId="{5184F69F-09D3-4AD5-8523-2631F5D99CC3}" destId="{6250C00D-1BEA-4EE5-977E-5FC64A5282EC}" srcOrd="0" destOrd="0" parTransId="{1EE51D62-FE43-420A-86BD-288D54934535}" sibTransId="{C542D084-9B41-45E2-8340-D62A9EFF209D}"/>
    <dgm:cxn modelId="{4D8C3418-D2E3-44BB-B82D-67C749C28825}" srcId="{5184F69F-09D3-4AD5-8523-2631F5D99CC3}" destId="{F4BE0666-F11E-4D87-9038-1692DFBE6CB9}" srcOrd="3" destOrd="0" parTransId="{1B8DFC30-DA0A-4653-AFE5-2D01ADCD3B11}" sibTransId="{F488B842-67A6-42FB-9BD5-068E3E62DEE0}"/>
    <dgm:cxn modelId="{87FE9821-8A71-4A6D-99DB-3DEEF2D399A5}" type="presOf" srcId="{47ACEE31-323D-428F-B028-E149B51C5186}" destId="{0DE8D617-A0A8-4C09-A7C2-C6378A37B9CF}" srcOrd="0" destOrd="0" presId="urn:microsoft.com/office/officeart/2005/8/layout/chevron1"/>
    <dgm:cxn modelId="{1F08D52A-7CC1-407D-AFB2-C78C6092D80E}" srcId="{5184F69F-09D3-4AD5-8523-2631F5D99CC3}" destId="{4C79D802-F35D-491B-BD90-6BBEB6DEAEA2}" srcOrd="2" destOrd="0" parTransId="{0A8DCAD7-7CF1-4005-9FBA-5C0AFCBF7B98}" sibTransId="{805B2557-1198-44E9-B4C5-690CB62A4D8F}"/>
    <dgm:cxn modelId="{04BF2936-0DC7-43C1-A223-EC10E96990FD}" srcId="{1C15AF2E-A54F-43C1-9FCC-771259C44925}" destId="{A62EB476-2625-4C61-B2E4-5A4D6F981C0D}" srcOrd="1" destOrd="0" parTransId="{405F6777-1D3B-45B6-8361-FD292A7BB31E}" sibTransId="{11B06A73-DE50-43EC-A022-C4AD54487807}"/>
    <dgm:cxn modelId="{D9E0B25D-BC8B-4599-9216-C8994027557A}" type="presOf" srcId="{90542F4B-04FF-421B-ADC1-CD2B99142152}" destId="{51668103-C76F-4778-BCAA-6E39CA3EC1A1}" srcOrd="0" destOrd="0" presId="urn:microsoft.com/office/officeart/2005/8/layout/chevron1"/>
    <dgm:cxn modelId="{6F32C442-0CA6-4ABB-BB8E-E7DE91511AA7}" type="presOf" srcId="{CDD0347A-20BD-403D-BB86-CE10E22F7A02}" destId="{2B482946-6846-4C56-91FE-93EEEC53CD86}" srcOrd="0" destOrd="4" presId="urn:microsoft.com/office/officeart/2005/8/layout/chevron1"/>
    <dgm:cxn modelId="{E3043243-573F-4A0F-94CB-1C4DF9BDEBDB}" srcId="{A62EB476-2625-4C61-B2E4-5A4D6F981C0D}" destId="{90542F4B-04FF-421B-ADC1-CD2B99142152}" srcOrd="0" destOrd="0" parTransId="{E3B3FCD5-68A7-4CD1-9940-9F76B84F8875}" sibTransId="{BE98585E-81EC-49CB-ADFB-66ADF65C6461}"/>
    <dgm:cxn modelId="{B6C1DEA1-55E2-4592-B63A-4E3B716EE286}" srcId="{5184F69F-09D3-4AD5-8523-2631F5D99CC3}" destId="{6F04FFD9-5980-4586-B974-434680092979}" srcOrd="1" destOrd="0" parTransId="{004EED7B-C9E3-4651-99D5-5AE8758BF1B3}" sibTransId="{902D13AB-1A80-40BA-8A6F-1FEA43AB3FB8}"/>
    <dgm:cxn modelId="{02C789AA-2746-4B67-9868-A252D8E5E846}" type="presOf" srcId="{6250C00D-1BEA-4EE5-977E-5FC64A5282EC}" destId="{2B482946-6846-4C56-91FE-93EEEC53CD86}" srcOrd="0" destOrd="0" presId="urn:microsoft.com/office/officeart/2005/8/layout/chevron1"/>
    <dgm:cxn modelId="{31B3B6C5-A135-4E0F-87E7-4921EF3C1DB5}" type="presOf" srcId="{1C15AF2E-A54F-43C1-9FCC-771259C44925}" destId="{CAE3E1ED-F4B1-4D62-B329-263E22625F46}" srcOrd="0" destOrd="0" presId="urn:microsoft.com/office/officeart/2005/8/layout/chevron1"/>
    <dgm:cxn modelId="{68041CCC-EE89-4D60-89E1-DF5CC2726781}" srcId="{47ACEE31-323D-428F-B028-E149B51C5186}" destId="{9AB85E63-93AD-456F-972F-82FD6F5AEB3B}" srcOrd="0" destOrd="0" parTransId="{BDDC132B-537F-46A0-97F9-A8FBC53AB741}" sibTransId="{582B3977-8650-45CC-9087-2C949A47674E}"/>
    <dgm:cxn modelId="{AB7859D2-5DAF-4EDC-BC7B-FF9D29D244F2}" srcId="{5184F69F-09D3-4AD5-8523-2631F5D99CC3}" destId="{CDD0347A-20BD-403D-BB86-CE10E22F7A02}" srcOrd="4" destOrd="0" parTransId="{A973613D-A880-4305-8818-11AF522CD36B}" sibTransId="{AAA36A06-4637-40CC-BD2F-ACAB33ED72C0}"/>
    <dgm:cxn modelId="{4AF270E1-63C2-4BFA-86CB-9D444AB0D29C}" type="presOf" srcId="{5184F69F-09D3-4AD5-8523-2631F5D99CC3}" destId="{122E160A-0B63-4D2A-99A2-5729FDCD315C}" srcOrd="0" destOrd="0" presId="urn:microsoft.com/office/officeart/2005/8/layout/chevron1"/>
    <dgm:cxn modelId="{A1AFA5E2-3FC0-42BA-B155-E6D318ED4ED7}" type="presOf" srcId="{9AB85E63-93AD-456F-972F-82FD6F5AEB3B}" destId="{44CFFCBA-EF0C-4592-84F6-03948621DC13}" srcOrd="0" destOrd="0" presId="urn:microsoft.com/office/officeart/2005/8/layout/chevron1"/>
    <dgm:cxn modelId="{69FE04EB-B9FD-44AC-9C31-2444D97DB33E}" srcId="{1C15AF2E-A54F-43C1-9FCC-771259C44925}" destId="{5184F69F-09D3-4AD5-8523-2631F5D99CC3}" srcOrd="0" destOrd="0" parTransId="{3F1BAB60-3245-4D9E-9E9A-D90C139AC412}" sibTransId="{B25295B2-72D1-4352-B23B-495E0E78F5C8}"/>
    <dgm:cxn modelId="{614AE3FC-6DCB-4915-9B6D-99CBB207FB5A}" type="presOf" srcId="{4C79D802-F35D-491B-BD90-6BBEB6DEAEA2}" destId="{2B482946-6846-4C56-91FE-93EEEC53CD86}" srcOrd="0" destOrd="2" presId="urn:microsoft.com/office/officeart/2005/8/layout/chevron1"/>
    <dgm:cxn modelId="{4945445B-5390-40D0-8973-95867A0FC903}" type="presParOf" srcId="{CAE3E1ED-F4B1-4D62-B329-263E22625F46}" destId="{2B579824-CB13-4DC3-ADA0-E605ADD30C79}" srcOrd="0" destOrd="0" presId="urn:microsoft.com/office/officeart/2005/8/layout/chevron1"/>
    <dgm:cxn modelId="{71EC35CA-73F3-457A-B33C-4E160664225E}" type="presParOf" srcId="{2B579824-CB13-4DC3-ADA0-E605ADD30C79}" destId="{122E160A-0B63-4D2A-99A2-5729FDCD315C}" srcOrd="0" destOrd="0" presId="urn:microsoft.com/office/officeart/2005/8/layout/chevron1"/>
    <dgm:cxn modelId="{100741ED-5337-49E1-9F13-26D268631F16}" type="presParOf" srcId="{2B579824-CB13-4DC3-ADA0-E605ADD30C79}" destId="{2B482946-6846-4C56-91FE-93EEEC53CD86}" srcOrd="1" destOrd="0" presId="urn:microsoft.com/office/officeart/2005/8/layout/chevron1"/>
    <dgm:cxn modelId="{DCE0E994-523F-40A7-B580-604FDE626AA0}" type="presParOf" srcId="{CAE3E1ED-F4B1-4D62-B329-263E22625F46}" destId="{8866B82B-5106-4711-9CB0-E29ABE7429D3}" srcOrd="1" destOrd="0" presId="urn:microsoft.com/office/officeart/2005/8/layout/chevron1"/>
    <dgm:cxn modelId="{FB2FDE55-38C0-41A4-B3FE-60CD54AEC33C}" type="presParOf" srcId="{CAE3E1ED-F4B1-4D62-B329-263E22625F46}" destId="{B89EC00A-B918-407A-A362-9FD40147C6A1}" srcOrd="2" destOrd="0" presId="urn:microsoft.com/office/officeart/2005/8/layout/chevron1"/>
    <dgm:cxn modelId="{A27BD102-00B2-44C1-9BA0-66912181F5AC}" type="presParOf" srcId="{B89EC00A-B918-407A-A362-9FD40147C6A1}" destId="{3CF4CDC3-D766-4B01-A12F-D7D12B0EBA9A}" srcOrd="0" destOrd="0" presId="urn:microsoft.com/office/officeart/2005/8/layout/chevron1"/>
    <dgm:cxn modelId="{47206CB1-D4C5-4CF0-90EB-CDB1FB0F5035}" type="presParOf" srcId="{B89EC00A-B918-407A-A362-9FD40147C6A1}" destId="{51668103-C76F-4778-BCAA-6E39CA3EC1A1}" srcOrd="1" destOrd="0" presId="urn:microsoft.com/office/officeart/2005/8/layout/chevron1"/>
    <dgm:cxn modelId="{9C6A22FB-662A-4284-8A75-A1AD2067B6A4}" type="presParOf" srcId="{CAE3E1ED-F4B1-4D62-B329-263E22625F46}" destId="{92F6D39D-8D0D-4D2D-BF49-35A7D71C82C2}" srcOrd="3" destOrd="0" presId="urn:microsoft.com/office/officeart/2005/8/layout/chevron1"/>
    <dgm:cxn modelId="{3ADDF2F9-B0AA-4D49-80C6-6E0AFD63229D}" type="presParOf" srcId="{CAE3E1ED-F4B1-4D62-B329-263E22625F46}" destId="{E400438E-DC12-4B9F-A24B-7D897728C7D6}" srcOrd="4" destOrd="0" presId="urn:microsoft.com/office/officeart/2005/8/layout/chevron1"/>
    <dgm:cxn modelId="{BFB27160-2034-41EB-94C8-06ADB7602C84}" type="presParOf" srcId="{E400438E-DC12-4B9F-A24B-7D897728C7D6}" destId="{0DE8D617-A0A8-4C09-A7C2-C6378A37B9CF}" srcOrd="0" destOrd="0" presId="urn:microsoft.com/office/officeart/2005/8/layout/chevron1"/>
    <dgm:cxn modelId="{137C9A5F-6C6D-42FF-9517-BC9D72A955F3}" type="presParOf" srcId="{E400438E-DC12-4B9F-A24B-7D897728C7D6}" destId="{44CFFCBA-EF0C-4592-84F6-03948621DC1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D18A69-874D-4CEF-8AE1-311FA314B4B6}"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E292E80C-8433-46E3-A43F-6516C96F0DA4}">
      <dgm:prSet/>
      <dgm:spPr/>
      <dgm:t>
        <a:bodyPr/>
        <a:lstStyle/>
        <a:p>
          <a:pPr rtl="0"/>
          <a:r>
            <a:rPr lang="zh-TW" b="1" dirty="0">
              <a:solidFill>
                <a:schemeClr val="bg1"/>
              </a:solidFill>
              <a:latin typeface="微軟正黑體" panose="020B0604030504040204" pitchFamily="34" charset="-120"/>
              <a:ea typeface="微軟正黑體" panose="020B0604030504040204" pitchFamily="34" charset="-120"/>
            </a:rPr>
            <a:t>步驟</a:t>
          </a:r>
          <a:r>
            <a:rPr lang="en-US" b="1" dirty="0">
              <a:solidFill>
                <a:schemeClr val="bg1"/>
              </a:solidFill>
              <a:latin typeface="微軟正黑體" panose="020B0604030504040204" pitchFamily="34" charset="-120"/>
              <a:ea typeface="微軟正黑體" panose="020B0604030504040204" pitchFamily="34" charset="-120"/>
            </a:rPr>
            <a:t>1</a:t>
          </a:r>
          <a:r>
            <a:rPr lang="zh-TW" altLang="en-US" b="1" dirty="0">
              <a:solidFill>
                <a:schemeClr val="bg1"/>
              </a:solidFill>
              <a:latin typeface="微軟正黑體" panose="020B0604030504040204" pitchFamily="34" charset="-120"/>
              <a:ea typeface="微軟正黑體" panose="020B0604030504040204" pitchFamily="34" charset="-120"/>
            </a:rPr>
            <a:t>：</a:t>
          </a:r>
          <a:r>
            <a:rPr lang="zh-TW" b="1" dirty="0">
              <a:solidFill>
                <a:schemeClr val="bg1"/>
              </a:solidFill>
              <a:latin typeface="微軟正黑體" panose="020B0604030504040204" pitchFamily="34" charset="-120"/>
              <a:ea typeface="微軟正黑體" panose="020B0604030504040204" pitchFamily="34" charset="-120"/>
            </a:rPr>
            <a:t>製作專案申請表</a:t>
          </a:r>
          <a:endParaRPr lang="zh-TW" dirty="0">
            <a:solidFill>
              <a:schemeClr val="bg1"/>
            </a:solidFill>
            <a:latin typeface="微軟正黑體" panose="020B0604030504040204" pitchFamily="34" charset="-120"/>
            <a:ea typeface="微軟正黑體" panose="020B0604030504040204" pitchFamily="34" charset="-120"/>
          </a:endParaRPr>
        </a:p>
      </dgm:t>
    </dgm:pt>
    <dgm:pt modelId="{FE7AB2FC-0943-486F-8D53-6BFA11FED81F}" type="parTrans" cxnId="{83AA19D9-A123-4C8B-86ED-0776389F063A}">
      <dgm:prSet/>
      <dgm:spPr/>
      <dgm:t>
        <a:bodyPr/>
        <a:lstStyle/>
        <a:p>
          <a:endParaRPr lang="zh-TW" altLang="en-US"/>
        </a:p>
      </dgm:t>
    </dgm:pt>
    <dgm:pt modelId="{62C96DA3-3656-4C1C-8223-E513533B2AB5}" type="sibTrans" cxnId="{83AA19D9-A123-4C8B-86ED-0776389F063A}">
      <dgm:prSet/>
      <dgm:spPr/>
      <dgm:t>
        <a:bodyPr/>
        <a:lstStyle/>
        <a:p>
          <a:endParaRPr lang="zh-TW" altLang="en-US"/>
        </a:p>
      </dgm:t>
    </dgm:pt>
    <dgm:pt modelId="{96CFDD67-802E-4678-9E24-57200F64085A}">
      <dgm:prSet/>
      <dgm:spPr/>
      <dgm:t>
        <a:bodyPr/>
        <a:lstStyle/>
        <a:p>
          <a:pPr rtl="0"/>
          <a:r>
            <a:rPr lang="zh-TW" b="0" dirty="0">
              <a:latin typeface="微軟正黑體" panose="020B0604030504040204" pitchFamily="34" charset="-120"/>
              <a:ea typeface="微軟正黑體" panose="020B0604030504040204" pitchFamily="34" charset="-120"/>
            </a:rPr>
            <a:t>校務系統</a:t>
          </a:r>
          <a:r>
            <a:rPr lang="en-US" b="0" dirty="0">
              <a:latin typeface="微軟正黑體" panose="020B0604030504040204" pitchFamily="34" charset="-120"/>
              <a:ea typeface="微軟正黑體" panose="020B0604030504040204" pitchFamily="34" charset="-120"/>
            </a:rPr>
            <a:t>(WEB)/</a:t>
          </a:r>
          <a:r>
            <a:rPr lang="zh-TW" altLang="en-US" b="0" dirty="0">
              <a:latin typeface="微軟正黑體" panose="020B0604030504040204" pitchFamily="34" charset="-120"/>
              <a:ea typeface="微軟正黑體" panose="020B0604030504040204" pitchFamily="34" charset="-120"/>
            </a:rPr>
            <a:t>學年度預算編列</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專案登錄作業</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新增</a:t>
          </a:r>
          <a:r>
            <a:rPr lang="en-US" altLang="zh-TW"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設定專案計畫基本資料</a:t>
          </a:r>
          <a:r>
            <a:rPr lang="en-US" b="0"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確認點</a:t>
          </a:r>
          <a:r>
            <a:rPr lang="zh-TW" b="1" dirty="0">
              <a:latin typeface="微軟正黑體" panose="020B0604030504040204" pitchFamily="34" charset="-120"/>
              <a:ea typeface="微軟正黑體" panose="020B0604030504040204" pitchFamily="34" charset="-120"/>
            </a:rPr>
            <a:t>送會計室並列印</a:t>
          </a:r>
          <a:r>
            <a:rPr lang="en-US" b="1" dirty="0">
              <a:latin typeface="微軟正黑體" panose="020B0604030504040204" pitchFamily="34" charset="-120"/>
              <a:ea typeface="微軟正黑體" panose="020B0604030504040204" pitchFamily="34" charset="-120"/>
            </a:rPr>
            <a:t>【</a:t>
          </a:r>
          <a:r>
            <a:rPr lang="zh-TW" b="1" dirty="0">
              <a:latin typeface="微軟正黑體" panose="020B0604030504040204" pitchFamily="34" charset="-120"/>
              <a:ea typeface="微軟正黑體" panose="020B0604030504040204" pitchFamily="34" charset="-120"/>
            </a:rPr>
            <a:t>專案計畫申請</a:t>
          </a:r>
          <a:r>
            <a:rPr lang="zh-TW" altLang="en-US" b="1" dirty="0">
              <a:latin typeface="微軟正黑體" panose="020B0604030504040204" pitchFamily="34" charset="-120"/>
              <a:ea typeface="微軟正黑體" panose="020B0604030504040204" pitchFamily="34" charset="-120"/>
            </a:rPr>
            <a:t>表</a:t>
          </a:r>
          <a:r>
            <a:rPr lang="en-US" b="1" dirty="0">
              <a:latin typeface="微軟正黑體" panose="020B0604030504040204" pitchFamily="34" charset="-120"/>
              <a:ea typeface="微軟正黑體" panose="020B0604030504040204" pitchFamily="34" charset="-120"/>
            </a:rPr>
            <a:t>】</a:t>
          </a:r>
          <a:r>
            <a:rPr lang="zh-TW" b="1" dirty="0">
              <a:latin typeface="微軟正黑體" panose="020B0604030504040204" pitchFamily="34" charset="-120"/>
              <a:ea typeface="微軟正黑體" panose="020B0604030504040204" pitchFamily="34" charset="-120"/>
            </a:rPr>
            <a:t>送會計室。</a:t>
          </a:r>
          <a:endParaRPr lang="zh-TW" dirty="0">
            <a:latin typeface="微軟正黑體" panose="020B0604030504040204" pitchFamily="34" charset="-120"/>
            <a:ea typeface="微軟正黑體" panose="020B0604030504040204" pitchFamily="34" charset="-120"/>
          </a:endParaRPr>
        </a:p>
      </dgm:t>
    </dgm:pt>
    <dgm:pt modelId="{B1E992EB-F5B3-4DC2-B25F-BC47FB0A283F}" type="parTrans" cxnId="{990147DE-A88A-409E-A4A2-BE5DB1D11706}">
      <dgm:prSet/>
      <dgm:spPr/>
      <dgm:t>
        <a:bodyPr/>
        <a:lstStyle/>
        <a:p>
          <a:endParaRPr lang="zh-TW" altLang="en-US"/>
        </a:p>
      </dgm:t>
    </dgm:pt>
    <dgm:pt modelId="{01352CA6-5BC2-4170-A011-D369B95F3479}" type="sibTrans" cxnId="{990147DE-A88A-409E-A4A2-BE5DB1D11706}">
      <dgm:prSet/>
      <dgm:spPr/>
      <dgm:t>
        <a:bodyPr/>
        <a:lstStyle/>
        <a:p>
          <a:endParaRPr lang="zh-TW" altLang="en-US"/>
        </a:p>
      </dgm:t>
    </dgm:pt>
    <dgm:pt modelId="{839DEB0F-43F1-4D14-A80B-64F6FC58BC5D}">
      <dgm:prSet/>
      <dgm:spPr/>
      <dgm:t>
        <a:bodyPr/>
        <a:lstStyle/>
        <a:p>
          <a:pPr rtl="0"/>
          <a:r>
            <a:rPr lang="zh-TW" b="1" dirty="0">
              <a:solidFill>
                <a:schemeClr val="bg1"/>
              </a:solidFill>
              <a:latin typeface="微軟正黑體" panose="020B0604030504040204" pitchFamily="34" charset="-120"/>
              <a:ea typeface="微軟正黑體" panose="020B0604030504040204" pitchFamily="34" charset="-120"/>
            </a:rPr>
            <a:t>步驟</a:t>
          </a:r>
          <a:r>
            <a:rPr lang="en-US" b="1" dirty="0">
              <a:solidFill>
                <a:schemeClr val="bg1"/>
              </a:solidFill>
              <a:latin typeface="微軟正黑體" panose="020B0604030504040204" pitchFamily="34" charset="-120"/>
              <a:ea typeface="微軟正黑體" panose="020B0604030504040204" pitchFamily="34" charset="-120"/>
            </a:rPr>
            <a:t>2</a:t>
          </a:r>
          <a:r>
            <a:rPr lang="zh-TW" altLang="en-US" b="1" dirty="0">
              <a:solidFill>
                <a:schemeClr val="bg1"/>
              </a:solidFill>
              <a:latin typeface="微軟正黑體" panose="020B0604030504040204" pitchFamily="34" charset="-120"/>
              <a:ea typeface="微軟正黑體" panose="020B0604030504040204" pitchFamily="34" charset="-120"/>
            </a:rPr>
            <a:t> ：</a:t>
          </a:r>
          <a:r>
            <a:rPr lang="zh-TW" b="1" dirty="0">
              <a:solidFill>
                <a:schemeClr val="bg1"/>
              </a:solidFill>
              <a:latin typeface="微軟正黑體" panose="020B0604030504040204" pitchFamily="34" charset="-120"/>
              <a:ea typeface="微軟正黑體" panose="020B0604030504040204" pitchFamily="34" charset="-120"/>
            </a:rPr>
            <a:t>系統編列計畫預算</a:t>
          </a:r>
          <a:endParaRPr lang="zh-TW" dirty="0">
            <a:solidFill>
              <a:schemeClr val="bg1"/>
            </a:solidFill>
            <a:latin typeface="微軟正黑體" panose="020B0604030504040204" pitchFamily="34" charset="-120"/>
            <a:ea typeface="微軟正黑體" panose="020B0604030504040204" pitchFamily="34" charset="-120"/>
          </a:endParaRPr>
        </a:p>
      </dgm:t>
    </dgm:pt>
    <dgm:pt modelId="{8E723109-0C22-48EC-AC67-103605A73D73}" type="parTrans" cxnId="{630DAC47-9DE1-4F9E-B18F-4DB345C1BD04}">
      <dgm:prSet/>
      <dgm:spPr/>
      <dgm:t>
        <a:bodyPr/>
        <a:lstStyle/>
        <a:p>
          <a:endParaRPr lang="zh-TW" altLang="en-US"/>
        </a:p>
      </dgm:t>
    </dgm:pt>
    <dgm:pt modelId="{60DEA4AD-572F-44CE-AEC8-FC2D241A757F}" type="sibTrans" cxnId="{630DAC47-9DE1-4F9E-B18F-4DB345C1BD04}">
      <dgm:prSet/>
      <dgm:spPr/>
      <dgm:t>
        <a:bodyPr/>
        <a:lstStyle/>
        <a:p>
          <a:endParaRPr lang="zh-TW" altLang="en-US"/>
        </a:p>
      </dgm:t>
    </dgm:pt>
    <dgm:pt modelId="{7DE75B0A-2D4A-45F1-8627-D6998B723585}">
      <dgm:prSet/>
      <dgm:spPr/>
      <dgm:t>
        <a:bodyPr/>
        <a:lstStyle/>
        <a:p>
          <a:pPr rtl="0"/>
          <a:r>
            <a:rPr lang="zh-TW" b="0" dirty="0">
              <a:latin typeface="微軟正黑體" panose="020B0604030504040204" pitchFamily="34" charset="-120"/>
              <a:ea typeface="微軟正黑體" panose="020B0604030504040204" pitchFamily="34" charset="-120"/>
            </a:rPr>
            <a:t>校務系統</a:t>
          </a:r>
          <a:r>
            <a:rPr lang="en-US" b="0" dirty="0">
              <a:latin typeface="微軟正黑體" panose="020B0604030504040204" pitchFamily="34" charset="-120"/>
              <a:ea typeface="微軟正黑體" panose="020B0604030504040204" pitchFamily="34" charset="-120"/>
            </a:rPr>
            <a:t>(WEB)/</a:t>
          </a:r>
          <a:r>
            <a:rPr lang="zh-TW" altLang="en-US" b="0" dirty="0">
              <a:latin typeface="微軟正黑體" panose="020B0604030504040204" pitchFamily="34" charset="-120"/>
              <a:ea typeface="微軟正黑體" panose="020B0604030504040204" pitchFamily="34" charset="-120"/>
            </a:rPr>
            <a:t>學年度預算編列</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單位預算編列</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新增</a:t>
          </a:r>
          <a:r>
            <a:rPr lang="en-US" altLang="zh-TW"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設定預算資料</a:t>
          </a:r>
          <a:r>
            <a:rPr lang="en-US"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確認</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點選會計室審核</a:t>
          </a:r>
          <a:r>
            <a:rPr lang="zh-TW" b="1" dirty="0">
              <a:latin typeface="微軟正黑體" panose="020B0604030504040204" pitchFamily="34" charset="-120"/>
              <a:ea typeface="微軟正黑體" panose="020B0604030504040204" pitchFamily="34" charset="-120"/>
            </a:rPr>
            <a:t>送出。</a:t>
          </a:r>
          <a:endParaRPr lang="zh-TW" dirty="0">
            <a:latin typeface="微軟正黑體" panose="020B0604030504040204" pitchFamily="34" charset="-120"/>
            <a:ea typeface="微軟正黑體" panose="020B0604030504040204" pitchFamily="34" charset="-120"/>
          </a:endParaRPr>
        </a:p>
      </dgm:t>
    </dgm:pt>
    <dgm:pt modelId="{EA7248E7-D1C2-41B5-93A7-E128A15E4DE4}" type="parTrans" cxnId="{34E9AF22-6CC5-4DFA-8CB0-0524CCD23E0F}">
      <dgm:prSet/>
      <dgm:spPr/>
      <dgm:t>
        <a:bodyPr/>
        <a:lstStyle/>
        <a:p>
          <a:endParaRPr lang="zh-TW" altLang="en-US"/>
        </a:p>
      </dgm:t>
    </dgm:pt>
    <dgm:pt modelId="{F7711EF4-AFF8-4FBE-ABF0-732D25E32717}" type="sibTrans" cxnId="{34E9AF22-6CC5-4DFA-8CB0-0524CCD23E0F}">
      <dgm:prSet/>
      <dgm:spPr/>
      <dgm:t>
        <a:bodyPr/>
        <a:lstStyle/>
        <a:p>
          <a:endParaRPr lang="zh-TW" altLang="en-US"/>
        </a:p>
      </dgm:t>
    </dgm:pt>
    <dgm:pt modelId="{40691F59-A3C6-4AF2-8EDD-D6D37F45DDFA}">
      <dgm:prSet/>
      <dgm:spPr/>
      <dgm:t>
        <a:bodyPr/>
        <a:lstStyle/>
        <a:p>
          <a:pPr rtl="0"/>
          <a:r>
            <a:rPr lang="zh-TW" b="1" dirty="0">
              <a:solidFill>
                <a:schemeClr val="bg1"/>
              </a:solidFill>
              <a:latin typeface="微軟正黑體" panose="020B0604030504040204" pitchFamily="34" charset="-120"/>
              <a:ea typeface="微軟正黑體" panose="020B0604030504040204" pitchFamily="34" charset="-120"/>
            </a:rPr>
            <a:t>步驟</a:t>
          </a:r>
          <a:r>
            <a:rPr lang="en-US" b="1" dirty="0">
              <a:solidFill>
                <a:schemeClr val="bg1"/>
              </a:solidFill>
              <a:latin typeface="微軟正黑體" panose="020B0604030504040204" pitchFamily="34" charset="-120"/>
              <a:ea typeface="微軟正黑體" panose="020B0604030504040204" pitchFamily="34" charset="-120"/>
            </a:rPr>
            <a:t>3</a:t>
          </a:r>
          <a:r>
            <a:rPr lang="zh-TW" altLang="en-US" b="1" dirty="0">
              <a:solidFill>
                <a:schemeClr val="bg1"/>
              </a:solidFill>
              <a:latin typeface="微軟正黑體" panose="020B0604030504040204" pitchFamily="34" charset="-120"/>
              <a:ea typeface="微軟正黑體" panose="020B0604030504040204" pitchFamily="34" charset="-120"/>
            </a:rPr>
            <a:t>： 送至會計室作業</a:t>
          </a:r>
          <a:endParaRPr lang="zh-TW" dirty="0">
            <a:solidFill>
              <a:schemeClr val="bg1"/>
            </a:solidFill>
            <a:latin typeface="微軟正黑體" panose="020B0604030504040204" pitchFamily="34" charset="-120"/>
            <a:ea typeface="微軟正黑體" panose="020B0604030504040204" pitchFamily="34" charset="-120"/>
          </a:endParaRPr>
        </a:p>
      </dgm:t>
    </dgm:pt>
    <dgm:pt modelId="{66757EDB-3DA0-4388-BB41-2D7B43827233}" type="parTrans" cxnId="{7463A5A5-28E1-4C5C-AD62-A4362F0B415E}">
      <dgm:prSet/>
      <dgm:spPr/>
      <dgm:t>
        <a:bodyPr/>
        <a:lstStyle/>
        <a:p>
          <a:endParaRPr lang="zh-TW" altLang="en-US"/>
        </a:p>
      </dgm:t>
    </dgm:pt>
    <dgm:pt modelId="{9CBB5445-C6CD-4034-A26E-5A62F68588F3}" type="sibTrans" cxnId="{7463A5A5-28E1-4C5C-AD62-A4362F0B415E}">
      <dgm:prSet/>
      <dgm:spPr/>
      <dgm:t>
        <a:bodyPr/>
        <a:lstStyle/>
        <a:p>
          <a:endParaRPr lang="zh-TW" altLang="en-US"/>
        </a:p>
      </dgm:t>
    </dgm:pt>
    <dgm:pt modelId="{61A05BF9-A446-4366-A4E3-5CCF724D7B90}">
      <dgm:prSet/>
      <dgm:spPr/>
      <dgm:t>
        <a:bodyPr/>
        <a:lstStyle/>
        <a:p>
          <a:pPr rtl="0"/>
          <a:r>
            <a:rPr lang="zh-TW" b="0" dirty="0">
              <a:latin typeface="微軟正黑體" panose="020B0604030504040204" pitchFamily="34" charset="-120"/>
              <a:ea typeface="微軟正黑體" panose="020B0604030504040204" pitchFamily="34" charset="-120"/>
            </a:rPr>
            <a:t>校務系統</a:t>
          </a:r>
          <a:r>
            <a:rPr lang="en-US" b="0" dirty="0">
              <a:latin typeface="微軟正黑體" panose="020B0604030504040204" pitchFamily="34" charset="-120"/>
              <a:ea typeface="微軟正黑體" panose="020B0604030504040204" pitchFamily="34" charset="-120"/>
            </a:rPr>
            <a:t>(WEB)/</a:t>
          </a:r>
          <a:r>
            <a:rPr lang="zh-TW" altLang="en-US" b="0" dirty="0">
              <a:latin typeface="微軟正黑體" panose="020B0604030504040204" pitchFamily="34" charset="-120"/>
              <a:ea typeface="微軟正黑體" panose="020B0604030504040204" pitchFamily="34" charset="-120"/>
            </a:rPr>
            <a:t>學年度預算編列</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單位預算編列</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列印</a:t>
          </a:r>
          <a:r>
            <a:rPr lang="en-US" b="1" dirty="0">
              <a:latin typeface="微軟正黑體" panose="020B0604030504040204" pitchFamily="34" charset="-120"/>
              <a:ea typeface="微軟正黑體" panose="020B0604030504040204" pitchFamily="34" charset="-120"/>
            </a:rPr>
            <a:t>【</a:t>
          </a:r>
          <a:r>
            <a:rPr lang="zh-TW" b="1" dirty="0">
              <a:latin typeface="微軟正黑體" panose="020B0604030504040204" pitchFamily="34" charset="-120"/>
              <a:ea typeface="微軟正黑體" panose="020B0604030504040204" pitchFamily="34" charset="-120"/>
            </a:rPr>
            <a:t>工作計畫暨預算申請表</a:t>
          </a:r>
          <a:r>
            <a:rPr lang="en-US" b="1" dirty="0">
              <a:latin typeface="微軟正黑體" panose="020B0604030504040204" pitchFamily="34" charset="-120"/>
              <a:ea typeface="微軟正黑體" panose="020B0604030504040204" pitchFamily="34" charset="-120"/>
            </a:rPr>
            <a:t>】</a:t>
          </a:r>
          <a:r>
            <a:rPr lang="zh-TW" b="1" dirty="0">
              <a:latin typeface="微軟正黑體" panose="020B0604030504040204" pitchFamily="34" charset="-120"/>
              <a:ea typeface="微軟正黑體" panose="020B0604030504040204" pitchFamily="34" charset="-120"/>
            </a:rPr>
            <a:t>送會計室審核。</a:t>
          </a:r>
          <a:endParaRPr lang="zh-TW" dirty="0">
            <a:latin typeface="微軟正黑體" panose="020B0604030504040204" pitchFamily="34" charset="-120"/>
            <a:ea typeface="微軟正黑體" panose="020B0604030504040204" pitchFamily="34" charset="-120"/>
          </a:endParaRPr>
        </a:p>
      </dgm:t>
    </dgm:pt>
    <dgm:pt modelId="{E22E28EF-176A-40D6-B206-753073471E93}" type="parTrans" cxnId="{E267EE4B-DA96-43F1-91AC-15D003B44994}">
      <dgm:prSet/>
      <dgm:spPr/>
      <dgm:t>
        <a:bodyPr/>
        <a:lstStyle/>
        <a:p>
          <a:endParaRPr lang="zh-TW" altLang="en-US"/>
        </a:p>
      </dgm:t>
    </dgm:pt>
    <dgm:pt modelId="{28681D0C-3FD8-4F0A-AFB0-739C0CF335E2}" type="sibTrans" cxnId="{E267EE4B-DA96-43F1-91AC-15D003B44994}">
      <dgm:prSet/>
      <dgm:spPr/>
      <dgm:t>
        <a:bodyPr/>
        <a:lstStyle/>
        <a:p>
          <a:endParaRPr lang="zh-TW" altLang="en-US"/>
        </a:p>
      </dgm:t>
    </dgm:pt>
    <dgm:pt modelId="{A30163F9-7802-4AFE-80BC-14A6ABF402EC}" type="pres">
      <dgm:prSet presAssocID="{5CD18A69-874D-4CEF-8AE1-311FA314B4B6}" presName="Name0" presStyleCnt="0">
        <dgm:presLayoutVars>
          <dgm:dir/>
          <dgm:animLvl val="lvl"/>
          <dgm:resizeHandles val="exact"/>
        </dgm:presLayoutVars>
      </dgm:prSet>
      <dgm:spPr/>
    </dgm:pt>
    <dgm:pt modelId="{FCD4A3B0-9C1B-4B26-A93B-C0D9B309A1FC}" type="pres">
      <dgm:prSet presAssocID="{E292E80C-8433-46E3-A43F-6516C96F0DA4}" presName="composite" presStyleCnt="0"/>
      <dgm:spPr/>
    </dgm:pt>
    <dgm:pt modelId="{EF799D90-700C-42D3-955B-CCE3FC22C034}" type="pres">
      <dgm:prSet presAssocID="{E292E80C-8433-46E3-A43F-6516C96F0DA4}" presName="parTx" presStyleLbl="node1" presStyleIdx="0" presStyleCnt="3">
        <dgm:presLayoutVars>
          <dgm:chMax val="0"/>
          <dgm:chPref val="0"/>
          <dgm:bulletEnabled val="1"/>
        </dgm:presLayoutVars>
      </dgm:prSet>
      <dgm:spPr/>
    </dgm:pt>
    <dgm:pt modelId="{BF33E685-DB61-47E9-A22A-0B941E876EAB}" type="pres">
      <dgm:prSet presAssocID="{E292E80C-8433-46E3-A43F-6516C96F0DA4}" presName="desTx" presStyleLbl="revTx" presStyleIdx="0" presStyleCnt="3">
        <dgm:presLayoutVars>
          <dgm:bulletEnabled val="1"/>
        </dgm:presLayoutVars>
      </dgm:prSet>
      <dgm:spPr/>
    </dgm:pt>
    <dgm:pt modelId="{4889B503-EDCE-47FF-8AB8-CF1CAAE64257}" type="pres">
      <dgm:prSet presAssocID="{62C96DA3-3656-4C1C-8223-E513533B2AB5}" presName="space" presStyleCnt="0"/>
      <dgm:spPr/>
    </dgm:pt>
    <dgm:pt modelId="{A6C11C47-0B71-4452-8290-8AD0DAA52AE2}" type="pres">
      <dgm:prSet presAssocID="{839DEB0F-43F1-4D14-A80B-64F6FC58BC5D}" presName="composite" presStyleCnt="0"/>
      <dgm:spPr/>
    </dgm:pt>
    <dgm:pt modelId="{EFBD888F-95F6-407A-9EB1-696D65D6C197}" type="pres">
      <dgm:prSet presAssocID="{839DEB0F-43F1-4D14-A80B-64F6FC58BC5D}" presName="parTx" presStyleLbl="node1" presStyleIdx="1" presStyleCnt="3">
        <dgm:presLayoutVars>
          <dgm:chMax val="0"/>
          <dgm:chPref val="0"/>
          <dgm:bulletEnabled val="1"/>
        </dgm:presLayoutVars>
      </dgm:prSet>
      <dgm:spPr/>
    </dgm:pt>
    <dgm:pt modelId="{E3FDAB7B-AB08-47A0-9261-CB413D496C79}" type="pres">
      <dgm:prSet presAssocID="{839DEB0F-43F1-4D14-A80B-64F6FC58BC5D}" presName="desTx" presStyleLbl="revTx" presStyleIdx="1" presStyleCnt="3">
        <dgm:presLayoutVars>
          <dgm:bulletEnabled val="1"/>
        </dgm:presLayoutVars>
      </dgm:prSet>
      <dgm:spPr/>
    </dgm:pt>
    <dgm:pt modelId="{63FA0B7D-199F-4E23-9EBB-F2AAE4BB21EC}" type="pres">
      <dgm:prSet presAssocID="{60DEA4AD-572F-44CE-AEC8-FC2D241A757F}" presName="space" presStyleCnt="0"/>
      <dgm:spPr/>
    </dgm:pt>
    <dgm:pt modelId="{3B899B69-6E53-4C07-972B-E829EF8F8251}" type="pres">
      <dgm:prSet presAssocID="{40691F59-A3C6-4AF2-8EDD-D6D37F45DDFA}" presName="composite" presStyleCnt="0"/>
      <dgm:spPr/>
    </dgm:pt>
    <dgm:pt modelId="{A0DB3BEA-F3B3-4013-8286-672D3FC32986}" type="pres">
      <dgm:prSet presAssocID="{40691F59-A3C6-4AF2-8EDD-D6D37F45DDFA}" presName="parTx" presStyleLbl="node1" presStyleIdx="2" presStyleCnt="3">
        <dgm:presLayoutVars>
          <dgm:chMax val="0"/>
          <dgm:chPref val="0"/>
          <dgm:bulletEnabled val="1"/>
        </dgm:presLayoutVars>
      </dgm:prSet>
      <dgm:spPr/>
    </dgm:pt>
    <dgm:pt modelId="{9D6B6D53-ECB4-42DB-AA70-609E1985DBDD}" type="pres">
      <dgm:prSet presAssocID="{40691F59-A3C6-4AF2-8EDD-D6D37F45DDFA}" presName="desTx" presStyleLbl="revTx" presStyleIdx="2" presStyleCnt="3">
        <dgm:presLayoutVars>
          <dgm:bulletEnabled val="1"/>
        </dgm:presLayoutVars>
      </dgm:prSet>
      <dgm:spPr/>
    </dgm:pt>
  </dgm:ptLst>
  <dgm:cxnLst>
    <dgm:cxn modelId="{34E9AF22-6CC5-4DFA-8CB0-0524CCD23E0F}" srcId="{839DEB0F-43F1-4D14-A80B-64F6FC58BC5D}" destId="{7DE75B0A-2D4A-45F1-8627-D6998B723585}" srcOrd="0" destOrd="0" parTransId="{EA7248E7-D1C2-41B5-93A7-E128A15E4DE4}" sibTransId="{F7711EF4-AFF8-4FBE-ABF0-732D25E32717}"/>
    <dgm:cxn modelId="{4859D634-3FF1-4DD9-B26D-B46B8E974539}" type="presOf" srcId="{5CD18A69-874D-4CEF-8AE1-311FA314B4B6}" destId="{A30163F9-7802-4AFE-80BC-14A6ABF402EC}" srcOrd="0" destOrd="0" presId="urn:microsoft.com/office/officeart/2005/8/layout/chevron1"/>
    <dgm:cxn modelId="{630DAC47-9DE1-4F9E-B18F-4DB345C1BD04}" srcId="{5CD18A69-874D-4CEF-8AE1-311FA314B4B6}" destId="{839DEB0F-43F1-4D14-A80B-64F6FC58BC5D}" srcOrd="1" destOrd="0" parTransId="{8E723109-0C22-48EC-AC67-103605A73D73}" sibTransId="{60DEA4AD-572F-44CE-AEC8-FC2D241A757F}"/>
    <dgm:cxn modelId="{E267EE4B-DA96-43F1-91AC-15D003B44994}" srcId="{40691F59-A3C6-4AF2-8EDD-D6D37F45DDFA}" destId="{61A05BF9-A446-4366-A4E3-5CCF724D7B90}" srcOrd="0" destOrd="0" parTransId="{E22E28EF-176A-40D6-B206-753073471E93}" sibTransId="{28681D0C-3FD8-4F0A-AFB0-739C0CF335E2}"/>
    <dgm:cxn modelId="{7463A5A5-28E1-4C5C-AD62-A4362F0B415E}" srcId="{5CD18A69-874D-4CEF-8AE1-311FA314B4B6}" destId="{40691F59-A3C6-4AF2-8EDD-D6D37F45DDFA}" srcOrd="2" destOrd="0" parTransId="{66757EDB-3DA0-4388-BB41-2D7B43827233}" sibTransId="{9CBB5445-C6CD-4034-A26E-5A62F68588F3}"/>
    <dgm:cxn modelId="{CC1500A7-2F98-4A7A-8BE5-899C8C614A46}" type="presOf" srcId="{40691F59-A3C6-4AF2-8EDD-D6D37F45DDFA}" destId="{A0DB3BEA-F3B3-4013-8286-672D3FC32986}" srcOrd="0" destOrd="0" presId="urn:microsoft.com/office/officeart/2005/8/layout/chevron1"/>
    <dgm:cxn modelId="{6E16D2AF-FC06-4699-AE63-CD6B23F3492B}" type="presOf" srcId="{61A05BF9-A446-4366-A4E3-5CCF724D7B90}" destId="{9D6B6D53-ECB4-42DB-AA70-609E1985DBDD}" srcOrd="0" destOrd="0" presId="urn:microsoft.com/office/officeart/2005/8/layout/chevron1"/>
    <dgm:cxn modelId="{67A84CBD-5762-4015-9CE4-2112565C8E7A}" type="presOf" srcId="{E292E80C-8433-46E3-A43F-6516C96F0DA4}" destId="{EF799D90-700C-42D3-955B-CCE3FC22C034}" srcOrd="0" destOrd="0" presId="urn:microsoft.com/office/officeart/2005/8/layout/chevron1"/>
    <dgm:cxn modelId="{5FE239CC-A04A-4570-8581-04981649FB34}" type="presOf" srcId="{7DE75B0A-2D4A-45F1-8627-D6998B723585}" destId="{E3FDAB7B-AB08-47A0-9261-CB413D496C79}" srcOrd="0" destOrd="0" presId="urn:microsoft.com/office/officeart/2005/8/layout/chevron1"/>
    <dgm:cxn modelId="{08FE67D4-48F3-4F9B-9FB8-F9FC2A634F57}" type="presOf" srcId="{96CFDD67-802E-4678-9E24-57200F64085A}" destId="{BF33E685-DB61-47E9-A22A-0B941E876EAB}" srcOrd="0" destOrd="0" presId="urn:microsoft.com/office/officeart/2005/8/layout/chevron1"/>
    <dgm:cxn modelId="{B9B2ACD8-9523-4595-969B-5B1BA9A24B8F}" type="presOf" srcId="{839DEB0F-43F1-4D14-A80B-64F6FC58BC5D}" destId="{EFBD888F-95F6-407A-9EB1-696D65D6C197}" srcOrd="0" destOrd="0" presId="urn:microsoft.com/office/officeart/2005/8/layout/chevron1"/>
    <dgm:cxn modelId="{83AA19D9-A123-4C8B-86ED-0776389F063A}" srcId="{5CD18A69-874D-4CEF-8AE1-311FA314B4B6}" destId="{E292E80C-8433-46E3-A43F-6516C96F0DA4}" srcOrd="0" destOrd="0" parTransId="{FE7AB2FC-0943-486F-8D53-6BFA11FED81F}" sibTransId="{62C96DA3-3656-4C1C-8223-E513533B2AB5}"/>
    <dgm:cxn modelId="{990147DE-A88A-409E-A4A2-BE5DB1D11706}" srcId="{E292E80C-8433-46E3-A43F-6516C96F0DA4}" destId="{96CFDD67-802E-4678-9E24-57200F64085A}" srcOrd="0" destOrd="0" parTransId="{B1E992EB-F5B3-4DC2-B25F-BC47FB0A283F}" sibTransId="{01352CA6-5BC2-4170-A011-D369B95F3479}"/>
    <dgm:cxn modelId="{C456CCF7-1C9E-4701-AF27-76DD864FA0E6}" type="presParOf" srcId="{A30163F9-7802-4AFE-80BC-14A6ABF402EC}" destId="{FCD4A3B0-9C1B-4B26-A93B-C0D9B309A1FC}" srcOrd="0" destOrd="0" presId="urn:microsoft.com/office/officeart/2005/8/layout/chevron1"/>
    <dgm:cxn modelId="{44E533D8-3626-4738-B112-BA33202DB2F8}" type="presParOf" srcId="{FCD4A3B0-9C1B-4B26-A93B-C0D9B309A1FC}" destId="{EF799D90-700C-42D3-955B-CCE3FC22C034}" srcOrd="0" destOrd="0" presId="urn:microsoft.com/office/officeart/2005/8/layout/chevron1"/>
    <dgm:cxn modelId="{C6FF746D-6622-4D81-B940-566BF0F4DDBB}" type="presParOf" srcId="{FCD4A3B0-9C1B-4B26-A93B-C0D9B309A1FC}" destId="{BF33E685-DB61-47E9-A22A-0B941E876EAB}" srcOrd="1" destOrd="0" presId="urn:microsoft.com/office/officeart/2005/8/layout/chevron1"/>
    <dgm:cxn modelId="{78E2FE16-026D-45CC-A347-8F33C5D012F5}" type="presParOf" srcId="{A30163F9-7802-4AFE-80BC-14A6ABF402EC}" destId="{4889B503-EDCE-47FF-8AB8-CF1CAAE64257}" srcOrd="1" destOrd="0" presId="urn:microsoft.com/office/officeart/2005/8/layout/chevron1"/>
    <dgm:cxn modelId="{90C392FE-FC5E-431A-941D-A378C6BD5742}" type="presParOf" srcId="{A30163F9-7802-4AFE-80BC-14A6ABF402EC}" destId="{A6C11C47-0B71-4452-8290-8AD0DAA52AE2}" srcOrd="2" destOrd="0" presId="urn:microsoft.com/office/officeart/2005/8/layout/chevron1"/>
    <dgm:cxn modelId="{A7919D75-4AD5-4680-B845-155D5510AF17}" type="presParOf" srcId="{A6C11C47-0B71-4452-8290-8AD0DAA52AE2}" destId="{EFBD888F-95F6-407A-9EB1-696D65D6C197}" srcOrd="0" destOrd="0" presId="urn:microsoft.com/office/officeart/2005/8/layout/chevron1"/>
    <dgm:cxn modelId="{CE2CEBF9-BCF0-4068-9B0C-64A0A9C5CAED}" type="presParOf" srcId="{A6C11C47-0B71-4452-8290-8AD0DAA52AE2}" destId="{E3FDAB7B-AB08-47A0-9261-CB413D496C79}" srcOrd="1" destOrd="0" presId="urn:microsoft.com/office/officeart/2005/8/layout/chevron1"/>
    <dgm:cxn modelId="{06363CD4-131F-41C4-AB25-9E93CA87143A}" type="presParOf" srcId="{A30163F9-7802-4AFE-80BC-14A6ABF402EC}" destId="{63FA0B7D-199F-4E23-9EBB-F2AAE4BB21EC}" srcOrd="3" destOrd="0" presId="urn:microsoft.com/office/officeart/2005/8/layout/chevron1"/>
    <dgm:cxn modelId="{D381BC07-7B5D-4381-B5BE-B59E764693CC}" type="presParOf" srcId="{A30163F9-7802-4AFE-80BC-14A6ABF402EC}" destId="{3B899B69-6E53-4C07-972B-E829EF8F8251}" srcOrd="4" destOrd="0" presId="urn:microsoft.com/office/officeart/2005/8/layout/chevron1"/>
    <dgm:cxn modelId="{7846C805-9959-4DB6-8892-399C7D699190}" type="presParOf" srcId="{3B899B69-6E53-4C07-972B-E829EF8F8251}" destId="{A0DB3BEA-F3B3-4013-8286-672D3FC32986}" srcOrd="0" destOrd="0" presId="urn:microsoft.com/office/officeart/2005/8/layout/chevron1"/>
    <dgm:cxn modelId="{813DF282-004A-41DA-B5CD-F43D65C67A3B}" type="presParOf" srcId="{3B899B69-6E53-4C07-972B-E829EF8F8251}" destId="{9D6B6D53-ECB4-42DB-AA70-609E1985DBDD}"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5ED0FE8-02C5-448E-93D9-34E0B1EE2898}" type="doc">
      <dgm:prSet loTypeId="urn:microsoft.com/office/officeart/2005/8/layout/chevron1" loCatId="process" qsTypeId="urn:microsoft.com/office/officeart/2005/8/quickstyle/simple1" qsCatId="simple" csTypeId="urn:microsoft.com/office/officeart/2005/8/colors/colorful5" csCatId="colorful"/>
      <dgm:spPr/>
      <dgm:t>
        <a:bodyPr/>
        <a:lstStyle/>
        <a:p>
          <a:endParaRPr lang="zh-TW" altLang="en-US"/>
        </a:p>
      </dgm:t>
    </dgm:pt>
    <dgm:pt modelId="{04BC7445-6DF3-4AAA-8DA6-5117DBDE0933}">
      <dgm:prSet/>
      <dgm:spPr/>
      <dgm:t>
        <a:bodyPr/>
        <a:lstStyle/>
        <a:p>
          <a:pPr rtl="0"/>
          <a:r>
            <a:rPr kumimoji="1" lang="zh-TW" b="0" dirty="0">
              <a:solidFill>
                <a:schemeClr val="tx1"/>
              </a:solidFill>
              <a:latin typeface="微軟正黑體" panose="020B0604030504040204" pitchFamily="34" charset="-120"/>
              <a:ea typeface="微軟正黑體" panose="020B0604030504040204" pitchFamily="34" charset="-120"/>
            </a:rPr>
            <a:t>簽准日期</a:t>
          </a:r>
          <a:endParaRPr lang="zh-TW" dirty="0">
            <a:solidFill>
              <a:schemeClr val="tx1"/>
            </a:solidFill>
            <a:latin typeface="微軟正黑體" panose="020B0604030504040204" pitchFamily="34" charset="-120"/>
            <a:ea typeface="微軟正黑體" panose="020B0604030504040204" pitchFamily="34" charset="-120"/>
          </a:endParaRPr>
        </a:p>
      </dgm:t>
    </dgm:pt>
    <dgm:pt modelId="{DD7A2276-C0FD-4C6F-AC89-02B39CC6E2BD}" type="parTrans" cxnId="{109C0217-938B-431E-BF73-6A86A2331AEF}">
      <dgm:prSet/>
      <dgm:spPr/>
      <dgm:t>
        <a:bodyPr/>
        <a:lstStyle/>
        <a:p>
          <a:endParaRPr lang="zh-TW" altLang="en-US"/>
        </a:p>
      </dgm:t>
    </dgm:pt>
    <dgm:pt modelId="{8DB8EDAB-CC2C-495C-82BB-2076D7BCC1AF}" type="sibTrans" cxnId="{109C0217-938B-431E-BF73-6A86A2331AEF}">
      <dgm:prSet/>
      <dgm:spPr/>
      <dgm:t>
        <a:bodyPr/>
        <a:lstStyle/>
        <a:p>
          <a:endParaRPr lang="zh-TW" altLang="en-US"/>
        </a:p>
      </dgm:t>
    </dgm:pt>
    <dgm:pt modelId="{0899A303-340C-4D42-A577-9D7EE4342531}">
      <dgm:prSet/>
      <dgm:spPr/>
      <dgm:t>
        <a:bodyPr/>
        <a:lstStyle/>
        <a:p>
          <a:pPr rtl="0"/>
          <a:r>
            <a:rPr kumimoji="1" lang="zh-TW" b="0">
              <a:solidFill>
                <a:schemeClr val="tx1"/>
              </a:solidFill>
              <a:latin typeface="微軟正黑體" panose="020B0604030504040204" pitchFamily="34" charset="-120"/>
              <a:ea typeface="微軟正黑體" panose="020B0604030504040204" pitchFamily="34" charset="-120"/>
            </a:rPr>
            <a:t>議價或公開招標日期</a:t>
          </a:r>
          <a:endParaRPr lang="zh-TW">
            <a:solidFill>
              <a:schemeClr val="tx1"/>
            </a:solidFill>
            <a:latin typeface="微軟正黑體" panose="020B0604030504040204" pitchFamily="34" charset="-120"/>
            <a:ea typeface="微軟正黑體" panose="020B0604030504040204" pitchFamily="34" charset="-120"/>
          </a:endParaRPr>
        </a:p>
      </dgm:t>
    </dgm:pt>
    <dgm:pt modelId="{D4CD7B2E-FCB5-4B1C-9AF4-E6623E179A58}" type="parTrans" cxnId="{E503C229-67C9-4513-9300-3F1852E66A27}">
      <dgm:prSet/>
      <dgm:spPr/>
      <dgm:t>
        <a:bodyPr/>
        <a:lstStyle/>
        <a:p>
          <a:endParaRPr lang="zh-TW" altLang="en-US"/>
        </a:p>
      </dgm:t>
    </dgm:pt>
    <dgm:pt modelId="{85D5B927-85D8-4C64-B23C-F27CF5BE967B}" type="sibTrans" cxnId="{E503C229-67C9-4513-9300-3F1852E66A27}">
      <dgm:prSet/>
      <dgm:spPr/>
      <dgm:t>
        <a:bodyPr/>
        <a:lstStyle/>
        <a:p>
          <a:endParaRPr lang="zh-TW" altLang="en-US"/>
        </a:p>
      </dgm:t>
    </dgm:pt>
    <dgm:pt modelId="{461A1CD2-D528-429C-BEB5-068B45DC0B54}">
      <dgm:prSet/>
      <dgm:spPr/>
      <dgm:t>
        <a:bodyPr/>
        <a:lstStyle/>
        <a:p>
          <a:pPr rtl="0"/>
          <a:r>
            <a:rPr kumimoji="1" lang="zh-TW" dirty="0">
              <a:solidFill>
                <a:schemeClr val="tx1"/>
              </a:solidFill>
              <a:latin typeface="微軟正黑體" panose="020B0604030504040204" pitchFamily="34" charset="-120"/>
              <a:ea typeface="微軟正黑體" panose="020B0604030504040204" pitchFamily="34" charset="-120"/>
            </a:rPr>
            <a:t>開始採購</a:t>
          </a:r>
          <a:endParaRPr lang="zh-TW" dirty="0">
            <a:solidFill>
              <a:schemeClr val="tx1"/>
            </a:solidFill>
            <a:latin typeface="微軟正黑體" panose="020B0604030504040204" pitchFamily="34" charset="-120"/>
            <a:ea typeface="微軟正黑體" panose="020B0604030504040204" pitchFamily="34" charset="-120"/>
          </a:endParaRPr>
        </a:p>
      </dgm:t>
    </dgm:pt>
    <dgm:pt modelId="{BEAE10E9-9AA3-4B18-B9FF-9F8BDD3AA919}" type="parTrans" cxnId="{C5C62157-183C-459D-9DF8-DD8E5113D132}">
      <dgm:prSet/>
      <dgm:spPr/>
      <dgm:t>
        <a:bodyPr/>
        <a:lstStyle/>
        <a:p>
          <a:endParaRPr lang="zh-TW" altLang="en-US"/>
        </a:p>
      </dgm:t>
    </dgm:pt>
    <dgm:pt modelId="{325EF82C-B427-4C3C-86F4-BD00613ADD54}" type="sibTrans" cxnId="{C5C62157-183C-459D-9DF8-DD8E5113D132}">
      <dgm:prSet/>
      <dgm:spPr/>
      <dgm:t>
        <a:bodyPr/>
        <a:lstStyle/>
        <a:p>
          <a:endParaRPr lang="zh-TW" altLang="en-US"/>
        </a:p>
      </dgm:t>
    </dgm:pt>
    <dgm:pt modelId="{86F55384-7665-4639-B584-44F849C9C991}">
      <dgm:prSet/>
      <dgm:spPr/>
      <dgm:t>
        <a:bodyPr/>
        <a:lstStyle/>
        <a:p>
          <a:pPr rtl="0"/>
          <a:r>
            <a:rPr kumimoji="1" lang="zh-TW" b="0">
              <a:solidFill>
                <a:schemeClr val="tx1"/>
              </a:solidFill>
              <a:latin typeface="微軟正黑體" panose="020B0604030504040204" pitchFamily="34" charset="-120"/>
              <a:ea typeface="微軟正黑體" panose="020B0604030504040204" pitchFamily="34" charset="-120"/>
            </a:rPr>
            <a:t>驗收日期</a:t>
          </a:r>
          <a:endParaRPr lang="zh-TW">
            <a:solidFill>
              <a:schemeClr val="tx1"/>
            </a:solidFill>
            <a:latin typeface="微軟正黑體" panose="020B0604030504040204" pitchFamily="34" charset="-120"/>
            <a:ea typeface="微軟正黑體" panose="020B0604030504040204" pitchFamily="34" charset="-120"/>
          </a:endParaRPr>
        </a:p>
      </dgm:t>
    </dgm:pt>
    <dgm:pt modelId="{0AB3FDA0-932B-4FB7-96C9-105AFF0398D2}" type="parTrans" cxnId="{4AC584BC-A227-4A19-9959-B7106C63CA67}">
      <dgm:prSet/>
      <dgm:spPr/>
      <dgm:t>
        <a:bodyPr/>
        <a:lstStyle/>
        <a:p>
          <a:endParaRPr lang="zh-TW" altLang="en-US"/>
        </a:p>
      </dgm:t>
    </dgm:pt>
    <dgm:pt modelId="{4F976462-3EB6-4907-A816-15F6EEAF30DA}" type="sibTrans" cxnId="{4AC584BC-A227-4A19-9959-B7106C63CA67}">
      <dgm:prSet/>
      <dgm:spPr/>
      <dgm:t>
        <a:bodyPr/>
        <a:lstStyle/>
        <a:p>
          <a:endParaRPr lang="zh-TW" altLang="en-US"/>
        </a:p>
      </dgm:t>
    </dgm:pt>
    <dgm:pt modelId="{CE17A990-6181-4141-99A6-54DD1DA7324D}">
      <dgm:prSet/>
      <dgm:spPr/>
      <dgm:t>
        <a:bodyPr/>
        <a:lstStyle/>
        <a:p>
          <a:pPr rtl="0"/>
          <a:r>
            <a:rPr kumimoji="1" lang="zh-TW" b="0">
              <a:solidFill>
                <a:schemeClr val="tx1"/>
              </a:solidFill>
              <a:latin typeface="微軟正黑體" panose="020B0604030504040204" pitchFamily="34" charset="-120"/>
              <a:ea typeface="微軟正黑體" panose="020B0604030504040204" pitchFamily="34" charset="-120"/>
            </a:rPr>
            <a:t>發票日期</a:t>
          </a:r>
          <a:endParaRPr lang="zh-TW">
            <a:solidFill>
              <a:schemeClr val="tx1"/>
            </a:solidFill>
            <a:latin typeface="微軟正黑體" panose="020B0604030504040204" pitchFamily="34" charset="-120"/>
            <a:ea typeface="微軟正黑體" panose="020B0604030504040204" pitchFamily="34" charset="-120"/>
          </a:endParaRPr>
        </a:p>
      </dgm:t>
    </dgm:pt>
    <dgm:pt modelId="{20032DB0-9C02-41D3-A1C6-2A104F9DEE0E}" type="parTrans" cxnId="{ECED4DB2-2C7A-4408-814F-BF79BAA3460A}">
      <dgm:prSet/>
      <dgm:spPr/>
      <dgm:t>
        <a:bodyPr/>
        <a:lstStyle/>
        <a:p>
          <a:endParaRPr lang="zh-TW" altLang="en-US"/>
        </a:p>
      </dgm:t>
    </dgm:pt>
    <dgm:pt modelId="{083FC293-70BD-45A3-93B1-3B1D6DB4093B}" type="sibTrans" cxnId="{ECED4DB2-2C7A-4408-814F-BF79BAA3460A}">
      <dgm:prSet/>
      <dgm:spPr/>
      <dgm:t>
        <a:bodyPr/>
        <a:lstStyle/>
        <a:p>
          <a:endParaRPr lang="zh-TW" altLang="en-US"/>
        </a:p>
      </dgm:t>
    </dgm:pt>
    <dgm:pt modelId="{144F37F3-04DE-4D78-AE08-5D8DE36F0D34}">
      <dgm:prSet/>
      <dgm:spPr/>
      <dgm:t>
        <a:bodyPr/>
        <a:lstStyle/>
        <a:p>
          <a:pPr rtl="0"/>
          <a:r>
            <a:rPr kumimoji="1" lang="zh-TW" b="0" dirty="0">
              <a:solidFill>
                <a:schemeClr val="tx1"/>
              </a:solidFill>
              <a:latin typeface="微軟正黑體" panose="020B0604030504040204" pitchFamily="34" charset="-120"/>
              <a:ea typeface="微軟正黑體" panose="020B0604030504040204" pitchFamily="34" charset="-120"/>
            </a:rPr>
            <a:t>請款日期</a:t>
          </a:r>
          <a:endParaRPr lang="zh-TW" dirty="0">
            <a:solidFill>
              <a:schemeClr val="tx1"/>
            </a:solidFill>
            <a:latin typeface="微軟正黑體" panose="020B0604030504040204" pitchFamily="34" charset="-120"/>
            <a:ea typeface="微軟正黑體" panose="020B0604030504040204" pitchFamily="34" charset="-120"/>
          </a:endParaRPr>
        </a:p>
      </dgm:t>
    </dgm:pt>
    <dgm:pt modelId="{046C5D4B-6823-489E-AEFC-D103D11F1C62}" type="parTrans" cxnId="{0C4716EA-D857-4E98-933A-47CB9C3D8D34}">
      <dgm:prSet/>
      <dgm:spPr/>
      <dgm:t>
        <a:bodyPr/>
        <a:lstStyle/>
        <a:p>
          <a:endParaRPr lang="zh-TW" altLang="en-US"/>
        </a:p>
      </dgm:t>
    </dgm:pt>
    <dgm:pt modelId="{9EDA49C7-E886-415C-9736-98820B932DD1}" type="sibTrans" cxnId="{0C4716EA-D857-4E98-933A-47CB9C3D8D34}">
      <dgm:prSet/>
      <dgm:spPr/>
      <dgm:t>
        <a:bodyPr/>
        <a:lstStyle/>
        <a:p>
          <a:endParaRPr lang="zh-TW" altLang="en-US"/>
        </a:p>
      </dgm:t>
    </dgm:pt>
    <dgm:pt modelId="{393CDEFD-F27A-47E9-86B4-A821BE411469}" type="pres">
      <dgm:prSet presAssocID="{35ED0FE8-02C5-448E-93D9-34E0B1EE2898}" presName="Name0" presStyleCnt="0">
        <dgm:presLayoutVars>
          <dgm:dir/>
          <dgm:animLvl val="lvl"/>
          <dgm:resizeHandles val="exact"/>
        </dgm:presLayoutVars>
      </dgm:prSet>
      <dgm:spPr/>
    </dgm:pt>
    <dgm:pt modelId="{53E617FF-FDB6-4AC1-85D9-AAF89F51E497}" type="pres">
      <dgm:prSet presAssocID="{04BC7445-6DF3-4AAA-8DA6-5117DBDE0933}" presName="parTxOnly" presStyleLbl="node1" presStyleIdx="0" presStyleCnt="6">
        <dgm:presLayoutVars>
          <dgm:chMax val="0"/>
          <dgm:chPref val="0"/>
          <dgm:bulletEnabled val="1"/>
        </dgm:presLayoutVars>
      </dgm:prSet>
      <dgm:spPr/>
    </dgm:pt>
    <dgm:pt modelId="{2D1F04BA-8460-4FA5-9313-AFD3CCF79BEC}" type="pres">
      <dgm:prSet presAssocID="{8DB8EDAB-CC2C-495C-82BB-2076D7BCC1AF}" presName="parTxOnlySpace" presStyleCnt="0"/>
      <dgm:spPr/>
    </dgm:pt>
    <dgm:pt modelId="{8FEE2783-095F-4EEC-A4C1-A69D3663ADEF}" type="pres">
      <dgm:prSet presAssocID="{0899A303-340C-4D42-A577-9D7EE4342531}" presName="parTxOnly" presStyleLbl="node1" presStyleIdx="1" presStyleCnt="6">
        <dgm:presLayoutVars>
          <dgm:chMax val="0"/>
          <dgm:chPref val="0"/>
          <dgm:bulletEnabled val="1"/>
        </dgm:presLayoutVars>
      </dgm:prSet>
      <dgm:spPr/>
    </dgm:pt>
    <dgm:pt modelId="{6893A336-41CB-4C57-93AD-5AD6D8CA4D5B}" type="pres">
      <dgm:prSet presAssocID="{85D5B927-85D8-4C64-B23C-F27CF5BE967B}" presName="parTxOnlySpace" presStyleCnt="0"/>
      <dgm:spPr/>
    </dgm:pt>
    <dgm:pt modelId="{7BFB0699-0A1E-4865-B7F5-B3CFC3F32E03}" type="pres">
      <dgm:prSet presAssocID="{461A1CD2-D528-429C-BEB5-068B45DC0B54}" presName="parTxOnly" presStyleLbl="node1" presStyleIdx="2" presStyleCnt="6">
        <dgm:presLayoutVars>
          <dgm:chMax val="0"/>
          <dgm:chPref val="0"/>
          <dgm:bulletEnabled val="1"/>
        </dgm:presLayoutVars>
      </dgm:prSet>
      <dgm:spPr/>
    </dgm:pt>
    <dgm:pt modelId="{A7D04ECE-81FC-496B-B806-1F558F32053C}" type="pres">
      <dgm:prSet presAssocID="{325EF82C-B427-4C3C-86F4-BD00613ADD54}" presName="parTxOnlySpace" presStyleCnt="0"/>
      <dgm:spPr/>
    </dgm:pt>
    <dgm:pt modelId="{8AEF534A-A9F2-46BE-B00E-F30C8FD4BB8F}" type="pres">
      <dgm:prSet presAssocID="{86F55384-7665-4639-B584-44F849C9C991}" presName="parTxOnly" presStyleLbl="node1" presStyleIdx="3" presStyleCnt="6">
        <dgm:presLayoutVars>
          <dgm:chMax val="0"/>
          <dgm:chPref val="0"/>
          <dgm:bulletEnabled val="1"/>
        </dgm:presLayoutVars>
      </dgm:prSet>
      <dgm:spPr/>
    </dgm:pt>
    <dgm:pt modelId="{7ECDA549-C5E5-4421-AA32-B51B01007FD8}" type="pres">
      <dgm:prSet presAssocID="{4F976462-3EB6-4907-A816-15F6EEAF30DA}" presName="parTxOnlySpace" presStyleCnt="0"/>
      <dgm:spPr/>
    </dgm:pt>
    <dgm:pt modelId="{3BB40634-1675-4E18-B467-F78863360F0D}" type="pres">
      <dgm:prSet presAssocID="{CE17A990-6181-4141-99A6-54DD1DA7324D}" presName="parTxOnly" presStyleLbl="node1" presStyleIdx="4" presStyleCnt="6">
        <dgm:presLayoutVars>
          <dgm:chMax val="0"/>
          <dgm:chPref val="0"/>
          <dgm:bulletEnabled val="1"/>
        </dgm:presLayoutVars>
      </dgm:prSet>
      <dgm:spPr/>
    </dgm:pt>
    <dgm:pt modelId="{66AFF907-C4D1-4D8F-A420-BA1A0AF4E9EC}" type="pres">
      <dgm:prSet presAssocID="{083FC293-70BD-45A3-93B1-3B1D6DB4093B}" presName="parTxOnlySpace" presStyleCnt="0"/>
      <dgm:spPr/>
    </dgm:pt>
    <dgm:pt modelId="{85CFAD85-F5D8-4718-9827-60D375580D62}" type="pres">
      <dgm:prSet presAssocID="{144F37F3-04DE-4D78-AE08-5D8DE36F0D34}" presName="parTxOnly" presStyleLbl="node1" presStyleIdx="5" presStyleCnt="6">
        <dgm:presLayoutVars>
          <dgm:chMax val="0"/>
          <dgm:chPref val="0"/>
          <dgm:bulletEnabled val="1"/>
        </dgm:presLayoutVars>
      </dgm:prSet>
      <dgm:spPr/>
    </dgm:pt>
  </dgm:ptLst>
  <dgm:cxnLst>
    <dgm:cxn modelId="{109C0217-938B-431E-BF73-6A86A2331AEF}" srcId="{35ED0FE8-02C5-448E-93D9-34E0B1EE2898}" destId="{04BC7445-6DF3-4AAA-8DA6-5117DBDE0933}" srcOrd="0" destOrd="0" parTransId="{DD7A2276-C0FD-4C6F-AC89-02B39CC6E2BD}" sibTransId="{8DB8EDAB-CC2C-495C-82BB-2076D7BCC1AF}"/>
    <dgm:cxn modelId="{5D6D171D-B4F3-4245-8E76-C4B6B0082129}" type="presOf" srcId="{04BC7445-6DF3-4AAA-8DA6-5117DBDE0933}" destId="{53E617FF-FDB6-4AC1-85D9-AAF89F51E497}" srcOrd="0" destOrd="0" presId="urn:microsoft.com/office/officeart/2005/8/layout/chevron1"/>
    <dgm:cxn modelId="{E503C229-67C9-4513-9300-3F1852E66A27}" srcId="{35ED0FE8-02C5-448E-93D9-34E0B1EE2898}" destId="{0899A303-340C-4D42-A577-9D7EE4342531}" srcOrd="1" destOrd="0" parTransId="{D4CD7B2E-FCB5-4B1C-9AF4-E6623E179A58}" sibTransId="{85D5B927-85D8-4C64-B23C-F27CF5BE967B}"/>
    <dgm:cxn modelId="{710E714F-6E40-466D-9A85-153B79903A6F}" type="presOf" srcId="{144F37F3-04DE-4D78-AE08-5D8DE36F0D34}" destId="{85CFAD85-F5D8-4718-9827-60D375580D62}" srcOrd="0" destOrd="0" presId="urn:microsoft.com/office/officeart/2005/8/layout/chevron1"/>
    <dgm:cxn modelId="{C5C62157-183C-459D-9DF8-DD8E5113D132}" srcId="{35ED0FE8-02C5-448E-93D9-34E0B1EE2898}" destId="{461A1CD2-D528-429C-BEB5-068B45DC0B54}" srcOrd="2" destOrd="0" parTransId="{BEAE10E9-9AA3-4B18-B9FF-9F8BDD3AA919}" sibTransId="{325EF82C-B427-4C3C-86F4-BD00613ADD54}"/>
    <dgm:cxn modelId="{ECED4DB2-2C7A-4408-814F-BF79BAA3460A}" srcId="{35ED0FE8-02C5-448E-93D9-34E0B1EE2898}" destId="{CE17A990-6181-4141-99A6-54DD1DA7324D}" srcOrd="4" destOrd="0" parTransId="{20032DB0-9C02-41D3-A1C6-2A104F9DEE0E}" sibTransId="{083FC293-70BD-45A3-93B1-3B1D6DB4093B}"/>
    <dgm:cxn modelId="{4AC584BC-A227-4A19-9959-B7106C63CA67}" srcId="{35ED0FE8-02C5-448E-93D9-34E0B1EE2898}" destId="{86F55384-7665-4639-B584-44F849C9C991}" srcOrd="3" destOrd="0" parTransId="{0AB3FDA0-932B-4FB7-96C9-105AFF0398D2}" sibTransId="{4F976462-3EB6-4907-A816-15F6EEAF30DA}"/>
    <dgm:cxn modelId="{7B582BC3-6D21-481D-AE4C-A8BA46CD82B0}" type="presOf" srcId="{35ED0FE8-02C5-448E-93D9-34E0B1EE2898}" destId="{393CDEFD-F27A-47E9-86B4-A821BE411469}" srcOrd="0" destOrd="0" presId="urn:microsoft.com/office/officeart/2005/8/layout/chevron1"/>
    <dgm:cxn modelId="{626D43E4-4FB6-43E6-A40F-40C65F1B5B70}" type="presOf" srcId="{0899A303-340C-4D42-A577-9D7EE4342531}" destId="{8FEE2783-095F-4EEC-A4C1-A69D3663ADEF}" srcOrd="0" destOrd="0" presId="urn:microsoft.com/office/officeart/2005/8/layout/chevron1"/>
    <dgm:cxn modelId="{1B536DE6-2ABE-4AED-8698-6E8FF7294CFB}" type="presOf" srcId="{461A1CD2-D528-429C-BEB5-068B45DC0B54}" destId="{7BFB0699-0A1E-4865-B7F5-B3CFC3F32E03}" srcOrd="0" destOrd="0" presId="urn:microsoft.com/office/officeart/2005/8/layout/chevron1"/>
    <dgm:cxn modelId="{0C4716EA-D857-4E98-933A-47CB9C3D8D34}" srcId="{35ED0FE8-02C5-448E-93D9-34E0B1EE2898}" destId="{144F37F3-04DE-4D78-AE08-5D8DE36F0D34}" srcOrd="5" destOrd="0" parTransId="{046C5D4B-6823-489E-AEFC-D103D11F1C62}" sibTransId="{9EDA49C7-E886-415C-9736-98820B932DD1}"/>
    <dgm:cxn modelId="{F51501EC-6FFD-429A-81BF-3BD7103CEBC8}" type="presOf" srcId="{CE17A990-6181-4141-99A6-54DD1DA7324D}" destId="{3BB40634-1675-4E18-B467-F78863360F0D}" srcOrd="0" destOrd="0" presId="urn:microsoft.com/office/officeart/2005/8/layout/chevron1"/>
    <dgm:cxn modelId="{FC4C22F5-25E9-4944-9EA7-B7BC94628EFA}" type="presOf" srcId="{86F55384-7665-4639-B584-44F849C9C991}" destId="{8AEF534A-A9F2-46BE-B00E-F30C8FD4BB8F}" srcOrd="0" destOrd="0" presId="urn:microsoft.com/office/officeart/2005/8/layout/chevron1"/>
    <dgm:cxn modelId="{7E6BCBD9-D3ED-4E91-BEB7-B6C741BF6994}" type="presParOf" srcId="{393CDEFD-F27A-47E9-86B4-A821BE411469}" destId="{53E617FF-FDB6-4AC1-85D9-AAF89F51E497}" srcOrd="0" destOrd="0" presId="urn:microsoft.com/office/officeart/2005/8/layout/chevron1"/>
    <dgm:cxn modelId="{32E6BCE2-7CBF-4071-AB8C-AFDC4C00A9F7}" type="presParOf" srcId="{393CDEFD-F27A-47E9-86B4-A821BE411469}" destId="{2D1F04BA-8460-4FA5-9313-AFD3CCF79BEC}" srcOrd="1" destOrd="0" presId="urn:microsoft.com/office/officeart/2005/8/layout/chevron1"/>
    <dgm:cxn modelId="{0911DFA9-6D63-4CD0-B1D4-49995BC95D75}" type="presParOf" srcId="{393CDEFD-F27A-47E9-86B4-A821BE411469}" destId="{8FEE2783-095F-4EEC-A4C1-A69D3663ADEF}" srcOrd="2" destOrd="0" presId="urn:microsoft.com/office/officeart/2005/8/layout/chevron1"/>
    <dgm:cxn modelId="{D61B9F1E-54F6-46DE-A1A6-32A4FB0488D3}" type="presParOf" srcId="{393CDEFD-F27A-47E9-86B4-A821BE411469}" destId="{6893A336-41CB-4C57-93AD-5AD6D8CA4D5B}" srcOrd="3" destOrd="0" presId="urn:microsoft.com/office/officeart/2005/8/layout/chevron1"/>
    <dgm:cxn modelId="{9E927A46-8BE5-4710-BD14-4795E66D486E}" type="presParOf" srcId="{393CDEFD-F27A-47E9-86B4-A821BE411469}" destId="{7BFB0699-0A1E-4865-B7F5-B3CFC3F32E03}" srcOrd="4" destOrd="0" presId="urn:microsoft.com/office/officeart/2005/8/layout/chevron1"/>
    <dgm:cxn modelId="{9C1EBD99-035D-4B2F-AC43-32FA69FFE5D9}" type="presParOf" srcId="{393CDEFD-F27A-47E9-86B4-A821BE411469}" destId="{A7D04ECE-81FC-496B-B806-1F558F32053C}" srcOrd="5" destOrd="0" presId="urn:microsoft.com/office/officeart/2005/8/layout/chevron1"/>
    <dgm:cxn modelId="{966C8CAF-6BB6-4616-9286-BF8F4D333419}" type="presParOf" srcId="{393CDEFD-F27A-47E9-86B4-A821BE411469}" destId="{8AEF534A-A9F2-46BE-B00E-F30C8FD4BB8F}" srcOrd="6" destOrd="0" presId="urn:microsoft.com/office/officeart/2005/8/layout/chevron1"/>
    <dgm:cxn modelId="{9B02D768-C429-45BD-AC00-C6993D326D2F}" type="presParOf" srcId="{393CDEFD-F27A-47E9-86B4-A821BE411469}" destId="{7ECDA549-C5E5-4421-AA32-B51B01007FD8}" srcOrd="7" destOrd="0" presId="urn:microsoft.com/office/officeart/2005/8/layout/chevron1"/>
    <dgm:cxn modelId="{CB831B82-85A1-4F9D-AFC0-05EE90725A8D}" type="presParOf" srcId="{393CDEFD-F27A-47E9-86B4-A821BE411469}" destId="{3BB40634-1675-4E18-B467-F78863360F0D}" srcOrd="8" destOrd="0" presId="urn:microsoft.com/office/officeart/2005/8/layout/chevron1"/>
    <dgm:cxn modelId="{60023F6E-6BCD-4DF9-9274-74BC8550CD21}" type="presParOf" srcId="{393CDEFD-F27A-47E9-86B4-A821BE411469}" destId="{66AFF907-C4D1-4D8F-A420-BA1A0AF4E9EC}" srcOrd="9" destOrd="0" presId="urn:microsoft.com/office/officeart/2005/8/layout/chevron1"/>
    <dgm:cxn modelId="{D373CBF8-6FE1-4389-B448-08336886734F}" type="presParOf" srcId="{393CDEFD-F27A-47E9-86B4-A821BE411469}" destId="{85CFAD85-F5D8-4718-9827-60D375580D62}" srcOrd="1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51ABAEE-163B-4E99-B096-FBF1C0C8E6AF}"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3AC8E50F-E506-42E0-9553-115EC1499290}">
      <dgm:prSet/>
      <dgm:spPr/>
      <dgm:t>
        <a:bodyPr/>
        <a:lstStyle/>
        <a:p>
          <a:pPr rtl="0"/>
          <a:r>
            <a:rPr lang="en-US" b="0" dirty="0">
              <a:solidFill>
                <a:schemeClr val="tx1"/>
              </a:solidFill>
              <a:latin typeface="微軟正黑體" panose="020B0604030504040204" pitchFamily="34" charset="-120"/>
              <a:ea typeface="微軟正黑體" panose="020B0604030504040204" pitchFamily="34" charset="-120"/>
            </a:rPr>
            <a:t>&gt;2,000</a:t>
          </a:r>
          <a:r>
            <a:rPr lang="zh-TW" b="0" dirty="0">
              <a:solidFill>
                <a:schemeClr val="tx1"/>
              </a:solidFill>
              <a:latin typeface="微軟正黑體" panose="020B0604030504040204" pitchFamily="34" charset="-120"/>
              <a:ea typeface="微軟正黑體" panose="020B0604030504040204" pitchFamily="34" charset="-120"/>
            </a:rPr>
            <a:t>元</a:t>
          </a:r>
          <a:endParaRPr lang="zh-TW" dirty="0">
            <a:solidFill>
              <a:schemeClr val="tx1"/>
            </a:solidFill>
            <a:latin typeface="微軟正黑體" panose="020B0604030504040204" pitchFamily="34" charset="-120"/>
            <a:ea typeface="微軟正黑體" panose="020B0604030504040204" pitchFamily="34" charset="-120"/>
          </a:endParaRPr>
        </a:p>
      </dgm:t>
    </dgm:pt>
    <dgm:pt modelId="{618908AA-17EB-4E9D-BF0E-8DB8D3F5484A}" type="parTrans" cxnId="{2F900E6C-FCAF-48EC-9CD5-A27A1EED4348}">
      <dgm:prSet/>
      <dgm:spPr/>
      <dgm:t>
        <a:bodyPr/>
        <a:lstStyle/>
        <a:p>
          <a:endParaRPr lang="zh-TW" altLang="en-US"/>
        </a:p>
      </dgm:t>
    </dgm:pt>
    <dgm:pt modelId="{E3E694A0-5006-4F1A-B86E-3E7FDBED0328}" type="sibTrans" cxnId="{2F900E6C-FCAF-48EC-9CD5-A27A1EED4348}">
      <dgm:prSet/>
      <dgm:spPr/>
      <dgm:t>
        <a:bodyPr/>
        <a:lstStyle/>
        <a:p>
          <a:endParaRPr lang="zh-TW" altLang="en-US"/>
        </a:p>
      </dgm:t>
    </dgm:pt>
    <dgm:pt modelId="{0B963D8B-FE25-4406-BCAC-BFE8B00E6B80}">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檢附</a:t>
          </a:r>
          <a:r>
            <a:rPr lang="en-US" b="0" dirty="0">
              <a:solidFill>
                <a:schemeClr val="tx1"/>
              </a:solidFill>
              <a:latin typeface="微軟正黑體" panose="020B0604030504040204" pitchFamily="34" charset="-120"/>
              <a:ea typeface="微軟正黑體" panose="020B0604030504040204" pitchFamily="34" charset="-120"/>
            </a:rPr>
            <a:t>1</a:t>
          </a:r>
          <a:r>
            <a:rPr lang="zh-TW" b="0" dirty="0">
              <a:solidFill>
                <a:schemeClr val="tx1"/>
              </a:solidFill>
              <a:latin typeface="微軟正黑體" panose="020B0604030504040204" pitchFamily="34" charset="-120"/>
              <a:ea typeface="微軟正黑體" panose="020B0604030504040204" pitchFamily="34" charset="-120"/>
            </a:rPr>
            <a:t>家合格廠商估價單。</a:t>
          </a:r>
          <a:endParaRPr lang="zh-TW" dirty="0">
            <a:solidFill>
              <a:schemeClr val="tx1"/>
            </a:solidFill>
            <a:latin typeface="微軟正黑體" panose="020B0604030504040204" pitchFamily="34" charset="-120"/>
            <a:ea typeface="微軟正黑體" panose="020B0604030504040204" pitchFamily="34" charset="-120"/>
          </a:endParaRPr>
        </a:p>
      </dgm:t>
    </dgm:pt>
    <dgm:pt modelId="{88EB57E9-AC54-4723-B8F3-514263D1A42D}" type="parTrans" cxnId="{2AF1A10A-904A-4142-A2A2-5DED2D010C22}">
      <dgm:prSet/>
      <dgm:spPr/>
      <dgm:t>
        <a:bodyPr/>
        <a:lstStyle/>
        <a:p>
          <a:endParaRPr lang="zh-TW" altLang="en-US"/>
        </a:p>
      </dgm:t>
    </dgm:pt>
    <dgm:pt modelId="{0BCF62C9-6616-423A-9C6E-E408493C83E8}" type="sibTrans" cxnId="{2AF1A10A-904A-4142-A2A2-5DED2D010C22}">
      <dgm:prSet/>
      <dgm:spPr/>
      <dgm:t>
        <a:bodyPr/>
        <a:lstStyle/>
        <a:p>
          <a:endParaRPr lang="zh-TW" altLang="en-US"/>
        </a:p>
      </dgm:t>
    </dgm:pt>
    <dgm:pt modelId="{AEB90271-1BEB-4008-B15E-A9BD56C2F10D}">
      <dgm:prSet custT="1"/>
      <dgm:spPr/>
      <dgm:t>
        <a:bodyPr/>
        <a:lstStyle/>
        <a:p>
          <a:pPr rtl="0"/>
          <a:r>
            <a:rPr lang="en-US" altLang="zh-TW" sz="1800" b="0" dirty="0">
              <a:solidFill>
                <a:schemeClr val="tx1"/>
              </a:solidFill>
              <a:latin typeface="微軟正黑體" panose="020B0604030504040204" pitchFamily="34" charset="-120"/>
              <a:ea typeface="微軟正黑體" panose="020B0604030504040204" pitchFamily="34" charset="-120"/>
            </a:rPr>
            <a:t>10,000</a:t>
          </a:r>
          <a:r>
            <a:rPr lang="en-US" sz="1800" b="0" dirty="0">
              <a:solidFill>
                <a:schemeClr val="tx1"/>
              </a:solidFill>
              <a:latin typeface="微軟正黑體" panose="020B0604030504040204" pitchFamily="34" charset="-120"/>
              <a:ea typeface="微軟正黑體" panose="020B0604030504040204" pitchFamily="34" charset="-120"/>
            </a:rPr>
            <a:t>~</a:t>
          </a:r>
          <a:r>
            <a:rPr lang="en-US" altLang="zh-TW" sz="1800" b="0" dirty="0">
              <a:solidFill>
                <a:schemeClr val="tx1"/>
              </a:solidFill>
              <a:latin typeface="微軟正黑體" panose="020B0604030504040204" pitchFamily="34" charset="-120"/>
              <a:ea typeface="微軟正黑體" panose="020B0604030504040204" pitchFamily="34" charset="-120"/>
            </a:rPr>
            <a:t>99,999</a:t>
          </a:r>
          <a:r>
            <a:rPr lang="zh-TW" sz="1800" b="0" dirty="0">
              <a:solidFill>
                <a:schemeClr val="tx1"/>
              </a:solidFill>
              <a:latin typeface="微軟正黑體" panose="020B0604030504040204" pitchFamily="34" charset="-120"/>
              <a:ea typeface="微軟正黑體" panose="020B0604030504040204" pitchFamily="34" charset="-120"/>
            </a:rPr>
            <a:t>元</a:t>
          </a:r>
          <a:endParaRPr lang="zh-TW" sz="1800" dirty="0">
            <a:solidFill>
              <a:schemeClr val="tx1"/>
            </a:solidFill>
            <a:latin typeface="微軟正黑體" panose="020B0604030504040204" pitchFamily="34" charset="-120"/>
            <a:ea typeface="微軟正黑體" panose="020B0604030504040204" pitchFamily="34" charset="-120"/>
          </a:endParaRPr>
        </a:p>
      </dgm:t>
    </dgm:pt>
    <dgm:pt modelId="{B033A3B6-210A-457A-ABB9-4D5F069E7B7A}" type="parTrans" cxnId="{B6CB75DB-BE83-4C0D-9C92-6844B47DC329}">
      <dgm:prSet/>
      <dgm:spPr/>
      <dgm:t>
        <a:bodyPr/>
        <a:lstStyle/>
        <a:p>
          <a:endParaRPr lang="zh-TW" altLang="en-US"/>
        </a:p>
      </dgm:t>
    </dgm:pt>
    <dgm:pt modelId="{849A3ED8-8485-4711-89B6-E2D304AC6651}" type="sibTrans" cxnId="{B6CB75DB-BE83-4C0D-9C92-6844B47DC329}">
      <dgm:prSet/>
      <dgm:spPr/>
      <dgm:t>
        <a:bodyPr/>
        <a:lstStyle/>
        <a:p>
          <a:endParaRPr lang="zh-TW" altLang="en-US"/>
        </a:p>
      </dgm:t>
    </dgm:pt>
    <dgm:pt modelId="{FD7B6513-5578-4777-BB47-739C8719851E}">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檢附</a:t>
          </a:r>
          <a:r>
            <a:rPr lang="en-US" b="0" dirty="0">
              <a:solidFill>
                <a:schemeClr val="tx1"/>
              </a:solidFill>
              <a:latin typeface="微軟正黑體" panose="020B0604030504040204" pitchFamily="34" charset="-120"/>
              <a:ea typeface="微軟正黑體" panose="020B0604030504040204" pitchFamily="34" charset="-120"/>
            </a:rPr>
            <a:t>2</a:t>
          </a:r>
          <a:r>
            <a:rPr lang="zh-TW" b="0" dirty="0">
              <a:solidFill>
                <a:schemeClr val="tx1"/>
              </a:solidFill>
              <a:latin typeface="微軟正黑體" panose="020B0604030504040204" pitchFamily="34" charset="-120"/>
              <a:ea typeface="微軟正黑體" panose="020B0604030504040204" pitchFamily="34" charset="-120"/>
            </a:rPr>
            <a:t>家合格廠商估價單。</a:t>
          </a:r>
          <a:endParaRPr lang="zh-TW" dirty="0">
            <a:solidFill>
              <a:schemeClr val="tx1"/>
            </a:solidFill>
            <a:latin typeface="微軟正黑體" panose="020B0604030504040204" pitchFamily="34" charset="-120"/>
            <a:ea typeface="微軟正黑體" panose="020B0604030504040204" pitchFamily="34" charset="-120"/>
          </a:endParaRPr>
        </a:p>
      </dgm:t>
    </dgm:pt>
    <dgm:pt modelId="{42D8D2F7-E053-49EA-A924-55012DE280B0}" type="parTrans" cxnId="{1C01839C-A90F-44AA-B71D-F5E1248CD779}">
      <dgm:prSet/>
      <dgm:spPr/>
      <dgm:t>
        <a:bodyPr/>
        <a:lstStyle/>
        <a:p>
          <a:endParaRPr lang="zh-TW" altLang="en-US"/>
        </a:p>
      </dgm:t>
    </dgm:pt>
    <dgm:pt modelId="{99F1EE54-38D4-4A4F-99C5-CF99440811D3}" type="sibTrans" cxnId="{1C01839C-A90F-44AA-B71D-F5E1248CD779}">
      <dgm:prSet/>
      <dgm:spPr/>
      <dgm:t>
        <a:bodyPr/>
        <a:lstStyle/>
        <a:p>
          <a:endParaRPr lang="zh-TW" altLang="en-US"/>
        </a:p>
      </dgm:t>
    </dgm:pt>
    <dgm:pt modelId="{A4A347E6-C701-4FE9-89AA-95079A17B458}">
      <dgm:prSet custT="1"/>
      <dgm:spPr/>
      <dgm:t>
        <a:bodyPr/>
        <a:lstStyle/>
        <a:p>
          <a:pPr rtl="0"/>
          <a:r>
            <a:rPr lang="en-US" sz="1800" b="0" dirty="0">
              <a:solidFill>
                <a:schemeClr val="tx1"/>
              </a:solidFill>
              <a:latin typeface="微軟正黑體" panose="020B0604030504040204" pitchFamily="34" charset="-120"/>
              <a:ea typeface="微軟正黑體" panose="020B0604030504040204" pitchFamily="34" charset="-120"/>
            </a:rPr>
            <a:t>&gt;100,000</a:t>
          </a:r>
          <a:r>
            <a:rPr lang="zh-TW" sz="1800" b="0" dirty="0">
              <a:solidFill>
                <a:schemeClr val="tx1"/>
              </a:solidFill>
              <a:latin typeface="微軟正黑體" panose="020B0604030504040204" pitchFamily="34" charset="-120"/>
              <a:ea typeface="微軟正黑體" panose="020B0604030504040204" pitchFamily="34" charset="-120"/>
            </a:rPr>
            <a:t>元</a:t>
          </a:r>
          <a:r>
            <a:rPr lang="en-US" sz="1800" b="0" dirty="0">
              <a:solidFill>
                <a:schemeClr val="tx1"/>
              </a:solidFill>
              <a:latin typeface="微軟正黑體" panose="020B0604030504040204" pitchFamily="34" charset="-120"/>
              <a:ea typeface="微軟正黑體" panose="020B0604030504040204" pitchFamily="34" charset="-120"/>
            </a:rPr>
            <a:t>(</a:t>
          </a:r>
          <a:r>
            <a:rPr lang="zh-TW" sz="1800" b="0" dirty="0">
              <a:solidFill>
                <a:schemeClr val="tx1"/>
              </a:solidFill>
              <a:latin typeface="微軟正黑體" panose="020B0604030504040204" pitchFamily="34" charset="-120"/>
              <a:ea typeface="微軟正黑體" panose="020B0604030504040204" pitchFamily="34" charset="-120"/>
            </a:rPr>
            <a:t>含</a:t>
          </a:r>
          <a:r>
            <a:rPr lang="en-US" sz="1800" b="0" dirty="0">
              <a:solidFill>
                <a:schemeClr val="tx1"/>
              </a:solidFill>
              <a:latin typeface="微軟正黑體" panose="020B0604030504040204" pitchFamily="34" charset="-120"/>
              <a:ea typeface="微軟正黑體" panose="020B0604030504040204" pitchFamily="34" charset="-120"/>
            </a:rPr>
            <a:t>)</a:t>
          </a:r>
          <a:r>
            <a:rPr lang="zh-TW" sz="1800" b="0" dirty="0">
              <a:solidFill>
                <a:schemeClr val="tx1"/>
              </a:solidFill>
              <a:latin typeface="微軟正黑體" panose="020B0604030504040204" pitchFamily="34" charset="-120"/>
              <a:ea typeface="微軟正黑體" panose="020B0604030504040204" pitchFamily="34" charset="-120"/>
            </a:rPr>
            <a:t>以上</a:t>
          </a:r>
          <a:endParaRPr lang="zh-TW" sz="1800" dirty="0">
            <a:solidFill>
              <a:schemeClr val="tx1"/>
            </a:solidFill>
            <a:latin typeface="微軟正黑體" panose="020B0604030504040204" pitchFamily="34" charset="-120"/>
            <a:ea typeface="微軟正黑體" panose="020B0604030504040204" pitchFamily="34" charset="-120"/>
          </a:endParaRPr>
        </a:p>
      </dgm:t>
    </dgm:pt>
    <dgm:pt modelId="{F1FA0987-E504-429D-AE6B-36DEB53D56DB}" type="parTrans" cxnId="{97CC8AF2-E6FF-432C-9EF6-28D72265232B}">
      <dgm:prSet/>
      <dgm:spPr/>
      <dgm:t>
        <a:bodyPr/>
        <a:lstStyle/>
        <a:p>
          <a:endParaRPr lang="zh-TW" altLang="en-US"/>
        </a:p>
      </dgm:t>
    </dgm:pt>
    <dgm:pt modelId="{C7CEE3C9-D12C-4675-ADEF-1229FF82A463}" type="sibTrans" cxnId="{97CC8AF2-E6FF-432C-9EF6-28D72265232B}">
      <dgm:prSet/>
      <dgm:spPr/>
      <dgm:t>
        <a:bodyPr/>
        <a:lstStyle/>
        <a:p>
          <a:endParaRPr lang="zh-TW" altLang="en-US"/>
        </a:p>
      </dgm:t>
    </dgm:pt>
    <dgm:pt modelId="{9F86EC4A-F555-438A-A529-FAF568BC3133}">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檢附</a:t>
          </a:r>
          <a:r>
            <a:rPr lang="en-US" b="0" dirty="0">
              <a:solidFill>
                <a:schemeClr val="tx1"/>
              </a:solidFill>
              <a:latin typeface="微軟正黑體" panose="020B0604030504040204" pitchFamily="34" charset="-120"/>
              <a:ea typeface="微軟正黑體" panose="020B0604030504040204" pitchFamily="34" charset="-120"/>
            </a:rPr>
            <a:t>3</a:t>
          </a:r>
          <a:r>
            <a:rPr lang="zh-TW" b="0" dirty="0">
              <a:solidFill>
                <a:schemeClr val="tx1"/>
              </a:solidFill>
              <a:latin typeface="微軟正黑體" panose="020B0604030504040204" pitchFamily="34" charset="-120"/>
              <a:ea typeface="微軟正黑體" panose="020B0604030504040204" pitchFamily="34" charset="-120"/>
            </a:rPr>
            <a:t>家合格廠商估價單。</a:t>
          </a:r>
          <a:endParaRPr lang="zh-TW" dirty="0">
            <a:solidFill>
              <a:schemeClr val="tx1"/>
            </a:solidFill>
            <a:latin typeface="微軟正黑體" panose="020B0604030504040204" pitchFamily="34" charset="-120"/>
            <a:ea typeface="微軟正黑體" panose="020B0604030504040204" pitchFamily="34" charset="-120"/>
          </a:endParaRPr>
        </a:p>
      </dgm:t>
    </dgm:pt>
    <dgm:pt modelId="{84B76962-3BE4-4DAD-9F73-256AF10F7545}" type="parTrans" cxnId="{CA06AA90-8C24-4E11-80FA-D751D5AB0FBA}">
      <dgm:prSet/>
      <dgm:spPr/>
      <dgm:t>
        <a:bodyPr/>
        <a:lstStyle/>
        <a:p>
          <a:endParaRPr lang="zh-TW" altLang="en-US"/>
        </a:p>
      </dgm:t>
    </dgm:pt>
    <dgm:pt modelId="{A16AF8DF-AA6A-4298-9FB9-43D465EA3686}" type="sibTrans" cxnId="{CA06AA90-8C24-4E11-80FA-D751D5AB0FBA}">
      <dgm:prSet/>
      <dgm:spPr/>
      <dgm:t>
        <a:bodyPr/>
        <a:lstStyle/>
        <a:p>
          <a:endParaRPr lang="zh-TW" altLang="en-US"/>
        </a:p>
      </dgm:t>
    </dgm:pt>
    <dgm:pt modelId="{7F7C4AA8-A90E-4559-BB43-17D1163147B0}" type="pres">
      <dgm:prSet presAssocID="{651ABAEE-163B-4E99-B096-FBF1C0C8E6AF}" presName="Name0" presStyleCnt="0">
        <dgm:presLayoutVars>
          <dgm:dir/>
          <dgm:animLvl val="lvl"/>
          <dgm:resizeHandles val="exact"/>
        </dgm:presLayoutVars>
      </dgm:prSet>
      <dgm:spPr/>
    </dgm:pt>
    <dgm:pt modelId="{46C4F48B-014A-4781-BE34-78B89F4AAC49}" type="pres">
      <dgm:prSet presAssocID="{3AC8E50F-E506-42E0-9553-115EC1499290}" presName="composite" presStyleCnt="0"/>
      <dgm:spPr/>
    </dgm:pt>
    <dgm:pt modelId="{1045FDBB-01CE-4674-8B1E-218526BAD7E7}" type="pres">
      <dgm:prSet presAssocID="{3AC8E50F-E506-42E0-9553-115EC1499290}" presName="parTx" presStyleLbl="alignNode1" presStyleIdx="0" presStyleCnt="3">
        <dgm:presLayoutVars>
          <dgm:chMax val="0"/>
          <dgm:chPref val="0"/>
          <dgm:bulletEnabled val="1"/>
        </dgm:presLayoutVars>
      </dgm:prSet>
      <dgm:spPr/>
    </dgm:pt>
    <dgm:pt modelId="{3DF2B265-0DEB-4ABA-A551-09ECF73D0DB4}" type="pres">
      <dgm:prSet presAssocID="{3AC8E50F-E506-42E0-9553-115EC1499290}" presName="desTx" presStyleLbl="alignAccFollowNode1" presStyleIdx="0" presStyleCnt="3">
        <dgm:presLayoutVars>
          <dgm:bulletEnabled val="1"/>
        </dgm:presLayoutVars>
      </dgm:prSet>
      <dgm:spPr/>
    </dgm:pt>
    <dgm:pt modelId="{13633057-CF43-49F0-AB76-75327F04C546}" type="pres">
      <dgm:prSet presAssocID="{E3E694A0-5006-4F1A-B86E-3E7FDBED0328}" presName="space" presStyleCnt="0"/>
      <dgm:spPr/>
    </dgm:pt>
    <dgm:pt modelId="{3D80A36A-6BF9-4374-AFD3-C169E27A8AAD}" type="pres">
      <dgm:prSet presAssocID="{AEB90271-1BEB-4008-B15E-A9BD56C2F10D}" presName="composite" presStyleCnt="0"/>
      <dgm:spPr/>
    </dgm:pt>
    <dgm:pt modelId="{663AEB13-765D-476C-8EAE-89C3E8256922}" type="pres">
      <dgm:prSet presAssocID="{AEB90271-1BEB-4008-B15E-A9BD56C2F10D}" presName="parTx" presStyleLbl="alignNode1" presStyleIdx="1" presStyleCnt="3">
        <dgm:presLayoutVars>
          <dgm:chMax val="0"/>
          <dgm:chPref val="0"/>
          <dgm:bulletEnabled val="1"/>
        </dgm:presLayoutVars>
      </dgm:prSet>
      <dgm:spPr/>
    </dgm:pt>
    <dgm:pt modelId="{01808B5C-921C-41D2-8A80-9BA8A87FEB4B}" type="pres">
      <dgm:prSet presAssocID="{AEB90271-1BEB-4008-B15E-A9BD56C2F10D}" presName="desTx" presStyleLbl="alignAccFollowNode1" presStyleIdx="1" presStyleCnt="3">
        <dgm:presLayoutVars>
          <dgm:bulletEnabled val="1"/>
        </dgm:presLayoutVars>
      </dgm:prSet>
      <dgm:spPr/>
    </dgm:pt>
    <dgm:pt modelId="{01624F79-0765-4E11-ABA2-7D956E97B1C1}" type="pres">
      <dgm:prSet presAssocID="{849A3ED8-8485-4711-89B6-E2D304AC6651}" presName="space" presStyleCnt="0"/>
      <dgm:spPr/>
    </dgm:pt>
    <dgm:pt modelId="{893EAEA1-B2F9-471B-AA02-E82774D2EC88}" type="pres">
      <dgm:prSet presAssocID="{A4A347E6-C701-4FE9-89AA-95079A17B458}" presName="composite" presStyleCnt="0"/>
      <dgm:spPr/>
    </dgm:pt>
    <dgm:pt modelId="{4F5C5C78-2F82-4A54-97D7-D1A54CA8077A}" type="pres">
      <dgm:prSet presAssocID="{A4A347E6-C701-4FE9-89AA-95079A17B458}" presName="parTx" presStyleLbl="alignNode1" presStyleIdx="2" presStyleCnt="3">
        <dgm:presLayoutVars>
          <dgm:chMax val="0"/>
          <dgm:chPref val="0"/>
          <dgm:bulletEnabled val="1"/>
        </dgm:presLayoutVars>
      </dgm:prSet>
      <dgm:spPr/>
    </dgm:pt>
    <dgm:pt modelId="{E3B6A935-A45B-4E6A-8E93-3B350E0F449A}" type="pres">
      <dgm:prSet presAssocID="{A4A347E6-C701-4FE9-89AA-95079A17B458}" presName="desTx" presStyleLbl="alignAccFollowNode1" presStyleIdx="2" presStyleCnt="3">
        <dgm:presLayoutVars>
          <dgm:bulletEnabled val="1"/>
        </dgm:presLayoutVars>
      </dgm:prSet>
      <dgm:spPr/>
    </dgm:pt>
  </dgm:ptLst>
  <dgm:cxnLst>
    <dgm:cxn modelId="{2AF1A10A-904A-4142-A2A2-5DED2D010C22}" srcId="{3AC8E50F-E506-42E0-9553-115EC1499290}" destId="{0B963D8B-FE25-4406-BCAC-BFE8B00E6B80}" srcOrd="0" destOrd="0" parTransId="{88EB57E9-AC54-4723-B8F3-514263D1A42D}" sibTransId="{0BCF62C9-6616-423A-9C6E-E408493C83E8}"/>
    <dgm:cxn modelId="{B7A28F0F-DC6D-401B-91BF-635ADF92400C}" type="presOf" srcId="{0B963D8B-FE25-4406-BCAC-BFE8B00E6B80}" destId="{3DF2B265-0DEB-4ABA-A551-09ECF73D0DB4}" srcOrd="0" destOrd="0" presId="urn:microsoft.com/office/officeart/2005/8/layout/hList1"/>
    <dgm:cxn modelId="{920E1637-5C52-4091-B169-FE3F8986CE34}" type="presOf" srcId="{9F86EC4A-F555-438A-A529-FAF568BC3133}" destId="{E3B6A935-A45B-4E6A-8E93-3B350E0F449A}" srcOrd="0" destOrd="0" presId="urn:microsoft.com/office/officeart/2005/8/layout/hList1"/>
    <dgm:cxn modelId="{B0812D67-A309-4052-BC80-F1C5B50D49E5}" type="presOf" srcId="{651ABAEE-163B-4E99-B096-FBF1C0C8E6AF}" destId="{7F7C4AA8-A90E-4559-BB43-17D1163147B0}" srcOrd="0" destOrd="0" presId="urn:microsoft.com/office/officeart/2005/8/layout/hList1"/>
    <dgm:cxn modelId="{5D32DC6B-D063-46BB-9CE0-60296DB214E8}" type="presOf" srcId="{AEB90271-1BEB-4008-B15E-A9BD56C2F10D}" destId="{663AEB13-765D-476C-8EAE-89C3E8256922}" srcOrd="0" destOrd="0" presId="urn:microsoft.com/office/officeart/2005/8/layout/hList1"/>
    <dgm:cxn modelId="{2F900E6C-FCAF-48EC-9CD5-A27A1EED4348}" srcId="{651ABAEE-163B-4E99-B096-FBF1C0C8E6AF}" destId="{3AC8E50F-E506-42E0-9553-115EC1499290}" srcOrd="0" destOrd="0" parTransId="{618908AA-17EB-4E9D-BF0E-8DB8D3F5484A}" sibTransId="{E3E694A0-5006-4F1A-B86E-3E7FDBED0328}"/>
    <dgm:cxn modelId="{CA06AA90-8C24-4E11-80FA-D751D5AB0FBA}" srcId="{A4A347E6-C701-4FE9-89AA-95079A17B458}" destId="{9F86EC4A-F555-438A-A529-FAF568BC3133}" srcOrd="0" destOrd="0" parTransId="{84B76962-3BE4-4DAD-9F73-256AF10F7545}" sibTransId="{A16AF8DF-AA6A-4298-9FB9-43D465EA3686}"/>
    <dgm:cxn modelId="{89609798-F45E-4794-9727-239EEB9A1811}" type="presOf" srcId="{FD7B6513-5578-4777-BB47-739C8719851E}" destId="{01808B5C-921C-41D2-8A80-9BA8A87FEB4B}" srcOrd="0" destOrd="0" presId="urn:microsoft.com/office/officeart/2005/8/layout/hList1"/>
    <dgm:cxn modelId="{1C01839C-A90F-44AA-B71D-F5E1248CD779}" srcId="{AEB90271-1BEB-4008-B15E-A9BD56C2F10D}" destId="{FD7B6513-5578-4777-BB47-739C8719851E}" srcOrd="0" destOrd="0" parTransId="{42D8D2F7-E053-49EA-A924-55012DE280B0}" sibTransId="{99F1EE54-38D4-4A4F-99C5-CF99440811D3}"/>
    <dgm:cxn modelId="{8EC13BB9-6DE8-452C-BEDB-7D08FDE3D76A}" type="presOf" srcId="{3AC8E50F-E506-42E0-9553-115EC1499290}" destId="{1045FDBB-01CE-4674-8B1E-218526BAD7E7}" srcOrd="0" destOrd="0" presId="urn:microsoft.com/office/officeart/2005/8/layout/hList1"/>
    <dgm:cxn modelId="{B6CB75DB-BE83-4C0D-9C92-6844B47DC329}" srcId="{651ABAEE-163B-4E99-B096-FBF1C0C8E6AF}" destId="{AEB90271-1BEB-4008-B15E-A9BD56C2F10D}" srcOrd="1" destOrd="0" parTransId="{B033A3B6-210A-457A-ABB9-4D5F069E7B7A}" sibTransId="{849A3ED8-8485-4711-89B6-E2D304AC6651}"/>
    <dgm:cxn modelId="{E5F075F1-AA96-4F8E-8C64-AE454CB31FA5}" type="presOf" srcId="{A4A347E6-C701-4FE9-89AA-95079A17B458}" destId="{4F5C5C78-2F82-4A54-97D7-D1A54CA8077A}" srcOrd="0" destOrd="0" presId="urn:microsoft.com/office/officeart/2005/8/layout/hList1"/>
    <dgm:cxn modelId="{97CC8AF2-E6FF-432C-9EF6-28D72265232B}" srcId="{651ABAEE-163B-4E99-B096-FBF1C0C8E6AF}" destId="{A4A347E6-C701-4FE9-89AA-95079A17B458}" srcOrd="2" destOrd="0" parTransId="{F1FA0987-E504-429D-AE6B-36DEB53D56DB}" sibTransId="{C7CEE3C9-D12C-4675-ADEF-1229FF82A463}"/>
    <dgm:cxn modelId="{A903ACC2-BEEE-4384-980E-2E92583D1D42}" type="presParOf" srcId="{7F7C4AA8-A90E-4559-BB43-17D1163147B0}" destId="{46C4F48B-014A-4781-BE34-78B89F4AAC49}" srcOrd="0" destOrd="0" presId="urn:microsoft.com/office/officeart/2005/8/layout/hList1"/>
    <dgm:cxn modelId="{B92B8993-A18C-46AF-B791-5B08B8337D28}" type="presParOf" srcId="{46C4F48B-014A-4781-BE34-78B89F4AAC49}" destId="{1045FDBB-01CE-4674-8B1E-218526BAD7E7}" srcOrd="0" destOrd="0" presId="urn:microsoft.com/office/officeart/2005/8/layout/hList1"/>
    <dgm:cxn modelId="{0F8D0E60-2BB8-41FE-8089-8873FC970BF2}" type="presParOf" srcId="{46C4F48B-014A-4781-BE34-78B89F4AAC49}" destId="{3DF2B265-0DEB-4ABA-A551-09ECF73D0DB4}" srcOrd="1" destOrd="0" presId="urn:microsoft.com/office/officeart/2005/8/layout/hList1"/>
    <dgm:cxn modelId="{113A2398-B270-4677-A076-42DFC1DEA719}" type="presParOf" srcId="{7F7C4AA8-A90E-4559-BB43-17D1163147B0}" destId="{13633057-CF43-49F0-AB76-75327F04C546}" srcOrd="1" destOrd="0" presId="urn:microsoft.com/office/officeart/2005/8/layout/hList1"/>
    <dgm:cxn modelId="{EF8A11F2-C082-40D4-997C-6B4AD73ACB0D}" type="presParOf" srcId="{7F7C4AA8-A90E-4559-BB43-17D1163147B0}" destId="{3D80A36A-6BF9-4374-AFD3-C169E27A8AAD}" srcOrd="2" destOrd="0" presId="urn:microsoft.com/office/officeart/2005/8/layout/hList1"/>
    <dgm:cxn modelId="{2C6B2BA0-6576-432D-8DD6-34E304072ACB}" type="presParOf" srcId="{3D80A36A-6BF9-4374-AFD3-C169E27A8AAD}" destId="{663AEB13-765D-476C-8EAE-89C3E8256922}" srcOrd="0" destOrd="0" presId="urn:microsoft.com/office/officeart/2005/8/layout/hList1"/>
    <dgm:cxn modelId="{26A7128F-3C1D-435B-976E-5F624DD53576}" type="presParOf" srcId="{3D80A36A-6BF9-4374-AFD3-C169E27A8AAD}" destId="{01808B5C-921C-41D2-8A80-9BA8A87FEB4B}" srcOrd="1" destOrd="0" presId="urn:microsoft.com/office/officeart/2005/8/layout/hList1"/>
    <dgm:cxn modelId="{2CD86665-1DA3-4206-9021-2FB8B8119256}" type="presParOf" srcId="{7F7C4AA8-A90E-4559-BB43-17D1163147B0}" destId="{01624F79-0765-4E11-ABA2-7D956E97B1C1}" srcOrd="3" destOrd="0" presId="urn:microsoft.com/office/officeart/2005/8/layout/hList1"/>
    <dgm:cxn modelId="{5BB68761-3FA1-4258-B459-13D6A8A7E282}" type="presParOf" srcId="{7F7C4AA8-A90E-4559-BB43-17D1163147B0}" destId="{893EAEA1-B2F9-471B-AA02-E82774D2EC88}" srcOrd="4" destOrd="0" presId="urn:microsoft.com/office/officeart/2005/8/layout/hList1"/>
    <dgm:cxn modelId="{171067C4-F17D-4FF6-A8DE-809E7EC8C06C}" type="presParOf" srcId="{893EAEA1-B2F9-471B-AA02-E82774D2EC88}" destId="{4F5C5C78-2F82-4A54-97D7-D1A54CA8077A}" srcOrd="0" destOrd="0" presId="urn:microsoft.com/office/officeart/2005/8/layout/hList1"/>
    <dgm:cxn modelId="{F95CC649-6CE6-4963-A172-8ECC51E0F453}" type="presParOf" srcId="{893EAEA1-B2F9-471B-AA02-E82774D2EC88}" destId="{E3B6A935-A45B-4E6A-8E93-3B350E0F449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7FEF492-7903-400A-817D-0BED46D7109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4FA14B71-0518-4C67-9338-80A91C538299}">
      <dgm:prSet/>
      <dgm:spPr/>
      <dgm:t>
        <a:bodyPr/>
        <a:lstStyle/>
        <a:p>
          <a:pPr rtl="0"/>
          <a:r>
            <a:rPr kumimoji="1" lang="zh-TW" b="1" dirty="0">
              <a:latin typeface="微軟正黑體" panose="020B0604030504040204" pitchFamily="34" charset="-120"/>
              <a:ea typeface="微軟正黑體" panose="020B0604030504040204" pitchFamily="34" charset="-120"/>
            </a:rPr>
            <a:t>步驟</a:t>
          </a:r>
          <a:r>
            <a:rPr kumimoji="1" lang="en-US" b="1" dirty="0">
              <a:latin typeface="微軟正黑體" panose="020B0604030504040204" pitchFamily="34" charset="-120"/>
              <a:ea typeface="微軟正黑體" panose="020B0604030504040204" pitchFamily="34" charset="-120"/>
            </a:rPr>
            <a:t>1</a:t>
          </a:r>
          <a:r>
            <a:rPr kumimoji="1" lang="zh-TW" b="1" dirty="0">
              <a:latin typeface="微軟正黑體" panose="020B0604030504040204" pitchFamily="34" charset="-120"/>
              <a:ea typeface="微軟正黑體" panose="020B0604030504040204" pitchFamily="34" charset="-120"/>
            </a:rPr>
            <a:t>：</a:t>
          </a:r>
          <a:endParaRPr kumimoji="1" lang="en-US" altLang="zh-TW" b="1" dirty="0">
            <a:latin typeface="微軟正黑體" panose="020B0604030504040204" pitchFamily="34" charset="-120"/>
            <a:ea typeface="微軟正黑體" panose="020B0604030504040204" pitchFamily="34" charset="-120"/>
          </a:endParaRPr>
        </a:p>
        <a:p>
          <a:pPr rtl="0"/>
          <a:r>
            <a:rPr kumimoji="1" lang="zh-TW" b="1" dirty="0">
              <a:latin typeface="微軟正黑體" panose="020B0604030504040204" pitchFamily="34" charset="-120"/>
              <a:ea typeface="微軟正黑體" panose="020B0604030504040204" pitchFamily="34" charset="-120"/>
            </a:rPr>
            <a:t>系統填寫請款單</a:t>
          </a:r>
          <a:endParaRPr lang="zh-TW" dirty="0">
            <a:latin typeface="微軟正黑體" panose="020B0604030504040204" pitchFamily="34" charset="-120"/>
            <a:ea typeface="微軟正黑體" panose="020B0604030504040204" pitchFamily="34" charset="-120"/>
          </a:endParaRPr>
        </a:p>
      </dgm:t>
    </dgm:pt>
    <dgm:pt modelId="{BDB191A3-D04B-474C-A46E-85F5F316A594}" type="parTrans" cxnId="{6FBCBF11-B168-444E-9521-7A419A827003}">
      <dgm:prSet/>
      <dgm:spPr/>
      <dgm:t>
        <a:bodyPr/>
        <a:lstStyle/>
        <a:p>
          <a:endParaRPr lang="zh-TW" altLang="en-US"/>
        </a:p>
      </dgm:t>
    </dgm:pt>
    <dgm:pt modelId="{935457C6-26CA-4450-843C-0C1D0D7B1CD2}" type="sibTrans" cxnId="{6FBCBF11-B168-444E-9521-7A419A827003}">
      <dgm:prSet/>
      <dgm:spPr/>
      <dgm:t>
        <a:bodyPr/>
        <a:lstStyle/>
        <a:p>
          <a:endParaRPr lang="zh-TW" altLang="en-US"/>
        </a:p>
      </dgm:t>
    </dgm:pt>
    <dgm:pt modelId="{154C62F2-9CE8-4C26-B5F4-1DB27F5F794B}">
      <dgm:prSet/>
      <dgm:spPr/>
      <dgm:t>
        <a:bodyPr/>
        <a:lstStyle/>
        <a:p>
          <a:pPr rtl="0"/>
          <a:r>
            <a:rPr kumimoji="1" lang="zh-TW" b="1" dirty="0">
              <a:latin typeface="微軟正黑體" panose="020B0604030504040204" pitchFamily="34" charset="-120"/>
              <a:ea typeface="微軟正黑體" panose="020B0604030504040204" pitchFamily="34" charset="-120"/>
            </a:rPr>
            <a:t>至</a:t>
          </a:r>
          <a:r>
            <a:rPr kumimoji="1" lang="en-US" b="1" dirty="0">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人會總</a:t>
          </a:r>
          <a:r>
            <a:rPr lang="zh-TW" b="1" dirty="0">
              <a:solidFill>
                <a:schemeClr val="tx1"/>
              </a:solidFill>
              <a:latin typeface="微軟正黑體" panose="020B0604030504040204" pitchFamily="34" charset="-120"/>
              <a:ea typeface="微軟正黑體" panose="020B0604030504040204" pitchFamily="34" charset="-120"/>
            </a:rPr>
            <a:t>系統</a:t>
          </a:r>
          <a:r>
            <a:rPr lang="en-US"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請購核銷</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請購單建立作業</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填寫請</a:t>
          </a:r>
          <a:r>
            <a:rPr kumimoji="1" lang="zh-TW" altLang="en-US" b="1" dirty="0">
              <a:latin typeface="微軟正黑體" panose="020B0604030504040204" pitchFamily="34" charset="-120"/>
              <a:ea typeface="微軟正黑體" panose="020B0604030504040204" pitchFamily="34" charset="-120"/>
            </a:rPr>
            <a:t>款</a:t>
          </a:r>
          <a:r>
            <a:rPr kumimoji="1" lang="zh-TW" b="1" dirty="0">
              <a:latin typeface="微軟正黑體" panose="020B0604030504040204" pitchFamily="34" charset="-120"/>
              <a:ea typeface="微軟正黑體" panose="020B0604030504040204" pitchFamily="34" charset="-120"/>
            </a:rPr>
            <a:t>資料。</a:t>
          </a:r>
          <a:endParaRPr lang="zh-TW" dirty="0">
            <a:latin typeface="微軟正黑體" panose="020B0604030504040204" pitchFamily="34" charset="-120"/>
            <a:ea typeface="微軟正黑體" panose="020B0604030504040204" pitchFamily="34" charset="-120"/>
          </a:endParaRPr>
        </a:p>
      </dgm:t>
    </dgm:pt>
    <dgm:pt modelId="{C1485C10-3F3E-4E7F-B270-BCD20E34FFA7}" type="parTrans" cxnId="{B2D60DC8-2010-45D8-870D-7620A9057AEC}">
      <dgm:prSet/>
      <dgm:spPr/>
      <dgm:t>
        <a:bodyPr/>
        <a:lstStyle/>
        <a:p>
          <a:endParaRPr lang="zh-TW" altLang="en-US"/>
        </a:p>
      </dgm:t>
    </dgm:pt>
    <dgm:pt modelId="{B9988F70-BE7F-4B9F-B276-3D3E793499C1}" type="sibTrans" cxnId="{B2D60DC8-2010-45D8-870D-7620A9057AEC}">
      <dgm:prSet/>
      <dgm:spPr/>
      <dgm:t>
        <a:bodyPr/>
        <a:lstStyle/>
        <a:p>
          <a:endParaRPr lang="zh-TW" altLang="en-US"/>
        </a:p>
      </dgm:t>
    </dgm:pt>
    <dgm:pt modelId="{E5C1B43F-CAC6-4F70-8CFF-55B8FDF0937D}">
      <dgm:prSet/>
      <dgm:spPr/>
      <dgm:t>
        <a:bodyPr/>
        <a:lstStyle/>
        <a:p>
          <a:pPr rtl="0"/>
          <a:r>
            <a:rPr kumimoji="1" lang="zh-TW" b="1" dirty="0">
              <a:latin typeface="微軟正黑體" panose="020B0604030504040204" pitchFamily="34" charset="-120"/>
              <a:ea typeface="微軟正黑體" panose="020B0604030504040204" pitchFamily="34" charset="-120"/>
            </a:rPr>
            <a:t>步驟</a:t>
          </a:r>
          <a:r>
            <a:rPr kumimoji="1" lang="en-US" b="1" dirty="0">
              <a:latin typeface="微軟正黑體" panose="020B0604030504040204" pitchFamily="34" charset="-120"/>
              <a:ea typeface="微軟正黑體" panose="020B0604030504040204" pitchFamily="34" charset="-120"/>
            </a:rPr>
            <a:t>2</a:t>
          </a:r>
          <a:r>
            <a:rPr kumimoji="1" lang="zh-TW" b="1" dirty="0">
              <a:latin typeface="微軟正黑體" panose="020B0604030504040204" pitchFamily="34" charset="-120"/>
              <a:ea typeface="微軟正黑體" panose="020B0604030504040204" pitchFamily="34" charset="-120"/>
            </a:rPr>
            <a:t>：</a:t>
          </a:r>
          <a:endParaRPr kumimoji="1" lang="en-US" altLang="zh-TW" b="1" dirty="0">
            <a:latin typeface="微軟正黑體" panose="020B0604030504040204" pitchFamily="34" charset="-120"/>
            <a:ea typeface="微軟正黑體" panose="020B0604030504040204" pitchFamily="34" charset="-120"/>
          </a:endParaRPr>
        </a:p>
        <a:p>
          <a:pPr rtl="0"/>
          <a:r>
            <a:rPr kumimoji="1" lang="zh-TW" b="1" dirty="0">
              <a:latin typeface="微軟正黑體" panose="020B0604030504040204" pitchFamily="34" charset="-120"/>
              <a:ea typeface="微軟正黑體" panose="020B0604030504040204" pitchFamily="34" charset="-120"/>
            </a:rPr>
            <a:t>送至會計室作業</a:t>
          </a:r>
          <a:endParaRPr lang="zh-TW" dirty="0">
            <a:latin typeface="微軟正黑體" panose="020B0604030504040204" pitchFamily="34" charset="-120"/>
            <a:ea typeface="微軟正黑體" panose="020B0604030504040204" pitchFamily="34" charset="-120"/>
          </a:endParaRPr>
        </a:p>
      </dgm:t>
    </dgm:pt>
    <dgm:pt modelId="{A95D491C-AB97-491E-B083-5A4A54A0C2B3}" type="parTrans" cxnId="{BB9F101C-6D5E-4B7D-9D8B-A5309F7C7AA5}">
      <dgm:prSet/>
      <dgm:spPr/>
      <dgm:t>
        <a:bodyPr/>
        <a:lstStyle/>
        <a:p>
          <a:endParaRPr lang="zh-TW" altLang="en-US"/>
        </a:p>
      </dgm:t>
    </dgm:pt>
    <dgm:pt modelId="{400F070E-6329-4FC3-9547-DB1321340214}" type="sibTrans" cxnId="{BB9F101C-6D5E-4B7D-9D8B-A5309F7C7AA5}">
      <dgm:prSet/>
      <dgm:spPr/>
      <dgm:t>
        <a:bodyPr/>
        <a:lstStyle/>
        <a:p>
          <a:endParaRPr lang="zh-TW" altLang="en-US"/>
        </a:p>
      </dgm:t>
    </dgm:pt>
    <dgm:pt modelId="{62FA8172-533D-4FF3-844D-AA8709420C64}">
      <dgm:prSet/>
      <dgm:spPr/>
      <dgm:t>
        <a:bodyPr/>
        <a:lstStyle/>
        <a:p>
          <a:pPr rtl="0"/>
          <a:r>
            <a:rPr kumimoji="1" lang="zh-TW" b="1" dirty="0">
              <a:latin typeface="微軟正黑體" panose="020B0604030504040204" pitchFamily="34" charset="-120"/>
              <a:ea typeface="微軟正黑體" panose="020B0604030504040204" pitchFamily="34" charset="-120"/>
            </a:rPr>
            <a:t>提供黏貼</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憑證</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之</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請款單</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及</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相關資料</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至會計室作業。</a:t>
          </a:r>
          <a:endParaRPr lang="zh-TW" dirty="0">
            <a:latin typeface="微軟正黑體" panose="020B0604030504040204" pitchFamily="34" charset="-120"/>
            <a:ea typeface="微軟正黑體" panose="020B0604030504040204" pitchFamily="34" charset="-120"/>
          </a:endParaRPr>
        </a:p>
      </dgm:t>
    </dgm:pt>
    <dgm:pt modelId="{B6085109-14BF-45AE-9245-195726C745D0}" type="parTrans" cxnId="{53D994A7-D6F1-489D-A407-65FAD724C905}">
      <dgm:prSet/>
      <dgm:spPr/>
      <dgm:t>
        <a:bodyPr/>
        <a:lstStyle/>
        <a:p>
          <a:endParaRPr lang="zh-TW" altLang="en-US"/>
        </a:p>
      </dgm:t>
    </dgm:pt>
    <dgm:pt modelId="{D43869EF-7081-4FFD-AA87-C625DD21976E}" type="sibTrans" cxnId="{53D994A7-D6F1-489D-A407-65FAD724C905}">
      <dgm:prSet/>
      <dgm:spPr/>
      <dgm:t>
        <a:bodyPr/>
        <a:lstStyle/>
        <a:p>
          <a:endParaRPr lang="zh-TW" altLang="en-US"/>
        </a:p>
      </dgm:t>
    </dgm:pt>
    <dgm:pt modelId="{A8B2EE22-183A-44FF-8EC4-48E62BF5B9B3}" type="pres">
      <dgm:prSet presAssocID="{B7FEF492-7903-400A-817D-0BED46D71093}" presName="Name0" presStyleCnt="0">
        <dgm:presLayoutVars>
          <dgm:dir/>
          <dgm:animLvl val="lvl"/>
          <dgm:resizeHandles val="exact"/>
        </dgm:presLayoutVars>
      </dgm:prSet>
      <dgm:spPr/>
    </dgm:pt>
    <dgm:pt modelId="{5E3B51AA-DFB5-40D9-AAAC-2CF06FECDF20}" type="pres">
      <dgm:prSet presAssocID="{4FA14B71-0518-4C67-9338-80A91C538299}" presName="composite" presStyleCnt="0"/>
      <dgm:spPr/>
    </dgm:pt>
    <dgm:pt modelId="{E3CBCE41-255A-4DBC-85AB-B319F85CA32A}" type="pres">
      <dgm:prSet presAssocID="{4FA14B71-0518-4C67-9338-80A91C538299}" presName="parTx" presStyleLbl="node1" presStyleIdx="0" presStyleCnt="2">
        <dgm:presLayoutVars>
          <dgm:chMax val="0"/>
          <dgm:chPref val="0"/>
          <dgm:bulletEnabled val="1"/>
        </dgm:presLayoutVars>
      </dgm:prSet>
      <dgm:spPr/>
    </dgm:pt>
    <dgm:pt modelId="{94857865-242B-4F2E-B548-EC8D65A91C17}" type="pres">
      <dgm:prSet presAssocID="{4FA14B71-0518-4C67-9338-80A91C538299}" presName="desTx" presStyleLbl="revTx" presStyleIdx="0" presStyleCnt="2">
        <dgm:presLayoutVars>
          <dgm:bulletEnabled val="1"/>
        </dgm:presLayoutVars>
      </dgm:prSet>
      <dgm:spPr/>
    </dgm:pt>
    <dgm:pt modelId="{C43D1996-5348-4C26-B5D8-3A7F1274F8A2}" type="pres">
      <dgm:prSet presAssocID="{935457C6-26CA-4450-843C-0C1D0D7B1CD2}" presName="space" presStyleCnt="0"/>
      <dgm:spPr/>
    </dgm:pt>
    <dgm:pt modelId="{73D19765-833B-4598-B4ED-F961B83FE045}" type="pres">
      <dgm:prSet presAssocID="{E5C1B43F-CAC6-4F70-8CFF-55B8FDF0937D}" presName="composite" presStyleCnt="0"/>
      <dgm:spPr/>
    </dgm:pt>
    <dgm:pt modelId="{9E868F6C-C07B-41FA-BB77-A687E55A13A2}" type="pres">
      <dgm:prSet presAssocID="{E5C1B43F-CAC6-4F70-8CFF-55B8FDF0937D}" presName="parTx" presStyleLbl="node1" presStyleIdx="1" presStyleCnt="2">
        <dgm:presLayoutVars>
          <dgm:chMax val="0"/>
          <dgm:chPref val="0"/>
          <dgm:bulletEnabled val="1"/>
        </dgm:presLayoutVars>
      </dgm:prSet>
      <dgm:spPr/>
    </dgm:pt>
    <dgm:pt modelId="{A65A6180-ED59-4CAF-9B4E-B0D089ABFEB5}" type="pres">
      <dgm:prSet presAssocID="{E5C1B43F-CAC6-4F70-8CFF-55B8FDF0937D}" presName="desTx" presStyleLbl="revTx" presStyleIdx="1" presStyleCnt="2">
        <dgm:presLayoutVars>
          <dgm:bulletEnabled val="1"/>
        </dgm:presLayoutVars>
      </dgm:prSet>
      <dgm:spPr/>
    </dgm:pt>
  </dgm:ptLst>
  <dgm:cxnLst>
    <dgm:cxn modelId="{6FBCBF11-B168-444E-9521-7A419A827003}" srcId="{B7FEF492-7903-400A-817D-0BED46D71093}" destId="{4FA14B71-0518-4C67-9338-80A91C538299}" srcOrd="0" destOrd="0" parTransId="{BDB191A3-D04B-474C-A46E-85F5F316A594}" sibTransId="{935457C6-26CA-4450-843C-0C1D0D7B1CD2}"/>
    <dgm:cxn modelId="{BB9F101C-6D5E-4B7D-9D8B-A5309F7C7AA5}" srcId="{B7FEF492-7903-400A-817D-0BED46D71093}" destId="{E5C1B43F-CAC6-4F70-8CFF-55B8FDF0937D}" srcOrd="1" destOrd="0" parTransId="{A95D491C-AB97-491E-B083-5A4A54A0C2B3}" sibTransId="{400F070E-6329-4FC3-9547-DB1321340214}"/>
    <dgm:cxn modelId="{B565682C-1414-4F28-8D70-303722C2DC53}" type="presOf" srcId="{154C62F2-9CE8-4C26-B5F4-1DB27F5F794B}" destId="{94857865-242B-4F2E-B548-EC8D65A91C17}" srcOrd="0" destOrd="0" presId="urn:microsoft.com/office/officeart/2005/8/layout/chevron1"/>
    <dgm:cxn modelId="{63233E3C-DD3E-441E-A24E-D9756DEE9093}" type="presOf" srcId="{E5C1B43F-CAC6-4F70-8CFF-55B8FDF0937D}" destId="{9E868F6C-C07B-41FA-BB77-A687E55A13A2}" srcOrd="0" destOrd="0" presId="urn:microsoft.com/office/officeart/2005/8/layout/chevron1"/>
    <dgm:cxn modelId="{88019C8E-FDAA-40DC-87D5-0C4F62912208}" type="presOf" srcId="{4FA14B71-0518-4C67-9338-80A91C538299}" destId="{E3CBCE41-255A-4DBC-85AB-B319F85CA32A}" srcOrd="0" destOrd="0" presId="urn:microsoft.com/office/officeart/2005/8/layout/chevron1"/>
    <dgm:cxn modelId="{0D1FBB8E-7FBE-46C7-9781-466655E88F6A}" type="presOf" srcId="{62FA8172-533D-4FF3-844D-AA8709420C64}" destId="{A65A6180-ED59-4CAF-9B4E-B0D089ABFEB5}" srcOrd="0" destOrd="0" presId="urn:microsoft.com/office/officeart/2005/8/layout/chevron1"/>
    <dgm:cxn modelId="{53D994A7-D6F1-489D-A407-65FAD724C905}" srcId="{E5C1B43F-CAC6-4F70-8CFF-55B8FDF0937D}" destId="{62FA8172-533D-4FF3-844D-AA8709420C64}" srcOrd="0" destOrd="0" parTransId="{B6085109-14BF-45AE-9245-195726C745D0}" sibTransId="{D43869EF-7081-4FFD-AA87-C625DD21976E}"/>
    <dgm:cxn modelId="{B2D60DC8-2010-45D8-870D-7620A9057AEC}" srcId="{4FA14B71-0518-4C67-9338-80A91C538299}" destId="{154C62F2-9CE8-4C26-B5F4-1DB27F5F794B}" srcOrd="0" destOrd="0" parTransId="{C1485C10-3F3E-4E7F-B270-BCD20E34FFA7}" sibTransId="{B9988F70-BE7F-4B9F-B276-3D3E793499C1}"/>
    <dgm:cxn modelId="{CC602AFE-4D7F-4E0C-89C3-A18129DC4789}" type="presOf" srcId="{B7FEF492-7903-400A-817D-0BED46D71093}" destId="{A8B2EE22-183A-44FF-8EC4-48E62BF5B9B3}" srcOrd="0" destOrd="0" presId="urn:microsoft.com/office/officeart/2005/8/layout/chevron1"/>
    <dgm:cxn modelId="{83D14AA3-1BD4-4677-A311-2A01C293AD2D}" type="presParOf" srcId="{A8B2EE22-183A-44FF-8EC4-48E62BF5B9B3}" destId="{5E3B51AA-DFB5-40D9-AAAC-2CF06FECDF20}" srcOrd="0" destOrd="0" presId="urn:microsoft.com/office/officeart/2005/8/layout/chevron1"/>
    <dgm:cxn modelId="{48B36008-5A58-4493-8274-19C818194C4D}" type="presParOf" srcId="{5E3B51AA-DFB5-40D9-AAAC-2CF06FECDF20}" destId="{E3CBCE41-255A-4DBC-85AB-B319F85CA32A}" srcOrd="0" destOrd="0" presId="urn:microsoft.com/office/officeart/2005/8/layout/chevron1"/>
    <dgm:cxn modelId="{4CA4DC33-57DF-4360-B842-2A2D9305C5D7}" type="presParOf" srcId="{5E3B51AA-DFB5-40D9-AAAC-2CF06FECDF20}" destId="{94857865-242B-4F2E-B548-EC8D65A91C17}" srcOrd="1" destOrd="0" presId="urn:microsoft.com/office/officeart/2005/8/layout/chevron1"/>
    <dgm:cxn modelId="{879249E9-7348-483B-AE8B-492A306A37EB}" type="presParOf" srcId="{A8B2EE22-183A-44FF-8EC4-48E62BF5B9B3}" destId="{C43D1996-5348-4C26-B5D8-3A7F1274F8A2}" srcOrd="1" destOrd="0" presId="urn:microsoft.com/office/officeart/2005/8/layout/chevron1"/>
    <dgm:cxn modelId="{23E8339C-25EF-4AC8-B8F1-A73B2268D40D}" type="presParOf" srcId="{A8B2EE22-183A-44FF-8EC4-48E62BF5B9B3}" destId="{73D19765-833B-4598-B4ED-F961B83FE045}" srcOrd="2" destOrd="0" presId="urn:microsoft.com/office/officeart/2005/8/layout/chevron1"/>
    <dgm:cxn modelId="{6CA691A0-EC9D-41D0-96F3-7A2A7EDFA829}" type="presParOf" srcId="{73D19765-833B-4598-B4ED-F961B83FE045}" destId="{9E868F6C-C07B-41FA-BB77-A687E55A13A2}" srcOrd="0" destOrd="0" presId="urn:microsoft.com/office/officeart/2005/8/layout/chevron1"/>
    <dgm:cxn modelId="{DB26CB99-E57C-4527-AB47-1F5E989F304C}" type="presParOf" srcId="{73D19765-833B-4598-B4ED-F961B83FE045}" destId="{A65A6180-ED59-4CAF-9B4E-B0D089ABFEB5}"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90F1672-DE82-48FD-9E32-15C2AB08BAD6}"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84477E9C-A4CB-40A9-8BD7-35936F45C656}">
      <dgm:prSet/>
      <dgm:spPr/>
      <dgm:t>
        <a:bodyPr/>
        <a:lstStyle/>
        <a:p>
          <a:pPr rtl="0"/>
          <a:r>
            <a:rPr lang="zh-TW" b="0">
              <a:latin typeface="微軟正黑體" panose="020B0604030504040204" pitchFamily="34" charset="-120"/>
              <a:ea typeface="微軟正黑體" panose="020B0604030504040204" pitchFamily="34" charset="-120"/>
            </a:rPr>
            <a:t>步驟</a:t>
          </a:r>
          <a:r>
            <a:rPr lang="en-US" b="0">
              <a:latin typeface="微軟正黑體" panose="020B0604030504040204" pitchFamily="34" charset="-120"/>
              <a:ea typeface="微軟正黑體" panose="020B0604030504040204" pitchFamily="34" charset="-120"/>
            </a:rPr>
            <a:t>1:</a:t>
          </a:r>
          <a:r>
            <a:rPr lang="zh-TW" b="0">
              <a:latin typeface="微軟正黑體" panose="020B0604030504040204" pitchFamily="34" charset="-120"/>
              <a:ea typeface="微軟正黑體" panose="020B0604030504040204" pitchFamily="34" charset="-120"/>
            </a:rPr>
            <a:t> 填寫預支申請表</a:t>
          </a:r>
        </a:p>
      </dgm:t>
    </dgm:pt>
    <dgm:pt modelId="{29A7E2F2-FF76-4F71-80B3-C78EA378B74F}" type="parTrans" cxnId="{A999B44B-F2A5-4590-B723-DFB4DD4C4CF1}">
      <dgm:prSet/>
      <dgm:spPr/>
      <dgm:t>
        <a:bodyPr/>
        <a:lstStyle/>
        <a:p>
          <a:endParaRPr lang="zh-TW" altLang="en-US"/>
        </a:p>
      </dgm:t>
    </dgm:pt>
    <dgm:pt modelId="{8DBEE4CD-D8D5-4C19-9974-D4610672CD31}" type="sibTrans" cxnId="{A999B44B-F2A5-4590-B723-DFB4DD4C4CF1}">
      <dgm:prSet/>
      <dgm:spPr/>
      <dgm:t>
        <a:bodyPr/>
        <a:lstStyle/>
        <a:p>
          <a:endParaRPr lang="zh-TW" altLang="en-US"/>
        </a:p>
      </dgm:t>
    </dgm:pt>
    <dgm:pt modelId="{71F72B5C-F26C-4687-9CAC-4D5417C0A5C4}">
      <dgm:prSet/>
      <dgm:spPr/>
      <dgm:t>
        <a:bodyPr/>
        <a:lstStyle/>
        <a:p>
          <a:pPr rtl="0"/>
          <a:r>
            <a:rPr lang="zh-TW" b="0" dirty="0">
              <a:latin typeface="微軟正黑體" panose="020B0604030504040204" pitchFamily="34" charset="-120"/>
              <a:ea typeface="微軟正黑體" panose="020B0604030504040204" pitchFamily="34" charset="-120"/>
            </a:rPr>
            <a:t>預留作業時間，</a:t>
          </a:r>
          <a:r>
            <a:rPr lang="zh-TW" altLang="en-US" b="0" dirty="0">
              <a:latin typeface="微軟正黑體" panose="020B0604030504040204" pitchFamily="34" charset="-120"/>
              <a:ea typeface="微軟正黑體" panose="020B0604030504040204" pitchFamily="34" charset="-120"/>
            </a:rPr>
            <a:t>請於撥款</a:t>
          </a:r>
          <a:r>
            <a:rPr lang="en-US" b="0" dirty="0">
              <a:solidFill>
                <a:srgbClr val="FF0000"/>
              </a:solidFill>
              <a:latin typeface="微軟正黑體" panose="020B0604030504040204" pitchFamily="34" charset="-120"/>
              <a:ea typeface="微軟正黑體" panose="020B0604030504040204" pitchFamily="34" charset="-120"/>
            </a:rPr>
            <a:t>【2</a:t>
          </a:r>
          <a:r>
            <a:rPr lang="zh-TW" b="0" dirty="0">
              <a:solidFill>
                <a:srgbClr val="FF0000"/>
              </a:solidFill>
              <a:latin typeface="微軟正黑體" panose="020B0604030504040204" pitchFamily="34" charset="-120"/>
              <a:ea typeface="微軟正黑體" panose="020B0604030504040204" pitchFamily="34" charset="-120"/>
            </a:rPr>
            <a:t>週前</a:t>
          </a:r>
          <a:r>
            <a:rPr lang="en-US" b="0" dirty="0">
              <a:solidFill>
                <a:srgbClr val="FF0000"/>
              </a:solidFill>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申請預支。</a:t>
          </a:r>
        </a:p>
      </dgm:t>
    </dgm:pt>
    <dgm:pt modelId="{D9B6886B-CD39-43BF-9DA4-1F56724367B6}" type="parTrans" cxnId="{E34AB8B3-35C3-4925-8CD3-FC664AF95C6A}">
      <dgm:prSet/>
      <dgm:spPr/>
      <dgm:t>
        <a:bodyPr/>
        <a:lstStyle/>
        <a:p>
          <a:endParaRPr lang="zh-TW" altLang="en-US"/>
        </a:p>
      </dgm:t>
    </dgm:pt>
    <dgm:pt modelId="{B18C8A9E-95D0-41A0-A44F-4D3DFE76F252}" type="sibTrans" cxnId="{E34AB8B3-35C3-4925-8CD3-FC664AF95C6A}">
      <dgm:prSet/>
      <dgm:spPr/>
      <dgm:t>
        <a:bodyPr/>
        <a:lstStyle/>
        <a:p>
          <a:endParaRPr lang="zh-TW" altLang="en-US"/>
        </a:p>
      </dgm:t>
    </dgm:pt>
    <dgm:pt modelId="{F16B20D1-8F7F-4DB3-AE8F-3DC75CAAAE48}">
      <dgm:prSet/>
      <dgm:spPr/>
      <dgm:t>
        <a:bodyPr/>
        <a:lstStyle/>
        <a:p>
          <a:pPr rtl="0"/>
          <a:r>
            <a:rPr lang="zh-TW" b="0" dirty="0">
              <a:latin typeface="微軟正黑體" panose="020B0604030504040204" pitchFamily="34" charset="-120"/>
              <a:ea typeface="微軟正黑體" panose="020B0604030504040204" pitchFamily="34" charset="-120"/>
            </a:rPr>
            <a:t>為加快行政流程</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活動簽呈</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與</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預支申請表</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可一併上簽。</a:t>
          </a:r>
        </a:p>
      </dgm:t>
    </dgm:pt>
    <dgm:pt modelId="{3908CCBD-6924-4931-BA70-28D80503B2D2}" type="parTrans" cxnId="{385C41F2-10A8-415B-A3C6-7FCDE4208981}">
      <dgm:prSet/>
      <dgm:spPr/>
      <dgm:t>
        <a:bodyPr/>
        <a:lstStyle/>
        <a:p>
          <a:endParaRPr lang="zh-TW" altLang="en-US"/>
        </a:p>
      </dgm:t>
    </dgm:pt>
    <dgm:pt modelId="{61FB1A29-BAEA-4277-A5BF-785D664496D5}" type="sibTrans" cxnId="{385C41F2-10A8-415B-A3C6-7FCDE4208981}">
      <dgm:prSet/>
      <dgm:spPr/>
      <dgm:t>
        <a:bodyPr/>
        <a:lstStyle/>
        <a:p>
          <a:endParaRPr lang="zh-TW" altLang="en-US"/>
        </a:p>
      </dgm:t>
    </dgm:pt>
    <dgm:pt modelId="{8C22B695-8C18-4107-A1F6-494E25706887}">
      <dgm:prSet/>
      <dgm:spPr/>
      <dgm:t>
        <a:bodyPr/>
        <a:lstStyle/>
        <a:p>
          <a:pPr rtl="0"/>
          <a:r>
            <a:rPr lang="zh-TW" b="0" dirty="0">
              <a:latin typeface="微軟正黑體" panose="020B0604030504040204" pitchFamily="34" charset="-120"/>
              <a:ea typeface="微軟正黑體" panose="020B0604030504040204" pitchFamily="34" charset="-120"/>
            </a:rPr>
            <a:t>步驟</a:t>
          </a:r>
          <a:r>
            <a:rPr lang="en-US" b="0" dirty="0">
              <a:latin typeface="微軟正黑體" panose="020B0604030504040204" pitchFamily="34" charset="-120"/>
              <a:ea typeface="微軟正黑體" panose="020B0604030504040204" pitchFamily="34" charset="-120"/>
            </a:rPr>
            <a:t>2:</a:t>
          </a:r>
          <a:r>
            <a:rPr lang="zh-TW" b="0" dirty="0">
              <a:latin typeface="微軟正黑體" panose="020B0604030504040204" pitchFamily="34" charset="-120"/>
              <a:ea typeface="微軟正黑體" panose="020B0604030504040204" pitchFamily="34" charset="-120"/>
            </a:rPr>
            <a:t>送至會計室作業</a:t>
          </a:r>
        </a:p>
      </dgm:t>
    </dgm:pt>
    <dgm:pt modelId="{715C69D8-D4C2-455A-83CC-F4DEB655731D}" type="parTrans" cxnId="{B0F44769-E4ED-4634-8415-B0270FA886B6}">
      <dgm:prSet/>
      <dgm:spPr/>
      <dgm:t>
        <a:bodyPr/>
        <a:lstStyle/>
        <a:p>
          <a:endParaRPr lang="zh-TW" altLang="en-US"/>
        </a:p>
      </dgm:t>
    </dgm:pt>
    <dgm:pt modelId="{E30F380B-F4C0-4BA4-AB75-003C59F3A5C5}" type="sibTrans" cxnId="{B0F44769-E4ED-4634-8415-B0270FA886B6}">
      <dgm:prSet/>
      <dgm:spPr/>
      <dgm:t>
        <a:bodyPr/>
        <a:lstStyle/>
        <a:p>
          <a:endParaRPr lang="zh-TW" altLang="en-US"/>
        </a:p>
      </dgm:t>
    </dgm:pt>
    <dgm:pt modelId="{39047D41-08A3-46A9-BAF5-D40102ED5445}">
      <dgm:prSet/>
      <dgm:spPr/>
      <dgm:t>
        <a:bodyPr/>
        <a:lstStyle/>
        <a:p>
          <a:pPr rtl="0"/>
          <a:r>
            <a:rPr lang="zh-TW" b="0" dirty="0">
              <a:latin typeface="微軟正黑體" panose="020B0604030504040204" pitchFamily="34" charset="-120"/>
              <a:ea typeface="微軟正黑體" panose="020B0604030504040204" pitchFamily="34" charset="-120"/>
            </a:rPr>
            <a:t>備齊</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活動核准簽呈及經費概算</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或</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其他佐證資料</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預支申請表</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送會計室作業。</a:t>
          </a:r>
        </a:p>
      </dgm:t>
    </dgm:pt>
    <dgm:pt modelId="{CBFF01A9-473E-43A1-864E-EB733D89DD38}" type="parTrans" cxnId="{D665996A-F59B-4AE5-95E7-49161E882E41}">
      <dgm:prSet/>
      <dgm:spPr/>
      <dgm:t>
        <a:bodyPr/>
        <a:lstStyle/>
        <a:p>
          <a:endParaRPr lang="zh-TW" altLang="en-US"/>
        </a:p>
      </dgm:t>
    </dgm:pt>
    <dgm:pt modelId="{62DD0509-710C-43BD-8C62-FD96FFBB001E}" type="sibTrans" cxnId="{D665996A-F59B-4AE5-95E7-49161E882E41}">
      <dgm:prSet/>
      <dgm:spPr/>
      <dgm:t>
        <a:bodyPr/>
        <a:lstStyle/>
        <a:p>
          <a:endParaRPr lang="zh-TW" altLang="en-US"/>
        </a:p>
      </dgm:t>
    </dgm:pt>
    <dgm:pt modelId="{77299911-87B7-44BB-AF58-DB7B0BF049C6}">
      <dgm:prSet/>
      <dgm:spPr/>
      <dgm:t>
        <a:bodyPr/>
        <a:lstStyle/>
        <a:p>
          <a:pPr rtl="0"/>
          <a:r>
            <a:rPr lang="zh-TW" b="0">
              <a:latin typeface="微軟正黑體" panose="020B0604030504040204" pitchFamily="34" charset="-120"/>
              <a:ea typeface="微軟正黑體" panose="020B0604030504040204" pitchFamily="34" charset="-120"/>
            </a:rPr>
            <a:t>步驟</a:t>
          </a:r>
          <a:r>
            <a:rPr lang="en-US" b="0">
              <a:latin typeface="微軟正黑體" panose="020B0604030504040204" pitchFamily="34" charset="-120"/>
              <a:ea typeface="微軟正黑體" panose="020B0604030504040204" pitchFamily="34" charset="-120"/>
            </a:rPr>
            <a:t>3:</a:t>
          </a:r>
          <a:r>
            <a:rPr lang="zh-TW" b="0">
              <a:latin typeface="微軟正黑體" panose="020B0604030504040204" pitchFamily="34" charset="-120"/>
              <a:ea typeface="微軟正黑體" panose="020B0604030504040204" pitchFamily="34" charset="-120"/>
            </a:rPr>
            <a:t>撥款</a:t>
          </a:r>
        </a:p>
      </dgm:t>
    </dgm:pt>
    <dgm:pt modelId="{7DA763BC-CC0F-4C62-ADD4-94B5BF85C2CE}" type="parTrans" cxnId="{C65AD73B-05C8-4119-80B9-A53A045C27F2}">
      <dgm:prSet/>
      <dgm:spPr/>
      <dgm:t>
        <a:bodyPr/>
        <a:lstStyle/>
        <a:p>
          <a:endParaRPr lang="zh-TW" altLang="en-US"/>
        </a:p>
      </dgm:t>
    </dgm:pt>
    <dgm:pt modelId="{4A3213F4-EABC-4BFF-A578-FF1F03396D11}" type="sibTrans" cxnId="{C65AD73B-05C8-4119-80B9-A53A045C27F2}">
      <dgm:prSet/>
      <dgm:spPr/>
      <dgm:t>
        <a:bodyPr/>
        <a:lstStyle/>
        <a:p>
          <a:endParaRPr lang="zh-TW" altLang="en-US"/>
        </a:p>
      </dgm:t>
    </dgm:pt>
    <dgm:pt modelId="{C71572CD-7AC1-4F6D-BD4C-51E49663B2AF}">
      <dgm:prSet/>
      <dgm:spPr/>
      <dgm:t>
        <a:bodyPr/>
        <a:lstStyle/>
        <a:p>
          <a:pPr rtl="0"/>
          <a:r>
            <a:rPr lang="zh-TW" altLang="en-US" b="0" dirty="0">
              <a:latin typeface="微軟正黑體" panose="020B0604030504040204" pitchFamily="34" charset="-120"/>
              <a:ea typeface="微軟正黑體" panose="020B0604030504040204" pitchFamily="34" charset="-120"/>
            </a:rPr>
            <a:t>核准後撥款。</a:t>
          </a:r>
          <a:endParaRPr lang="zh-TW" b="0" dirty="0">
            <a:latin typeface="微軟正黑體" panose="020B0604030504040204" pitchFamily="34" charset="-120"/>
            <a:ea typeface="微軟正黑體" panose="020B0604030504040204" pitchFamily="34" charset="-120"/>
          </a:endParaRPr>
        </a:p>
      </dgm:t>
    </dgm:pt>
    <dgm:pt modelId="{D829B53D-F385-4B92-ACF0-ACD5828F092C}" type="parTrans" cxnId="{88AB5284-B5DB-4B1F-A5C4-4020063A17BE}">
      <dgm:prSet/>
      <dgm:spPr/>
      <dgm:t>
        <a:bodyPr/>
        <a:lstStyle/>
        <a:p>
          <a:endParaRPr lang="zh-TW" altLang="en-US"/>
        </a:p>
      </dgm:t>
    </dgm:pt>
    <dgm:pt modelId="{5ED4912C-E176-40F3-B278-B266B084C22E}" type="sibTrans" cxnId="{88AB5284-B5DB-4B1F-A5C4-4020063A17BE}">
      <dgm:prSet/>
      <dgm:spPr/>
      <dgm:t>
        <a:bodyPr/>
        <a:lstStyle/>
        <a:p>
          <a:endParaRPr lang="zh-TW" altLang="en-US"/>
        </a:p>
      </dgm:t>
    </dgm:pt>
    <dgm:pt modelId="{D0F953FD-B75E-4B01-B8F5-E47042C137B5}" type="pres">
      <dgm:prSet presAssocID="{390F1672-DE82-48FD-9E32-15C2AB08BAD6}" presName="Name0" presStyleCnt="0">
        <dgm:presLayoutVars>
          <dgm:dir/>
          <dgm:animLvl val="lvl"/>
          <dgm:resizeHandles val="exact"/>
        </dgm:presLayoutVars>
      </dgm:prSet>
      <dgm:spPr/>
    </dgm:pt>
    <dgm:pt modelId="{B9076067-37FB-4F91-9EB3-33E999A15421}" type="pres">
      <dgm:prSet presAssocID="{84477E9C-A4CB-40A9-8BD7-35936F45C656}" presName="composite" presStyleCnt="0"/>
      <dgm:spPr/>
    </dgm:pt>
    <dgm:pt modelId="{B7179FF5-2B54-45B6-8C9A-2A9920DA8B63}" type="pres">
      <dgm:prSet presAssocID="{84477E9C-A4CB-40A9-8BD7-35936F45C656}" presName="parTx" presStyleLbl="node1" presStyleIdx="0" presStyleCnt="3">
        <dgm:presLayoutVars>
          <dgm:chMax val="0"/>
          <dgm:chPref val="0"/>
          <dgm:bulletEnabled val="1"/>
        </dgm:presLayoutVars>
      </dgm:prSet>
      <dgm:spPr/>
    </dgm:pt>
    <dgm:pt modelId="{141B7532-95CB-4748-8D62-73AA9665CA0E}" type="pres">
      <dgm:prSet presAssocID="{84477E9C-A4CB-40A9-8BD7-35936F45C656}" presName="desTx" presStyleLbl="revTx" presStyleIdx="0" presStyleCnt="3">
        <dgm:presLayoutVars>
          <dgm:bulletEnabled val="1"/>
        </dgm:presLayoutVars>
      </dgm:prSet>
      <dgm:spPr/>
    </dgm:pt>
    <dgm:pt modelId="{7219D393-B6B4-4183-8848-0E39C3841EFE}" type="pres">
      <dgm:prSet presAssocID="{8DBEE4CD-D8D5-4C19-9974-D4610672CD31}" presName="space" presStyleCnt="0"/>
      <dgm:spPr/>
    </dgm:pt>
    <dgm:pt modelId="{D48B522D-B1C2-4690-83B9-1592F5C44EA7}" type="pres">
      <dgm:prSet presAssocID="{8C22B695-8C18-4107-A1F6-494E25706887}" presName="composite" presStyleCnt="0"/>
      <dgm:spPr/>
    </dgm:pt>
    <dgm:pt modelId="{9AFF620C-D2EE-43DD-88FB-7034A8B6D69E}" type="pres">
      <dgm:prSet presAssocID="{8C22B695-8C18-4107-A1F6-494E25706887}" presName="parTx" presStyleLbl="node1" presStyleIdx="1" presStyleCnt="3">
        <dgm:presLayoutVars>
          <dgm:chMax val="0"/>
          <dgm:chPref val="0"/>
          <dgm:bulletEnabled val="1"/>
        </dgm:presLayoutVars>
      </dgm:prSet>
      <dgm:spPr/>
    </dgm:pt>
    <dgm:pt modelId="{07D49A85-8BAB-40C3-AD0F-8EEE0D3E81B5}" type="pres">
      <dgm:prSet presAssocID="{8C22B695-8C18-4107-A1F6-494E25706887}" presName="desTx" presStyleLbl="revTx" presStyleIdx="1" presStyleCnt="3">
        <dgm:presLayoutVars>
          <dgm:bulletEnabled val="1"/>
        </dgm:presLayoutVars>
      </dgm:prSet>
      <dgm:spPr/>
    </dgm:pt>
    <dgm:pt modelId="{0ADA1BDD-4FA9-4A77-AC70-90DF9E08E7EF}" type="pres">
      <dgm:prSet presAssocID="{E30F380B-F4C0-4BA4-AB75-003C59F3A5C5}" presName="space" presStyleCnt="0"/>
      <dgm:spPr/>
    </dgm:pt>
    <dgm:pt modelId="{DE6BE005-D31E-47AD-8542-3122A3612CA7}" type="pres">
      <dgm:prSet presAssocID="{77299911-87B7-44BB-AF58-DB7B0BF049C6}" presName="composite" presStyleCnt="0"/>
      <dgm:spPr/>
    </dgm:pt>
    <dgm:pt modelId="{2A58042F-0E22-4563-AAE8-66C3B30C0D51}" type="pres">
      <dgm:prSet presAssocID="{77299911-87B7-44BB-AF58-DB7B0BF049C6}" presName="parTx" presStyleLbl="node1" presStyleIdx="2" presStyleCnt="3">
        <dgm:presLayoutVars>
          <dgm:chMax val="0"/>
          <dgm:chPref val="0"/>
          <dgm:bulletEnabled val="1"/>
        </dgm:presLayoutVars>
      </dgm:prSet>
      <dgm:spPr/>
    </dgm:pt>
    <dgm:pt modelId="{3A34A4A4-8A4C-40EB-BC03-F1DAE09C44F8}" type="pres">
      <dgm:prSet presAssocID="{77299911-87B7-44BB-AF58-DB7B0BF049C6}" presName="desTx" presStyleLbl="revTx" presStyleIdx="2" presStyleCnt="3">
        <dgm:presLayoutVars>
          <dgm:bulletEnabled val="1"/>
        </dgm:presLayoutVars>
      </dgm:prSet>
      <dgm:spPr/>
    </dgm:pt>
  </dgm:ptLst>
  <dgm:cxnLst>
    <dgm:cxn modelId="{66908F11-6B8E-497D-BE7A-BE0A7B7C50FB}" type="presOf" srcId="{77299911-87B7-44BB-AF58-DB7B0BF049C6}" destId="{2A58042F-0E22-4563-AAE8-66C3B30C0D51}" srcOrd="0" destOrd="0" presId="urn:microsoft.com/office/officeart/2005/8/layout/chevron1"/>
    <dgm:cxn modelId="{C65AD73B-05C8-4119-80B9-A53A045C27F2}" srcId="{390F1672-DE82-48FD-9E32-15C2AB08BAD6}" destId="{77299911-87B7-44BB-AF58-DB7B0BF049C6}" srcOrd="2" destOrd="0" parTransId="{7DA763BC-CC0F-4C62-ADD4-94B5BF85C2CE}" sibTransId="{4A3213F4-EABC-4BFF-A578-FF1F03396D11}"/>
    <dgm:cxn modelId="{12155B67-CADB-4CCF-98C9-0AEF4A9D3892}" type="presOf" srcId="{C71572CD-7AC1-4F6D-BD4C-51E49663B2AF}" destId="{3A34A4A4-8A4C-40EB-BC03-F1DAE09C44F8}" srcOrd="0" destOrd="0" presId="urn:microsoft.com/office/officeart/2005/8/layout/chevron1"/>
    <dgm:cxn modelId="{B0F44769-E4ED-4634-8415-B0270FA886B6}" srcId="{390F1672-DE82-48FD-9E32-15C2AB08BAD6}" destId="{8C22B695-8C18-4107-A1F6-494E25706887}" srcOrd="1" destOrd="0" parTransId="{715C69D8-D4C2-455A-83CC-F4DEB655731D}" sibTransId="{E30F380B-F4C0-4BA4-AB75-003C59F3A5C5}"/>
    <dgm:cxn modelId="{D665996A-F59B-4AE5-95E7-49161E882E41}" srcId="{8C22B695-8C18-4107-A1F6-494E25706887}" destId="{39047D41-08A3-46A9-BAF5-D40102ED5445}" srcOrd="0" destOrd="0" parTransId="{CBFF01A9-473E-43A1-864E-EB733D89DD38}" sibTransId="{62DD0509-710C-43BD-8C62-FD96FFBB001E}"/>
    <dgm:cxn modelId="{A999B44B-F2A5-4590-B723-DFB4DD4C4CF1}" srcId="{390F1672-DE82-48FD-9E32-15C2AB08BAD6}" destId="{84477E9C-A4CB-40A9-8BD7-35936F45C656}" srcOrd="0" destOrd="0" parTransId="{29A7E2F2-FF76-4F71-80B3-C78EA378B74F}" sibTransId="{8DBEE4CD-D8D5-4C19-9974-D4610672CD31}"/>
    <dgm:cxn modelId="{88AB5284-B5DB-4B1F-A5C4-4020063A17BE}" srcId="{77299911-87B7-44BB-AF58-DB7B0BF049C6}" destId="{C71572CD-7AC1-4F6D-BD4C-51E49663B2AF}" srcOrd="0" destOrd="0" parTransId="{D829B53D-F385-4B92-ACF0-ACD5828F092C}" sibTransId="{5ED4912C-E176-40F3-B278-B266B084C22E}"/>
    <dgm:cxn modelId="{879A9889-4C4D-4546-92BF-90434191E8A8}" type="presOf" srcId="{390F1672-DE82-48FD-9E32-15C2AB08BAD6}" destId="{D0F953FD-B75E-4B01-B8F5-E47042C137B5}" srcOrd="0" destOrd="0" presId="urn:microsoft.com/office/officeart/2005/8/layout/chevron1"/>
    <dgm:cxn modelId="{6B22D2A4-C3F2-4862-840B-ADE2F22D1B53}" type="presOf" srcId="{F16B20D1-8F7F-4DB3-AE8F-3DC75CAAAE48}" destId="{141B7532-95CB-4748-8D62-73AA9665CA0E}" srcOrd="0" destOrd="1" presId="urn:microsoft.com/office/officeart/2005/8/layout/chevron1"/>
    <dgm:cxn modelId="{9FF3C8A7-5FB4-41F5-BD87-79A80A64220C}" type="presOf" srcId="{84477E9C-A4CB-40A9-8BD7-35936F45C656}" destId="{B7179FF5-2B54-45B6-8C9A-2A9920DA8B63}" srcOrd="0" destOrd="0" presId="urn:microsoft.com/office/officeart/2005/8/layout/chevron1"/>
    <dgm:cxn modelId="{E34AB8B3-35C3-4925-8CD3-FC664AF95C6A}" srcId="{84477E9C-A4CB-40A9-8BD7-35936F45C656}" destId="{71F72B5C-F26C-4687-9CAC-4D5417C0A5C4}" srcOrd="0" destOrd="0" parTransId="{D9B6886B-CD39-43BF-9DA4-1F56724367B6}" sibTransId="{B18C8A9E-95D0-41A0-A44F-4D3DFE76F252}"/>
    <dgm:cxn modelId="{6173D3BD-ECE5-4C33-B78D-47568550C9FC}" type="presOf" srcId="{8C22B695-8C18-4107-A1F6-494E25706887}" destId="{9AFF620C-D2EE-43DD-88FB-7034A8B6D69E}" srcOrd="0" destOrd="0" presId="urn:microsoft.com/office/officeart/2005/8/layout/chevron1"/>
    <dgm:cxn modelId="{A2AB89C6-BA1A-4090-B74B-7470764B827B}" type="presOf" srcId="{39047D41-08A3-46A9-BAF5-D40102ED5445}" destId="{07D49A85-8BAB-40C3-AD0F-8EEE0D3E81B5}" srcOrd="0" destOrd="0" presId="urn:microsoft.com/office/officeart/2005/8/layout/chevron1"/>
    <dgm:cxn modelId="{A47B2CD8-03E0-4865-B57C-B7322EE46D7C}" type="presOf" srcId="{71F72B5C-F26C-4687-9CAC-4D5417C0A5C4}" destId="{141B7532-95CB-4748-8D62-73AA9665CA0E}" srcOrd="0" destOrd="0" presId="urn:microsoft.com/office/officeart/2005/8/layout/chevron1"/>
    <dgm:cxn modelId="{385C41F2-10A8-415B-A3C6-7FCDE4208981}" srcId="{84477E9C-A4CB-40A9-8BD7-35936F45C656}" destId="{F16B20D1-8F7F-4DB3-AE8F-3DC75CAAAE48}" srcOrd="1" destOrd="0" parTransId="{3908CCBD-6924-4931-BA70-28D80503B2D2}" sibTransId="{61FB1A29-BAEA-4277-A5BF-785D664496D5}"/>
    <dgm:cxn modelId="{A1655D25-F552-4642-AEFB-30CF30CDEBC4}" type="presParOf" srcId="{D0F953FD-B75E-4B01-B8F5-E47042C137B5}" destId="{B9076067-37FB-4F91-9EB3-33E999A15421}" srcOrd="0" destOrd="0" presId="urn:microsoft.com/office/officeart/2005/8/layout/chevron1"/>
    <dgm:cxn modelId="{1BA67D92-3126-4173-8E07-84E0C77BC600}" type="presParOf" srcId="{B9076067-37FB-4F91-9EB3-33E999A15421}" destId="{B7179FF5-2B54-45B6-8C9A-2A9920DA8B63}" srcOrd="0" destOrd="0" presId="urn:microsoft.com/office/officeart/2005/8/layout/chevron1"/>
    <dgm:cxn modelId="{2743C0E7-D1FA-41D6-A521-D2EE1212EE29}" type="presParOf" srcId="{B9076067-37FB-4F91-9EB3-33E999A15421}" destId="{141B7532-95CB-4748-8D62-73AA9665CA0E}" srcOrd="1" destOrd="0" presId="urn:microsoft.com/office/officeart/2005/8/layout/chevron1"/>
    <dgm:cxn modelId="{DE4B240F-2CE5-406E-8EA9-154D04B10D48}" type="presParOf" srcId="{D0F953FD-B75E-4B01-B8F5-E47042C137B5}" destId="{7219D393-B6B4-4183-8848-0E39C3841EFE}" srcOrd="1" destOrd="0" presId="urn:microsoft.com/office/officeart/2005/8/layout/chevron1"/>
    <dgm:cxn modelId="{ED1FB28B-D32A-467D-AC18-9A0B1E927457}" type="presParOf" srcId="{D0F953FD-B75E-4B01-B8F5-E47042C137B5}" destId="{D48B522D-B1C2-4690-83B9-1592F5C44EA7}" srcOrd="2" destOrd="0" presId="urn:microsoft.com/office/officeart/2005/8/layout/chevron1"/>
    <dgm:cxn modelId="{41F8183F-FB39-4A18-BFD4-8FA65ED454F8}" type="presParOf" srcId="{D48B522D-B1C2-4690-83B9-1592F5C44EA7}" destId="{9AFF620C-D2EE-43DD-88FB-7034A8B6D69E}" srcOrd="0" destOrd="0" presId="urn:microsoft.com/office/officeart/2005/8/layout/chevron1"/>
    <dgm:cxn modelId="{352AA75C-75D6-4A3D-88F0-AB58BA17657F}" type="presParOf" srcId="{D48B522D-B1C2-4690-83B9-1592F5C44EA7}" destId="{07D49A85-8BAB-40C3-AD0F-8EEE0D3E81B5}" srcOrd="1" destOrd="0" presId="urn:microsoft.com/office/officeart/2005/8/layout/chevron1"/>
    <dgm:cxn modelId="{1B922357-B9A8-483F-A071-D9E8DC55E755}" type="presParOf" srcId="{D0F953FD-B75E-4B01-B8F5-E47042C137B5}" destId="{0ADA1BDD-4FA9-4A77-AC70-90DF9E08E7EF}" srcOrd="3" destOrd="0" presId="urn:microsoft.com/office/officeart/2005/8/layout/chevron1"/>
    <dgm:cxn modelId="{1DD31028-9D05-405D-BB3C-CCDB0A61E426}" type="presParOf" srcId="{D0F953FD-B75E-4B01-B8F5-E47042C137B5}" destId="{DE6BE005-D31E-47AD-8542-3122A3612CA7}" srcOrd="4" destOrd="0" presId="urn:microsoft.com/office/officeart/2005/8/layout/chevron1"/>
    <dgm:cxn modelId="{2A1E2D5D-5A78-43F1-9B6D-E5249ADE7A8C}" type="presParOf" srcId="{DE6BE005-D31E-47AD-8542-3122A3612CA7}" destId="{2A58042F-0E22-4563-AAE8-66C3B30C0D51}" srcOrd="0" destOrd="0" presId="urn:microsoft.com/office/officeart/2005/8/layout/chevron1"/>
    <dgm:cxn modelId="{2881A7FD-39CD-44B9-9DDC-8E83931DE679}" type="presParOf" srcId="{DE6BE005-D31E-47AD-8542-3122A3612CA7}" destId="{3A34A4A4-8A4C-40EB-BC03-F1DAE09C44F8}"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B71B0AB-95D3-4F86-AD74-5030B6F99B5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0ECD6C81-8751-462A-B689-7930ADDF99EE}">
      <dgm:prSet/>
      <dgm:spPr/>
      <dgm:t>
        <a:bodyPr/>
        <a:lstStyle/>
        <a:p>
          <a:pPr rtl="0"/>
          <a:r>
            <a:rPr lang="zh-TW" b="1" dirty="0">
              <a:latin typeface="微軟正黑體" panose="020B0604030504040204" pitchFamily="34" charset="-120"/>
              <a:ea typeface="微軟正黑體" panose="020B0604030504040204" pitchFamily="34" charset="-120"/>
            </a:rPr>
            <a:t>活動申請</a:t>
          </a:r>
          <a:endParaRPr lang="zh-TW" dirty="0">
            <a:latin typeface="微軟正黑體" panose="020B0604030504040204" pitchFamily="34" charset="-120"/>
            <a:ea typeface="微軟正黑體" panose="020B0604030504040204" pitchFamily="34" charset="-120"/>
          </a:endParaRPr>
        </a:p>
      </dgm:t>
    </dgm:pt>
    <dgm:pt modelId="{F3056EE4-B55B-45C3-B20B-A437045B1E88}" type="parTrans" cxnId="{315C9482-68CE-461B-AE10-E495B17D4041}">
      <dgm:prSet/>
      <dgm:spPr/>
      <dgm:t>
        <a:bodyPr/>
        <a:lstStyle/>
        <a:p>
          <a:endParaRPr lang="zh-TW" altLang="en-US"/>
        </a:p>
      </dgm:t>
    </dgm:pt>
    <dgm:pt modelId="{D2FDA2F5-3CF9-4479-BADF-F50BA82D352D}" type="sibTrans" cxnId="{315C9482-68CE-461B-AE10-E495B17D4041}">
      <dgm:prSet/>
      <dgm:spPr/>
      <dgm:t>
        <a:bodyPr/>
        <a:lstStyle/>
        <a:p>
          <a:endParaRPr lang="zh-TW" altLang="en-US"/>
        </a:p>
      </dgm:t>
    </dgm:pt>
    <dgm:pt modelId="{425580B2-9BC9-4F84-8183-E8D8E2BBD92D}">
      <dgm:prSet/>
      <dgm:spPr/>
      <dgm:t>
        <a:bodyPr/>
        <a:lstStyle/>
        <a:p>
          <a:pPr rtl="0"/>
          <a:r>
            <a:rPr lang="zh-TW" b="0" dirty="0">
              <a:latin typeface="微軟正黑體" panose="020B0604030504040204" pitchFamily="34" charset="-120"/>
              <a:ea typeface="微軟正黑體" panose="020B0604030504040204" pitchFamily="34" charset="-120"/>
            </a:rPr>
            <a:t>活動</a:t>
          </a:r>
          <a:r>
            <a:rPr lang="en-US" b="0" dirty="0">
              <a:latin typeface="微軟正黑體" panose="020B0604030504040204" pitchFamily="34" charset="-120"/>
              <a:ea typeface="微軟正黑體" panose="020B0604030504040204" pitchFamily="34" charset="-120"/>
            </a:rPr>
            <a:t>15</a:t>
          </a:r>
          <a:r>
            <a:rPr lang="zh-TW" b="0" dirty="0">
              <a:latin typeface="微軟正黑體" panose="020B0604030504040204" pitchFamily="34" charset="-120"/>
              <a:ea typeface="微軟正黑體" panose="020B0604030504040204" pitchFamily="34" charset="-120"/>
            </a:rPr>
            <a:t>天前</a:t>
          </a:r>
          <a:r>
            <a:rPr lang="en-US" b="0" dirty="0">
              <a:latin typeface="微軟正黑體" panose="020B0604030504040204" pitchFamily="34" charset="-120"/>
              <a:ea typeface="微軟正黑體" panose="020B0604030504040204" pitchFamily="34" charset="-120"/>
            </a:rPr>
            <a:t>【 </a:t>
          </a:r>
          <a:r>
            <a:rPr lang="zh-TW" b="0" dirty="0">
              <a:latin typeface="微軟正黑體" panose="020B0604030504040204" pitchFamily="34" charset="-120"/>
              <a:ea typeface="微軟正黑體" panose="020B0604030504040204" pitchFamily="34" charset="-120"/>
            </a:rPr>
            <a:t>上簽</a:t>
          </a:r>
          <a:r>
            <a:rPr lang="zh-TW" altLang="en-US" b="0" dirty="0">
              <a:latin typeface="微軟正黑體" panose="020B0604030504040204" pitchFamily="34" charset="-120"/>
              <a:ea typeface="微軟正黑體" panose="020B0604030504040204" pitchFamily="34" charset="-120"/>
            </a:rPr>
            <a:t>申請</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75128B0C-491F-40D5-9531-3FDE420ED5FE}" type="parTrans" cxnId="{C012A0FD-8F3C-41A8-8E1B-E6611FD544C6}">
      <dgm:prSet/>
      <dgm:spPr/>
      <dgm:t>
        <a:bodyPr/>
        <a:lstStyle/>
        <a:p>
          <a:endParaRPr lang="zh-TW" altLang="en-US"/>
        </a:p>
      </dgm:t>
    </dgm:pt>
    <dgm:pt modelId="{AEA2393C-8A06-4EF8-AE39-0397E8B81F69}" type="sibTrans" cxnId="{C012A0FD-8F3C-41A8-8E1B-E6611FD544C6}">
      <dgm:prSet/>
      <dgm:spPr/>
      <dgm:t>
        <a:bodyPr/>
        <a:lstStyle/>
        <a:p>
          <a:endParaRPr lang="zh-TW" altLang="en-US"/>
        </a:p>
      </dgm:t>
    </dgm:pt>
    <dgm:pt modelId="{BA767B36-E88A-4FCF-A746-D852CB24378D}">
      <dgm:prSet/>
      <dgm:spPr/>
      <dgm:t>
        <a:bodyPr/>
        <a:lstStyle/>
        <a:p>
          <a:pPr rtl="0"/>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活動申請簽呈</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參閱公文範本。</a:t>
          </a:r>
          <a:endParaRPr lang="zh-TW" dirty="0">
            <a:latin typeface="微軟正黑體" panose="020B0604030504040204" pitchFamily="34" charset="-120"/>
            <a:ea typeface="微軟正黑體" panose="020B0604030504040204" pitchFamily="34" charset="-120"/>
          </a:endParaRPr>
        </a:p>
      </dgm:t>
    </dgm:pt>
    <dgm:pt modelId="{3CDD4AF8-4F0A-4CDB-815E-533BB1E67574}" type="parTrans" cxnId="{612F8E79-CD1A-4583-A3FD-8DD2FF5394FA}">
      <dgm:prSet/>
      <dgm:spPr/>
      <dgm:t>
        <a:bodyPr/>
        <a:lstStyle/>
        <a:p>
          <a:endParaRPr lang="zh-TW" altLang="en-US"/>
        </a:p>
      </dgm:t>
    </dgm:pt>
    <dgm:pt modelId="{D149D885-6B80-46ED-B4AD-F0BC6FB5377B}" type="sibTrans" cxnId="{612F8E79-CD1A-4583-A3FD-8DD2FF5394FA}">
      <dgm:prSet/>
      <dgm:spPr/>
      <dgm:t>
        <a:bodyPr/>
        <a:lstStyle/>
        <a:p>
          <a:endParaRPr lang="zh-TW" altLang="en-US"/>
        </a:p>
      </dgm:t>
    </dgm:pt>
    <dgm:pt modelId="{852A5638-5ACC-42FB-A168-203AEF55EDBF}">
      <dgm:prSet/>
      <dgm:spPr/>
      <dgm:t>
        <a:bodyPr/>
        <a:lstStyle/>
        <a:p>
          <a:pPr rtl="0"/>
          <a:r>
            <a:rPr lang="zh-TW" b="0" dirty="0">
              <a:solidFill>
                <a:srgbClr val="FF0000"/>
              </a:solidFill>
              <a:latin typeface="微軟正黑體" panose="020B0604030504040204" pitchFamily="34" charset="-120"/>
              <a:ea typeface="微軟正黑體" panose="020B0604030504040204" pitchFamily="34" charset="-120"/>
            </a:rPr>
            <a:t>活動費用支付標準，參閱補助及委辦經費基準表，特殊情況，請於公文內</a:t>
          </a:r>
          <a:r>
            <a:rPr lang="zh-TW" altLang="en-US" b="0" dirty="0">
              <a:solidFill>
                <a:srgbClr val="FF0000"/>
              </a:solidFill>
              <a:latin typeface="微軟正黑體" panose="020B0604030504040204" pitchFamily="34" charset="-120"/>
              <a:ea typeface="微軟正黑體" panose="020B0604030504040204" pitchFamily="34" charset="-120"/>
            </a:rPr>
            <a:t>容</a:t>
          </a:r>
          <a:r>
            <a:rPr lang="zh-TW" b="0" dirty="0">
              <a:solidFill>
                <a:srgbClr val="FF0000"/>
              </a:solidFill>
              <a:latin typeface="微軟正黑體" panose="020B0604030504040204" pitchFamily="34" charset="-120"/>
              <a:ea typeface="微軟正黑體" panose="020B0604030504040204" pitchFamily="34" charset="-120"/>
            </a:rPr>
            <a:t>說明</a:t>
          </a:r>
          <a:r>
            <a:rPr lang="zh-TW" altLang="en-US" b="0" dirty="0">
              <a:solidFill>
                <a:srgbClr val="FF0000"/>
              </a:solidFill>
              <a:latin typeface="微軟正黑體" panose="020B0604030504040204" pitchFamily="34" charset="-120"/>
              <a:ea typeface="微軟正黑體" panose="020B0604030504040204" pitchFamily="34" charset="-120"/>
            </a:rPr>
            <a:t>，核准後使用</a:t>
          </a:r>
          <a:r>
            <a:rPr lang="zh-TW" b="0" dirty="0">
              <a:solidFill>
                <a:srgbClr val="FF0000"/>
              </a:solidFill>
              <a:latin typeface="微軟正黑體" panose="020B0604030504040204" pitchFamily="34" charset="-120"/>
              <a:ea typeface="微軟正黑體" panose="020B0604030504040204" pitchFamily="34" charset="-120"/>
            </a:rPr>
            <a:t>。</a:t>
          </a:r>
          <a:endParaRPr lang="zh-TW" dirty="0">
            <a:solidFill>
              <a:srgbClr val="FF0000"/>
            </a:solidFill>
            <a:latin typeface="微軟正黑體" panose="020B0604030504040204" pitchFamily="34" charset="-120"/>
            <a:ea typeface="微軟正黑體" panose="020B0604030504040204" pitchFamily="34" charset="-120"/>
          </a:endParaRPr>
        </a:p>
      </dgm:t>
    </dgm:pt>
    <dgm:pt modelId="{37F3478C-2513-4E78-B9E2-EF5CF46748C1}" type="parTrans" cxnId="{8DC1FD52-7A57-460C-98B1-9ED7F1FD562B}">
      <dgm:prSet/>
      <dgm:spPr/>
      <dgm:t>
        <a:bodyPr/>
        <a:lstStyle/>
        <a:p>
          <a:endParaRPr lang="zh-TW" altLang="en-US"/>
        </a:p>
      </dgm:t>
    </dgm:pt>
    <dgm:pt modelId="{7DE513CA-5AC3-490F-99BB-215E46475D44}" type="sibTrans" cxnId="{8DC1FD52-7A57-460C-98B1-9ED7F1FD562B}">
      <dgm:prSet/>
      <dgm:spPr/>
      <dgm:t>
        <a:bodyPr/>
        <a:lstStyle/>
        <a:p>
          <a:endParaRPr lang="zh-TW" altLang="en-US"/>
        </a:p>
      </dgm:t>
    </dgm:pt>
    <dgm:pt modelId="{04E765E6-8A2B-436D-853D-C42E0796963F}">
      <dgm:prSet/>
      <dgm:spPr/>
      <dgm:t>
        <a:bodyPr/>
        <a:lstStyle/>
        <a:p>
          <a:pPr rtl="0"/>
          <a:r>
            <a:rPr lang="zh-TW" b="1" dirty="0">
              <a:latin typeface="微軟正黑體" panose="020B0604030504040204" pitchFamily="34" charset="-120"/>
              <a:ea typeface="微軟正黑體" panose="020B0604030504040204" pitchFamily="34" charset="-120"/>
            </a:rPr>
            <a:t>活動核銷</a:t>
          </a:r>
          <a:endParaRPr lang="zh-TW" dirty="0">
            <a:latin typeface="微軟正黑體" panose="020B0604030504040204" pitchFamily="34" charset="-120"/>
            <a:ea typeface="微軟正黑體" panose="020B0604030504040204" pitchFamily="34" charset="-120"/>
          </a:endParaRPr>
        </a:p>
      </dgm:t>
    </dgm:pt>
    <dgm:pt modelId="{CC03F7C4-F4B4-47AE-B398-300A5B430CB2}" type="parTrans" cxnId="{E50C2E95-BDD3-422B-AFDB-9B5FFF0F5440}">
      <dgm:prSet/>
      <dgm:spPr/>
      <dgm:t>
        <a:bodyPr/>
        <a:lstStyle/>
        <a:p>
          <a:endParaRPr lang="zh-TW" altLang="en-US"/>
        </a:p>
      </dgm:t>
    </dgm:pt>
    <dgm:pt modelId="{F73CF293-C37C-4083-8504-519B84825933}" type="sibTrans" cxnId="{E50C2E95-BDD3-422B-AFDB-9B5FFF0F5440}">
      <dgm:prSet/>
      <dgm:spPr/>
      <dgm:t>
        <a:bodyPr/>
        <a:lstStyle/>
        <a:p>
          <a:endParaRPr lang="zh-TW" altLang="en-US"/>
        </a:p>
      </dgm:t>
    </dgm:pt>
    <dgm:pt modelId="{A51B028A-18C8-4808-BBC7-6965FA6A7E7B}">
      <dgm:prSet/>
      <dgm:spPr/>
      <dgm:t>
        <a:bodyPr/>
        <a:lstStyle/>
        <a:p>
          <a:pPr rtl="0"/>
          <a:r>
            <a:rPr lang="zh-TW" b="0" dirty="0">
              <a:latin typeface="微軟正黑體" panose="020B0604030504040204" pitchFamily="34" charset="-120"/>
              <a:ea typeface="微軟正黑體" panose="020B0604030504040204" pitchFamily="34" charset="-120"/>
            </a:rPr>
            <a:t>活動結束後</a:t>
          </a:r>
          <a:r>
            <a:rPr lang="en-US" b="0" dirty="0">
              <a:latin typeface="微軟正黑體" panose="020B0604030504040204" pitchFamily="34" charset="-120"/>
              <a:ea typeface="微軟正黑體" panose="020B0604030504040204" pitchFamily="34" charset="-120"/>
            </a:rPr>
            <a:t> </a:t>
          </a:r>
          <a:r>
            <a:rPr lang="en-US" b="1" dirty="0">
              <a:solidFill>
                <a:srgbClr val="C00000"/>
              </a:solidFill>
              <a:latin typeface="微軟正黑體" panose="020B0604030504040204" pitchFamily="34" charset="-120"/>
              <a:ea typeface="微軟正黑體" panose="020B0604030504040204" pitchFamily="34" charset="-120"/>
            </a:rPr>
            <a:t>15</a:t>
          </a:r>
          <a:r>
            <a:rPr lang="zh-TW" b="1" dirty="0">
              <a:solidFill>
                <a:srgbClr val="C00000"/>
              </a:solidFill>
              <a:latin typeface="微軟正黑體" panose="020B0604030504040204" pitchFamily="34" charset="-120"/>
              <a:ea typeface="微軟正黑體" panose="020B0604030504040204" pitchFamily="34" charset="-120"/>
            </a:rPr>
            <a:t>天內</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上簽核銷</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11CBF3A8-E6A6-471A-B4C5-8C11607FD687}" type="parTrans" cxnId="{4E08A627-32C5-4F0A-9017-A0117F8CC600}">
      <dgm:prSet/>
      <dgm:spPr/>
      <dgm:t>
        <a:bodyPr/>
        <a:lstStyle/>
        <a:p>
          <a:endParaRPr lang="zh-TW" altLang="en-US"/>
        </a:p>
      </dgm:t>
    </dgm:pt>
    <dgm:pt modelId="{EDF833C3-8F95-46D2-BA9C-B29FA24D0A1F}" type="sibTrans" cxnId="{4E08A627-32C5-4F0A-9017-A0117F8CC600}">
      <dgm:prSet/>
      <dgm:spPr/>
      <dgm:t>
        <a:bodyPr/>
        <a:lstStyle/>
        <a:p>
          <a:endParaRPr lang="zh-TW" altLang="en-US"/>
        </a:p>
      </dgm:t>
    </dgm:pt>
    <dgm:pt modelId="{3E0B072E-ED85-4C80-BC7B-4677ECD5E534}">
      <dgm:prSet/>
      <dgm:spPr/>
      <dgm:t>
        <a:bodyPr/>
        <a:lstStyle/>
        <a:p>
          <a:pPr rtl="0"/>
          <a:r>
            <a:rPr lang="zh-TW" altLang="en-US" b="0" dirty="0">
              <a:latin typeface="微軟正黑體" panose="020B0604030504040204" pitchFamily="34" charset="-120"/>
              <a:ea typeface="微軟正黑體" panose="020B0604030504040204" pitchFamily="34" charset="-120"/>
            </a:rPr>
            <a:t>備齊</a:t>
          </a:r>
          <a:r>
            <a:rPr lang="en-US" altLang="zh-TW" b="0" dirty="0">
              <a:latin typeface="微軟正黑體" panose="020B0604030504040204" pitchFamily="34" charset="-120"/>
              <a:ea typeface="微軟正黑體" panose="020B0604030504040204" pitchFamily="34" charset="-120"/>
            </a:rPr>
            <a:t>1.</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申請簽呈</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a:t>
          </a:r>
          <a:r>
            <a:rPr lang="en-US" altLang="zh-TW" b="0" dirty="0">
              <a:latin typeface="微軟正黑體" panose="020B0604030504040204" pitchFamily="34" charset="-120"/>
              <a:ea typeface="微軟正黑體" panose="020B0604030504040204" pitchFamily="34" charset="-120"/>
            </a:rPr>
            <a:t>2.</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經費概算表</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a:t>
          </a:r>
          <a:r>
            <a:rPr lang="en-US" altLang="zh-TW" b="0" dirty="0">
              <a:latin typeface="微軟正黑體" panose="020B0604030504040204" pitchFamily="34" charset="-120"/>
              <a:ea typeface="微軟正黑體" panose="020B0604030504040204" pitchFamily="34" charset="-120"/>
            </a:rPr>
            <a:t>3.</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收支結算表</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a:t>
          </a:r>
          <a:r>
            <a:rPr lang="en-US" altLang="zh-TW" b="0" dirty="0">
              <a:latin typeface="微軟正黑體" panose="020B0604030504040204" pitchFamily="34" charset="-120"/>
              <a:ea typeface="微軟正黑體" panose="020B0604030504040204" pitchFamily="34" charset="-120"/>
            </a:rPr>
            <a:t>4.</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請款單</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a:t>
          </a:r>
          <a:r>
            <a:rPr lang="en-US" altLang="zh-TW" b="0" dirty="0">
              <a:latin typeface="微軟正黑體" panose="020B0604030504040204" pitchFamily="34" charset="-120"/>
              <a:ea typeface="微軟正黑體" panose="020B0604030504040204" pitchFamily="34" charset="-120"/>
            </a:rPr>
            <a:t>5.</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單據或發票</a:t>
          </a:r>
          <a:r>
            <a:rPr lang="en-US" b="0" dirty="0">
              <a:latin typeface="微軟正黑體" panose="020B0604030504040204" pitchFamily="34" charset="-120"/>
              <a:ea typeface="微軟正黑體" panose="020B0604030504040204" pitchFamily="34" charset="-120"/>
            </a:rPr>
            <a:t>】 </a:t>
          </a:r>
          <a:r>
            <a:rPr lang="zh-TW" b="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0777060E-D5AA-429E-A713-21EA06CECE73}" type="parTrans" cxnId="{2F11501D-B331-4BD6-9ED2-886D38C7CC76}">
      <dgm:prSet/>
      <dgm:spPr/>
      <dgm:t>
        <a:bodyPr/>
        <a:lstStyle/>
        <a:p>
          <a:endParaRPr lang="zh-TW" altLang="en-US"/>
        </a:p>
      </dgm:t>
    </dgm:pt>
    <dgm:pt modelId="{60507245-8716-489F-8957-5D2AE4A73367}" type="sibTrans" cxnId="{2F11501D-B331-4BD6-9ED2-886D38C7CC76}">
      <dgm:prSet/>
      <dgm:spPr/>
      <dgm:t>
        <a:bodyPr/>
        <a:lstStyle/>
        <a:p>
          <a:endParaRPr lang="zh-TW" altLang="en-US"/>
        </a:p>
      </dgm:t>
    </dgm:pt>
    <dgm:pt modelId="{47F32CA0-E7A2-496E-9EDC-8B8EA6C10933}">
      <dgm:prSet/>
      <dgm:spPr/>
      <dgm:t>
        <a:bodyPr/>
        <a:lstStyle/>
        <a:p>
          <a:pPr rtl="0"/>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活動核銷簽呈</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參閱公文範本。</a:t>
          </a:r>
          <a:endParaRPr lang="zh-TW" dirty="0">
            <a:latin typeface="微軟正黑體" panose="020B0604030504040204" pitchFamily="34" charset="-120"/>
            <a:ea typeface="微軟正黑體" panose="020B0604030504040204" pitchFamily="34" charset="-120"/>
          </a:endParaRPr>
        </a:p>
      </dgm:t>
    </dgm:pt>
    <dgm:pt modelId="{00960A05-9DC3-4444-86E9-688AA20EB707}" type="parTrans" cxnId="{7FA70025-8E02-4710-8B7E-58580F83E6FA}">
      <dgm:prSet/>
      <dgm:spPr/>
      <dgm:t>
        <a:bodyPr/>
        <a:lstStyle/>
        <a:p>
          <a:endParaRPr lang="zh-TW" altLang="en-US"/>
        </a:p>
      </dgm:t>
    </dgm:pt>
    <dgm:pt modelId="{E7FFC4FD-1999-4C37-B8C2-F7E4B39A6E1A}" type="sibTrans" cxnId="{7FA70025-8E02-4710-8B7E-58580F83E6FA}">
      <dgm:prSet/>
      <dgm:spPr/>
      <dgm:t>
        <a:bodyPr/>
        <a:lstStyle/>
        <a:p>
          <a:endParaRPr lang="zh-TW" altLang="en-US"/>
        </a:p>
      </dgm:t>
    </dgm:pt>
    <dgm:pt modelId="{34C03CA1-1A0E-44C6-989B-BC1097B59932}">
      <dgm:prSet/>
      <dgm:spPr/>
      <dgm:t>
        <a:bodyPr/>
        <a:lstStyle/>
        <a:p>
          <a:pPr rtl="0"/>
          <a:r>
            <a:rPr lang="zh-TW" b="0" dirty="0">
              <a:latin typeface="微軟正黑體" panose="020B0604030504040204" pitchFamily="34" charset="-120"/>
              <a:ea typeface="微軟正黑體" panose="020B0604030504040204" pitchFamily="34" charset="-120"/>
            </a:rPr>
            <a:t>經費使用如於預期有所差異，請於</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收支結算表</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備註欄</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簡略說明。</a:t>
          </a:r>
          <a:endParaRPr lang="zh-TW" dirty="0">
            <a:latin typeface="微軟正黑體" panose="020B0604030504040204" pitchFamily="34" charset="-120"/>
            <a:ea typeface="微軟正黑體" panose="020B0604030504040204" pitchFamily="34" charset="-120"/>
          </a:endParaRPr>
        </a:p>
      </dgm:t>
    </dgm:pt>
    <dgm:pt modelId="{12C4CA30-84F1-46DC-BDBA-0464A0C2CCB3}" type="parTrans" cxnId="{77AE16CF-54DB-451E-96C5-C9948DDC2488}">
      <dgm:prSet/>
      <dgm:spPr/>
      <dgm:t>
        <a:bodyPr/>
        <a:lstStyle/>
        <a:p>
          <a:endParaRPr lang="zh-TW" altLang="en-US"/>
        </a:p>
      </dgm:t>
    </dgm:pt>
    <dgm:pt modelId="{CA775107-BC62-472A-B77D-619A7FC940C4}" type="sibTrans" cxnId="{77AE16CF-54DB-451E-96C5-C9948DDC2488}">
      <dgm:prSet/>
      <dgm:spPr/>
      <dgm:t>
        <a:bodyPr/>
        <a:lstStyle/>
        <a:p>
          <a:endParaRPr lang="zh-TW" altLang="en-US"/>
        </a:p>
      </dgm:t>
    </dgm:pt>
    <dgm:pt modelId="{E2AA3A5F-A884-4877-BD86-013FB605B00A}">
      <dgm:prSet/>
      <dgm:spPr/>
      <dgm:t>
        <a:bodyPr/>
        <a:lstStyle/>
        <a:p>
          <a:pPr rtl="0"/>
          <a:r>
            <a:rPr lang="zh-TW" altLang="en-US" b="0" dirty="0">
              <a:latin typeface="微軟正黑體" panose="020B0604030504040204" pitchFamily="34" charset="-120"/>
              <a:ea typeface="微軟正黑體" panose="020B0604030504040204" pitchFamily="34" charset="-120"/>
            </a:rPr>
            <a:t>備齊</a:t>
          </a:r>
          <a:r>
            <a:rPr lang="en-US" altLang="zh-TW" b="0" dirty="0">
              <a:latin typeface="微軟正黑體" panose="020B0604030504040204" pitchFamily="34" charset="-120"/>
              <a:ea typeface="微軟正黑體" panose="020B0604030504040204" pitchFamily="34" charset="-120"/>
            </a:rPr>
            <a:t>1.</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經費概算表</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a:t>
          </a:r>
          <a:r>
            <a:rPr lang="en-US" altLang="zh-TW" b="0" dirty="0">
              <a:latin typeface="微軟正黑體" panose="020B0604030504040204" pitchFamily="34" charset="-120"/>
              <a:ea typeface="微軟正黑體" panose="020B0604030504040204" pitchFamily="34" charset="-120"/>
            </a:rPr>
            <a:t>2.</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活動議程</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或</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活動計畫書</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4453DB6D-D3F6-418A-863C-6D898CDFC9EA}" type="parTrans" cxnId="{8B428174-901B-4C63-895F-15F680E34D7A}">
      <dgm:prSet/>
      <dgm:spPr/>
      <dgm:t>
        <a:bodyPr/>
        <a:lstStyle/>
        <a:p>
          <a:endParaRPr lang="zh-TW" altLang="en-US"/>
        </a:p>
      </dgm:t>
    </dgm:pt>
    <dgm:pt modelId="{602EF9CF-BB52-4D93-9B91-2A42A7480608}" type="sibTrans" cxnId="{8B428174-901B-4C63-895F-15F680E34D7A}">
      <dgm:prSet/>
      <dgm:spPr/>
      <dgm:t>
        <a:bodyPr/>
        <a:lstStyle/>
        <a:p>
          <a:endParaRPr lang="zh-TW" altLang="en-US"/>
        </a:p>
      </dgm:t>
    </dgm:pt>
    <dgm:pt modelId="{F2020017-DDFB-4F01-8C3E-DD83364FC06A}" type="pres">
      <dgm:prSet presAssocID="{7B71B0AB-95D3-4F86-AD74-5030B6F99B59}" presName="Name0" presStyleCnt="0">
        <dgm:presLayoutVars>
          <dgm:dir/>
          <dgm:animLvl val="lvl"/>
          <dgm:resizeHandles val="exact"/>
        </dgm:presLayoutVars>
      </dgm:prSet>
      <dgm:spPr/>
    </dgm:pt>
    <dgm:pt modelId="{52C55EF5-3A3F-4F97-956D-89B90D9372A3}" type="pres">
      <dgm:prSet presAssocID="{0ECD6C81-8751-462A-B689-7930ADDF99EE}" presName="composite" presStyleCnt="0"/>
      <dgm:spPr/>
    </dgm:pt>
    <dgm:pt modelId="{FACD2E96-03AC-4FEF-8700-A26546CA8DC8}" type="pres">
      <dgm:prSet presAssocID="{0ECD6C81-8751-462A-B689-7930ADDF99EE}" presName="parTx" presStyleLbl="alignNode1" presStyleIdx="0" presStyleCnt="2">
        <dgm:presLayoutVars>
          <dgm:chMax val="0"/>
          <dgm:chPref val="0"/>
          <dgm:bulletEnabled val="1"/>
        </dgm:presLayoutVars>
      </dgm:prSet>
      <dgm:spPr/>
    </dgm:pt>
    <dgm:pt modelId="{44197B5D-A492-48EB-BF03-9966B978E3A1}" type="pres">
      <dgm:prSet presAssocID="{0ECD6C81-8751-462A-B689-7930ADDF99EE}" presName="desTx" presStyleLbl="alignAccFollowNode1" presStyleIdx="0" presStyleCnt="2">
        <dgm:presLayoutVars>
          <dgm:bulletEnabled val="1"/>
        </dgm:presLayoutVars>
      </dgm:prSet>
      <dgm:spPr/>
    </dgm:pt>
    <dgm:pt modelId="{D3648DC7-29BD-4C09-AE2B-7D4B38C23F80}" type="pres">
      <dgm:prSet presAssocID="{D2FDA2F5-3CF9-4479-BADF-F50BA82D352D}" presName="space" presStyleCnt="0"/>
      <dgm:spPr/>
    </dgm:pt>
    <dgm:pt modelId="{349EC300-CC7A-4DD9-B903-11325A85791A}" type="pres">
      <dgm:prSet presAssocID="{04E765E6-8A2B-436D-853D-C42E0796963F}" presName="composite" presStyleCnt="0"/>
      <dgm:spPr/>
    </dgm:pt>
    <dgm:pt modelId="{07C4E2F6-55FD-4846-81EA-9EA3E3CD265D}" type="pres">
      <dgm:prSet presAssocID="{04E765E6-8A2B-436D-853D-C42E0796963F}" presName="parTx" presStyleLbl="alignNode1" presStyleIdx="1" presStyleCnt="2" custLinFactNeighborX="1365" custLinFactNeighborY="-1369">
        <dgm:presLayoutVars>
          <dgm:chMax val="0"/>
          <dgm:chPref val="0"/>
          <dgm:bulletEnabled val="1"/>
        </dgm:presLayoutVars>
      </dgm:prSet>
      <dgm:spPr/>
    </dgm:pt>
    <dgm:pt modelId="{BCE9B6DE-31F6-49F7-B61B-3B6274014FDD}" type="pres">
      <dgm:prSet presAssocID="{04E765E6-8A2B-436D-853D-C42E0796963F}" presName="desTx" presStyleLbl="alignAccFollowNode1" presStyleIdx="1" presStyleCnt="2">
        <dgm:presLayoutVars>
          <dgm:bulletEnabled val="1"/>
        </dgm:presLayoutVars>
      </dgm:prSet>
      <dgm:spPr/>
    </dgm:pt>
  </dgm:ptLst>
  <dgm:cxnLst>
    <dgm:cxn modelId="{DB897B09-729D-4512-A924-7558D6030ABF}" type="presOf" srcId="{425580B2-9BC9-4F84-8183-E8D8E2BBD92D}" destId="{44197B5D-A492-48EB-BF03-9966B978E3A1}" srcOrd="0" destOrd="0" presId="urn:microsoft.com/office/officeart/2005/8/layout/hList1"/>
    <dgm:cxn modelId="{2F11501D-B331-4BD6-9ED2-886D38C7CC76}" srcId="{04E765E6-8A2B-436D-853D-C42E0796963F}" destId="{3E0B072E-ED85-4C80-BC7B-4677ECD5E534}" srcOrd="1" destOrd="0" parTransId="{0777060E-D5AA-429E-A713-21EA06CECE73}" sibTransId="{60507245-8716-489F-8957-5D2AE4A73367}"/>
    <dgm:cxn modelId="{7FA70025-8E02-4710-8B7E-58580F83E6FA}" srcId="{04E765E6-8A2B-436D-853D-C42E0796963F}" destId="{47F32CA0-E7A2-496E-9EDC-8B8EA6C10933}" srcOrd="2" destOrd="0" parTransId="{00960A05-9DC3-4444-86E9-688AA20EB707}" sibTransId="{E7FFC4FD-1999-4C37-B8C2-F7E4B39A6E1A}"/>
    <dgm:cxn modelId="{4E08A627-32C5-4F0A-9017-A0117F8CC600}" srcId="{04E765E6-8A2B-436D-853D-C42E0796963F}" destId="{A51B028A-18C8-4808-BBC7-6965FA6A7E7B}" srcOrd="0" destOrd="0" parTransId="{11CBF3A8-E6A6-471A-B4C5-8C11607FD687}" sibTransId="{EDF833C3-8F95-46D2-BA9C-B29FA24D0A1F}"/>
    <dgm:cxn modelId="{6DC2EC67-EB04-4A61-9C9B-A2BA1E83CDF3}" type="presOf" srcId="{34C03CA1-1A0E-44C6-989B-BC1097B59932}" destId="{BCE9B6DE-31F6-49F7-B61B-3B6274014FDD}" srcOrd="0" destOrd="3" presId="urn:microsoft.com/office/officeart/2005/8/layout/hList1"/>
    <dgm:cxn modelId="{8DC1FD52-7A57-460C-98B1-9ED7F1FD562B}" srcId="{0ECD6C81-8751-462A-B689-7930ADDF99EE}" destId="{852A5638-5ACC-42FB-A168-203AEF55EDBF}" srcOrd="3" destOrd="0" parTransId="{37F3478C-2513-4E78-B9E2-EF5CF46748C1}" sibTransId="{7DE513CA-5AC3-490F-99BB-215E46475D44}"/>
    <dgm:cxn modelId="{8B428174-901B-4C63-895F-15F680E34D7A}" srcId="{0ECD6C81-8751-462A-B689-7930ADDF99EE}" destId="{E2AA3A5F-A884-4877-BD86-013FB605B00A}" srcOrd="1" destOrd="0" parTransId="{4453DB6D-D3F6-418A-863C-6D898CDFC9EA}" sibTransId="{602EF9CF-BB52-4D93-9B91-2A42A7480608}"/>
    <dgm:cxn modelId="{612F8E79-CD1A-4583-A3FD-8DD2FF5394FA}" srcId="{0ECD6C81-8751-462A-B689-7930ADDF99EE}" destId="{BA767B36-E88A-4FCF-A746-D852CB24378D}" srcOrd="2" destOrd="0" parTransId="{3CDD4AF8-4F0A-4CDB-815E-533BB1E67574}" sibTransId="{D149D885-6B80-46ED-B4AD-F0BC6FB5377B}"/>
    <dgm:cxn modelId="{266C527A-F13B-4DEB-81B6-ACAF318E03AC}" type="presOf" srcId="{0ECD6C81-8751-462A-B689-7930ADDF99EE}" destId="{FACD2E96-03AC-4FEF-8700-A26546CA8DC8}" srcOrd="0" destOrd="0" presId="urn:microsoft.com/office/officeart/2005/8/layout/hList1"/>
    <dgm:cxn modelId="{48EEE77D-854D-4783-9128-339AB92F63C6}" type="presOf" srcId="{7B71B0AB-95D3-4F86-AD74-5030B6F99B59}" destId="{F2020017-DDFB-4F01-8C3E-DD83364FC06A}" srcOrd="0" destOrd="0" presId="urn:microsoft.com/office/officeart/2005/8/layout/hList1"/>
    <dgm:cxn modelId="{315C9482-68CE-461B-AE10-E495B17D4041}" srcId="{7B71B0AB-95D3-4F86-AD74-5030B6F99B59}" destId="{0ECD6C81-8751-462A-B689-7930ADDF99EE}" srcOrd="0" destOrd="0" parTransId="{F3056EE4-B55B-45C3-B20B-A437045B1E88}" sibTransId="{D2FDA2F5-3CF9-4479-BADF-F50BA82D352D}"/>
    <dgm:cxn modelId="{4F0DB487-94DA-435B-A39F-6983234FA423}" type="presOf" srcId="{04E765E6-8A2B-436D-853D-C42E0796963F}" destId="{07C4E2F6-55FD-4846-81EA-9EA3E3CD265D}" srcOrd="0" destOrd="0" presId="urn:microsoft.com/office/officeart/2005/8/layout/hList1"/>
    <dgm:cxn modelId="{E50C2E95-BDD3-422B-AFDB-9B5FFF0F5440}" srcId="{7B71B0AB-95D3-4F86-AD74-5030B6F99B59}" destId="{04E765E6-8A2B-436D-853D-C42E0796963F}" srcOrd="1" destOrd="0" parTransId="{CC03F7C4-F4B4-47AE-B398-300A5B430CB2}" sibTransId="{F73CF293-C37C-4083-8504-519B84825933}"/>
    <dgm:cxn modelId="{22A3BCAD-94BC-4CE0-ADA6-1CF03594DA95}" type="presOf" srcId="{3E0B072E-ED85-4C80-BC7B-4677ECD5E534}" destId="{BCE9B6DE-31F6-49F7-B61B-3B6274014FDD}" srcOrd="0" destOrd="1" presId="urn:microsoft.com/office/officeart/2005/8/layout/hList1"/>
    <dgm:cxn modelId="{E084CBBC-29F8-4671-ABBA-0EF8747458AF}" type="presOf" srcId="{BA767B36-E88A-4FCF-A746-D852CB24378D}" destId="{44197B5D-A492-48EB-BF03-9966B978E3A1}" srcOrd="0" destOrd="2" presId="urn:microsoft.com/office/officeart/2005/8/layout/hList1"/>
    <dgm:cxn modelId="{77AE16CF-54DB-451E-96C5-C9948DDC2488}" srcId="{04E765E6-8A2B-436D-853D-C42E0796963F}" destId="{34C03CA1-1A0E-44C6-989B-BC1097B59932}" srcOrd="3" destOrd="0" parTransId="{12C4CA30-84F1-46DC-BDBA-0464A0C2CCB3}" sibTransId="{CA775107-BC62-472A-B77D-619A7FC940C4}"/>
    <dgm:cxn modelId="{DDCD23DF-CD19-47BA-B14E-700C6227263D}" type="presOf" srcId="{A51B028A-18C8-4808-BBC7-6965FA6A7E7B}" destId="{BCE9B6DE-31F6-49F7-B61B-3B6274014FDD}" srcOrd="0" destOrd="0" presId="urn:microsoft.com/office/officeart/2005/8/layout/hList1"/>
    <dgm:cxn modelId="{304B68E2-5DB6-4A8C-9746-2F610D080A5F}" type="presOf" srcId="{E2AA3A5F-A884-4877-BD86-013FB605B00A}" destId="{44197B5D-A492-48EB-BF03-9966B978E3A1}" srcOrd="0" destOrd="1" presId="urn:microsoft.com/office/officeart/2005/8/layout/hList1"/>
    <dgm:cxn modelId="{0EF539E3-1AD3-4A22-88BB-50524AC8AF2A}" type="presOf" srcId="{852A5638-5ACC-42FB-A168-203AEF55EDBF}" destId="{44197B5D-A492-48EB-BF03-9966B978E3A1}" srcOrd="0" destOrd="3" presId="urn:microsoft.com/office/officeart/2005/8/layout/hList1"/>
    <dgm:cxn modelId="{A39CB1EA-80A0-4DFB-A538-CED38CB7010F}" type="presOf" srcId="{47F32CA0-E7A2-496E-9EDC-8B8EA6C10933}" destId="{BCE9B6DE-31F6-49F7-B61B-3B6274014FDD}" srcOrd="0" destOrd="2" presId="urn:microsoft.com/office/officeart/2005/8/layout/hList1"/>
    <dgm:cxn modelId="{C012A0FD-8F3C-41A8-8E1B-E6611FD544C6}" srcId="{0ECD6C81-8751-462A-B689-7930ADDF99EE}" destId="{425580B2-9BC9-4F84-8183-E8D8E2BBD92D}" srcOrd="0" destOrd="0" parTransId="{75128B0C-491F-40D5-9531-3FDE420ED5FE}" sibTransId="{AEA2393C-8A06-4EF8-AE39-0397E8B81F69}"/>
    <dgm:cxn modelId="{828D6347-4CE2-41BC-9909-70B5E7CEA7EF}" type="presParOf" srcId="{F2020017-DDFB-4F01-8C3E-DD83364FC06A}" destId="{52C55EF5-3A3F-4F97-956D-89B90D9372A3}" srcOrd="0" destOrd="0" presId="urn:microsoft.com/office/officeart/2005/8/layout/hList1"/>
    <dgm:cxn modelId="{B3B10E80-EA61-4298-87F6-279B278B5CCE}" type="presParOf" srcId="{52C55EF5-3A3F-4F97-956D-89B90D9372A3}" destId="{FACD2E96-03AC-4FEF-8700-A26546CA8DC8}" srcOrd="0" destOrd="0" presId="urn:microsoft.com/office/officeart/2005/8/layout/hList1"/>
    <dgm:cxn modelId="{47B083EE-1693-4CE2-857C-B76BFD38F9E9}" type="presParOf" srcId="{52C55EF5-3A3F-4F97-956D-89B90D9372A3}" destId="{44197B5D-A492-48EB-BF03-9966B978E3A1}" srcOrd="1" destOrd="0" presId="urn:microsoft.com/office/officeart/2005/8/layout/hList1"/>
    <dgm:cxn modelId="{EF1AF177-9495-4512-8EA4-DD4ACB2C32BB}" type="presParOf" srcId="{F2020017-DDFB-4F01-8C3E-DD83364FC06A}" destId="{D3648DC7-29BD-4C09-AE2B-7D4B38C23F80}" srcOrd="1" destOrd="0" presId="urn:microsoft.com/office/officeart/2005/8/layout/hList1"/>
    <dgm:cxn modelId="{37DA8CDF-F968-41D3-B2A3-0CD5377A8E0F}" type="presParOf" srcId="{F2020017-DDFB-4F01-8C3E-DD83364FC06A}" destId="{349EC300-CC7A-4DD9-B903-11325A85791A}" srcOrd="2" destOrd="0" presId="urn:microsoft.com/office/officeart/2005/8/layout/hList1"/>
    <dgm:cxn modelId="{E27D82EF-3652-4B73-9CCC-5C48B8AE593E}" type="presParOf" srcId="{349EC300-CC7A-4DD9-B903-11325A85791A}" destId="{07C4E2F6-55FD-4846-81EA-9EA3E3CD265D}" srcOrd="0" destOrd="0" presId="urn:microsoft.com/office/officeart/2005/8/layout/hList1"/>
    <dgm:cxn modelId="{38BD49A5-ECD6-42CA-AB70-993EE7C3BCEC}" type="presParOf" srcId="{349EC300-CC7A-4DD9-B903-11325A85791A}" destId="{BCE9B6DE-31F6-49F7-B61B-3B6274014F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FECE496-BA9B-403C-A992-FB0B7FB4A18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06AF1784-D69B-42AE-BACE-9305ABA64BA3}">
      <dgm:prSet custT="1"/>
      <dgm:spPr/>
      <dgm:t>
        <a:bodyPr/>
        <a:lstStyle/>
        <a:p>
          <a:pPr rtl="0"/>
          <a:r>
            <a:rPr lang="en-US" sz="2600" b="1" u="sng" dirty="0">
              <a:latin typeface="微軟正黑體" panose="020B0604030504040204" pitchFamily="34" charset="-120"/>
              <a:ea typeface="微軟正黑體" panose="020B0604030504040204" pitchFamily="34" charset="-120"/>
            </a:rPr>
            <a:t>【</a:t>
          </a:r>
          <a:r>
            <a:rPr lang="zh-TW" sz="2600" b="1" u="sng" dirty="0">
              <a:latin typeface="微軟正黑體" panose="020B0604030504040204" pitchFamily="34" charset="-120"/>
              <a:ea typeface="微軟正黑體" panose="020B0604030504040204" pitchFamily="34" charset="-120"/>
            </a:rPr>
            <a:t>按月請領</a:t>
          </a:r>
          <a:r>
            <a:rPr lang="en-US" sz="2600" b="1" u="sng" dirty="0">
              <a:latin typeface="微軟正黑體" panose="020B0604030504040204" pitchFamily="34" charset="-120"/>
              <a:ea typeface="微軟正黑體" panose="020B0604030504040204" pitchFamily="34" charset="-120"/>
            </a:rPr>
            <a:t>】</a:t>
          </a:r>
        </a:p>
        <a:p>
          <a:pPr rtl="0"/>
          <a:r>
            <a:rPr lang="zh-TW" sz="2600" b="1" dirty="0">
              <a:latin typeface="微軟正黑體" panose="020B0604030504040204" pitchFamily="34" charset="-120"/>
              <a:ea typeface="微軟正黑體" panose="020B0604030504040204" pitchFamily="34" charset="-120"/>
            </a:rPr>
            <a:t>專</a:t>
          </a:r>
          <a:r>
            <a:rPr lang="en-US" sz="2600" b="1" dirty="0">
              <a:latin typeface="微軟正黑體" panose="020B0604030504040204" pitchFamily="34" charset="-120"/>
              <a:ea typeface="微軟正黑體" panose="020B0604030504040204" pitchFamily="34" charset="-120"/>
            </a:rPr>
            <a:t>(</a:t>
          </a:r>
          <a:r>
            <a:rPr lang="zh-TW" sz="2600" b="1" dirty="0">
              <a:latin typeface="微軟正黑體" panose="020B0604030504040204" pitchFamily="34" charset="-120"/>
              <a:ea typeface="微軟正黑體" panose="020B0604030504040204" pitchFamily="34" charset="-120"/>
            </a:rPr>
            <a:t>兼</a:t>
          </a:r>
          <a:r>
            <a:rPr lang="en-US" sz="2600" b="1" dirty="0">
              <a:latin typeface="微軟正黑體" panose="020B0604030504040204" pitchFamily="34" charset="-120"/>
              <a:ea typeface="微軟正黑體" panose="020B0604030504040204" pitchFamily="34" charset="-120"/>
            </a:rPr>
            <a:t>)</a:t>
          </a:r>
          <a:r>
            <a:rPr lang="zh-TW" sz="2600" b="1" dirty="0">
              <a:latin typeface="微軟正黑體" panose="020B0604030504040204" pitchFamily="34" charset="-120"/>
              <a:ea typeface="微軟正黑體" panose="020B0604030504040204" pitchFamily="34" charset="-120"/>
            </a:rPr>
            <a:t>任助理薪資</a:t>
          </a:r>
          <a:endParaRPr lang="zh-TW" sz="2600" dirty="0">
            <a:latin typeface="微軟正黑體" panose="020B0604030504040204" pitchFamily="34" charset="-120"/>
            <a:ea typeface="微軟正黑體" panose="020B0604030504040204" pitchFamily="34" charset="-120"/>
          </a:endParaRPr>
        </a:p>
      </dgm:t>
    </dgm:pt>
    <dgm:pt modelId="{E3B2B8FF-D6F5-4E4E-897A-325EDD9DE1B9}" type="parTrans" cxnId="{FD54B479-E5BC-4905-85CB-DD0C8A15A30A}">
      <dgm:prSet/>
      <dgm:spPr/>
      <dgm:t>
        <a:bodyPr/>
        <a:lstStyle/>
        <a:p>
          <a:endParaRPr lang="zh-TW" altLang="en-US"/>
        </a:p>
      </dgm:t>
    </dgm:pt>
    <dgm:pt modelId="{80EAF276-C4F4-42EB-84EF-D2DD684B1104}" type="sibTrans" cxnId="{FD54B479-E5BC-4905-85CB-DD0C8A15A30A}">
      <dgm:prSet/>
      <dgm:spPr/>
      <dgm:t>
        <a:bodyPr/>
        <a:lstStyle/>
        <a:p>
          <a:endParaRPr lang="zh-TW" altLang="en-US"/>
        </a:p>
      </dgm:t>
    </dgm:pt>
    <dgm:pt modelId="{81A91120-5477-4FCE-AC8F-696E664F84A5}">
      <dgm:prSet custT="1"/>
      <dgm:spPr/>
      <dgm:t>
        <a:bodyPr/>
        <a:lstStyle/>
        <a:p>
          <a:pPr rtl="0"/>
          <a:r>
            <a:rPr lang="zh-TW" altLang="en-US" sz="2200" b="0" dirty="0">
              <a:latin typeface="微軟正黑體" panose="020B0604030504040204" pitchFamily="34" charset="-120"/>
              <a:ea typeface="微軟正黑體" panose="020B0604030504040204" pitchFamily="34" charset="-120"/>
            </a:rPr>
            <a:t>請領薪資</a:t>
          </a:r>
          <a:r>
            <a:rPr lang="zh-TW" sz="2200" b="0" dirty="0">
              <a:latin typeface="微軟正黑體" panose="020B0604030504040204" pitchFamily="34" charset="-120"/>
              <a:ea typeface="微軟正黑體" panose="020B0604030504040204" pitchFamily="34" charset="-120"/>
            </a:rPr>
            <a:t>請檢附</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請款單</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及</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印領清冊</a:t>
          </a:r>
          <a:r>
            <a:rPr lang="en-US" sz="2200" b="0" dirty="0">
              <a:latin typeface="微軟正黑體" panose="020B0604030504040204" pitchFamily="34" charset="-120"/>
              <a:ea typeface="微軟正黑體" panose="020B0604030504040204" pitchFamily="34" charset="-120"/>
            </a:rPr>
            <a:t>】 </a:t>
          </a:r>
          <a:r>
            <a:rPr lang="zh-TW"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A05B8625-BBB6-4E7F-8C09-CD609CBD38B6}" type="parTrans" cxnId="{70C39D6D-CE2D-47EB-8825-80301C71D274}">
      <dgm:prSet/>
      <dgm:spPr/>
      <dgm:t>
        <a:bodyPr/>
        <a:lstStyle/>
        <a:p>
          <a:endParaRPr lang="zh-TW" altLang="en-US"/>
        </a:p>
      </dgm:t>
    </dgm:pt>
    <dgm:pt modelId="{0F08991A-ED90-4122-8A91-1F690240233D}" type="sibTrans" cxnId="{70C39D6D-CE2D-47EB-8825-80301C71D274}">
      <dgm:prSet/>
      <dgm:spPr/>
      <dgm:t>
        <a:bodyPr/>
        <a:lstStyle/>
        <a:p>
          <a:endParaRPr lang="zh-TW" altLang="en-US"/>
        </a:p>
      </dgm:t>
    </dgm:pt>
    <dgm:pt modelId="{FEA4633C-F201-461E-86FC-574F7BE01C18}">
      <dgm:prSet custT="1"/>
      <dgm:spPr/>
      <dgm:t>
        <a:bodyPr/>
        <a:lstStyle/>
        <a:p>
          <a:pPr rtl="0"/>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每月</a:t>
          </a:r>
          <a:r>
            <a:rPr lang="en-US" sz="2200" b="0" dirty="0">
              <a:latin typeface="微軟正黑體" panose="020B0604030504040204" pitchFamily="34" charset="-120"/>
              <a:ea typeface="微軟正黑體" panose="020B0604030504040204" pitchFamily="34" charset="-120"/>
            </a:rPr>
            <a:t>1</a:t>
          </a:r>
          <a:r>
            <a:rPr lang="zh-TW" sz="2200" b="0" dirty="0">
              <a:latin typeface="微軟正黑體" panose="020B0604030504040204" pitchFamily="34" charset="-120"/>
              <a:ea typeface="微軟正黑體" panose="020B0604030504040204" pitchFamily="34" charset="-120"/>
            </a:rPr>
            <a:t>日起</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開始請款</a:t>
          </a:r>
          <a:r>
            <a:rPr lang="zh-TW" altLang="en-US"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D20C9349-61AD-4521-9423-0195230C53E3}" type="parTrans" cxnId="{FE1DC1B2-99D1-4C30-8D04-DBC83E483EBA}">
      <dgm:prSet/>
      <dgm:spPr/>
      <dgm:t>
        <a:bodyPr/>
        <a:lstStyle/>
        <a:p>
          <a:endParaRPr lang="zh-TW" altLang="en-US"/>
        </a:p>
      </dgm:t>
    </dgm:pt>
    <dgm:pt modelId="{2FD2D753-8AF1-4519-85CF-CB4F42D804B9}" type="sibTrans" cxnId="{FE1DC1B2-99D1-4C30-8D04-DBC83E483EBA}">
      <dgm:prSet/>
      <dgm:spPr/>
      <dgm:t>
        <a:bodyPr/>
        <a:lstStyle/>
        <a:p>
          <a:endParaRPr lang="zh-TW" altLang="en-US"/>
        </a:p>
      </dgm:t>
    </dgm:pt>
    <dgm:pt modelId="{87E7FF2F-D71D-4C69-BA97-74F99B4B95D4}">
      <dgm:prSet custT="1"/>
      <dgm:spPr/>
      <dgm:t>
        <a:bodyPr/>
        <a:lstStyle/>
        <a:p>
          <a:pPr rtl="0"/>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印領清冊</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請至校務系統</a:t>
          </a:r>
          <a:r>
            <a:rPr lang="zh-TW" sz="2200" b="0" dirty="0">
              <a:solidFill>
                <a:srgbClr val="C00000"/>
              </a:solidFill>
              <a:latin typeface="微軟正黑體" panose="020B0604030504040204" pitchFamily="34" charset="-120"/>
              <a:ea typeface="微軟正黑體" panose="020B0604030504040204" pitchFamily="34" charset="-120"/>
            </a:rPr>
            <a:t>按月製作</a:t>
          </a:r>
          <a:r>
            <a:rPr lang="zh-TW"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25FA1A35-C905-4CBD-9D55-2E8465A099DD}" type="parTrans" cxnId="{8733D04A-96CA-4177-9118-0B5D537145FD}">
      <dgm:prSet/>
      <dgm:spPr/>
      <dgm:t>
        <a:bodyPr/>
        <a:lstStyle/>
        <a:p>
          <a:endParaRPr lang="zh-TW" altLang="en-US"/>
        </a:p>
      </dgm:t>
    </dgm:pt>
    <dgm:pt modelId="{313C435B-E0F1-43BC-9E00-E26A348F0376}" type="sibTrans" cxnId="{8733D04A-96CA-4177-9118-0B5D537145FD}">
      <dgm:prSet/>
      <dgm:spPr/>
      <dgm:t>
        <a:bodyPr/>
        <a:lstStyle/>
        <a:p>
          <a:endParaRPr lang="zh-TW" altLang="en-US"/>
        </a:p>
      </dgm:t>
    </dgm:pt>
    <dgm:pt modelId="{F0DFE2E3-8C37-4093-9E1A-D9478AEA5C66}">
      <dgm:prSet custT="1"/>
      <dgm:spPr/>
      <dgm:t>
        <a:bodyPr/>
        <a:lstStyle/>
        <a:p>
          <a:pPr rtl="0"/>
          <a:r>
            <a:rPr lang="zh-TW" altLang="en-US" sz="2200" dirty="0">
              <a:latin typeface="微軟正黑體" panose="020B0604030504040204" pitchFamily="34" charset="-120"/>
              <a:ea typeface="微軟正黑體" panose="020B0604030504040204" pitchFamily="34" charset="-120"/>
            </a:rPr>
            <a:t>請於</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請款單</a:t>
          </a:r>
          <a:r>
            <a:rPr lang="en-US" altLang="zh-TW" sz="2200" dirty="0">
              <a:latin typeface="微軟正黑體" panose="020B0604030504040204" pitchFamily="34" charset="-120"/>
              <a:ea typeface="微軟正黑體" panose="020B0604030504040204" pitchFamily="34" charset="-120"/>
            </a:rPr>
            <a:t>/</a:t>
          </a:r>
          <a:r>
            <a:rPr lang="zh-TW" altLang="en-US" sz="2200" dirty="0">
              <a:solidFill>
                <a:srgbClr val="C00000"/>
              </a:solidFill>
              <a:latin typeface="微軟正黑體" panose="020B0604030504040204" pitchFamily="34" charset="-120"/>
              <a:ea typeface="微軟正黑體" panose="020B0604030504040204" pitchFamily="34" charset="-120"/>
            </a:rPr>
            <a:t>用途說明</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a:t>
          </a:r>
          <a:r>
            <a:rPr lang="zh-TW" altLang="en-US" sz="2200" dirty="0">
              <a:solidFill>
                <a:srgbClr val="C00000"/>
              </a:solidFill>
              <a:latin typeface="微軟正黑體" panose="020B0604030504040204" pitchFamily="34" charset="-120"/>
              <a:ea typeface="微軟正黑體" panose="020B0604030504040204" pitchFamily="34" charset="-120"/>
            </a:rPr>
            <a:t>填寫</a:t>
          </a:r>
          <a:r>
            <a:rPr lang="en-US" altLang="zh-TW" sz="2200" dirty="0">
              <a:solidFill>
                <a:srgbClr val="C00000"/>
              </a:solidFill>
              <a:latin typeface="微軟正黑體" panose="020B0604030504040204" pitchFamily="34" charset="-120"/>
              <a:ea typeface="微軟正黑體" panose="020B0604030504040204" pitchFamily="34" charset="-120"/>
            </a:rPr>
            <a:t>OOO</a:t>
          </a:r>
          <a:r>
            <a:rPr lang="zh-TW" altLang="en-US" sz="2200" dirty="0">
              <a:solidFill>
                <a:srgbClr val="C00000"/>
              </a:solidFill>
              <a:latin typeface="微軟正黑體" panose="020B0604030504040204" pitchFamily="34" charset="-120"/>
              <a:ea typeface="微軟正黑體" panose="020B0604030504040204" pitchFamily="34" charset="-120"/>
            </a:rPr>
            <a:t>年</a:t>
          </a:r>
          <a:r>
            <a:rPr lang="en-US" altLang="zh-TW" sz="2200" dirty="0">
              <a:solidFill>
                <a:srgbClr val="C00000"/>
              </a:solidFill>
              <a:latin typeface="微軟正黑體" panose="020B0604030504040204" pitchFamily="34" charset="-120"/>
              <a:ea typeface="微軟正黑體" panose="020B0604030504040204" pitchFamily="34" charset="-120"/>
            </a:rPr>
            <a:t>OO</a:t>
          </a:r>
          <a:r>
            <a:rPr lang="zh-TW" altLang="en-US" sz="2200" dirty="0">
              <a:solidFill>
                <a:srgbClr val="C00000"/>
              </a:solidFill>
              <a:latin typeface="微軟正黑體" panose="020B0604030504040204" pitchFamily="34" charset="-120"/>
              <a:ea typeface="微軟正黑體" panose="020B0604030504040204" pitchFamily="34" charset="-120"/>
            </a:rPr>
            <a:t>月</a:t>
          </a:r>
          <a:r>
            <a:rPr lang="en-US" altLang="zh-TW" sz="2200" dirty="0">
              <a:solidFill>
                <a:srgbClr val="C00000"/>
              </a:solidFill>
              <a:latin typeface="微軟正黑體" panose="020B0604030504040204" pitchFamily="34" charset="-120"/>
              <a:ea typeface="微軟正黑體" panose="020B0604030504040204" pitchFamily="34" charset="-120"/>
            </a:rPr>
            <a:t>XXX-</a:t>
          </a:r>
          <a:r>
            <a:rPr lang="zh-TW" altLang="en-US" sz="2200" dirty="0">
              <a:solidFill>
                <a:srgbClr val="C00000"/>
              </a:solidFill>
              <a:latin typeface="微軟正黑體" panose="020B0604030504040204" pitchFamily="34" charset="-120"/>
              <a:ea typeface="微軟正黑體" panose="020B0604030504040204" pitchFamily="34" charset="-120"/>
            </a:rPr>
            <a:t>薪資、補充保費、津貼</a:t>
          </a:r>
          <a:r>
            <a:rPr lang="en-US" altLang="zh-TW" sz="2200" dirty="0">
              <a:solidFill>
                <a:srgbClr val="C00000"/>
              </a:solidFill>
              <a:latin typeface="微軟正黑體" panose="020B0604030504040204" pitchFamily="34" charset="-120"/>
              <a:ea typeface="微軟正黑體" panose="020B0604030504040204" pitchFamily="34" charset="-120"/>
            </a:rPr>
            <a:t>…</a:t>
          </a:r>
          <a:r>
            <a:rPr lang="zh-TW" altLang="en-US" sz="2200" dirty="0">
              <a:solidFill>
                <a:srgbClr val="C00000"/>
              </a:solidFill>
              <a:latin typeface="微軟正黑體" panose="020B0604030504040204" pitchFamily="34" charset="-120"/>
              <a:ea typeface="微軟正黑體" panose="020B0604030504040204" pitchFamily="34" charset="-120"/>
            </a:rPr>
            <a:t>等</a:t>
          </a:r>
          <a:r>
            <a:rPr lang="zh-TW" altLang="en-US" sz="220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83EE75FB-6651-45EC-95E7-865A4300202B}" type="parTrans" cxnId="{51993B55-12D1-4671-94AF-43C3E937C8DB}">
      <dgm:prSet/>
      <dgm:spPr/>
      <dgm:t>
        <a:bodyPr/>
        <a:lstStyle/>
        <a:p>
          <a:endParaRPr lang="zh-TW" altLang="en-US"/>
        </a:p>
      </dgm:t>
    </dgm:pt>
    <dgm:pt modelId="{D7185FD1-2D13-445B-8674-5B74632D8256}" type="sibTrans" cxnId="{51993B55-12D1-4671-94AF-43C3E937C8DB}">
      <dgm:prSet/>
      <dgm:spPr/>
      <dgm:t>
        <a:bodyPr/>
        <a:lstStyle/>
        <a:p>
          <a:endParaRPr lang="zh-TW" altLang="en-US"/>
        </a:p>
      </dgm:t>
    </dgm:pt>
    <dgm:pt modelId="{E7667A02-19F4-45ED-BF6E-4EB038A8FBE9}">
      <dgm:prSet custT="1"/>
      <dgm:spPr/>
      <dgm:t>
        <a:bodyPr/>
        <a:lstStyle/>
        <a:p>
          <a:pPr rtl="0"/>
          <a:r>
            <a:rPr lang="zh-TW" altLang="en-US" sz="2200" dirty="0">
              <a:latin typeface="微軟正黑體" panose="020B0604030504040204" pitchFamily="34" charset="-120"/>
              <a:ea typeface="微軟正黑體" panose="020B0604030504040204" pitchFamily="34" charset="-120"/>
            </a:rPr>
            <a:t>具領人</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領款人</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須於</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印領清冊</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蓋章欄位</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簽名或蓋章</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97C0FF04-540E-44B6-A28A-2AE73A9F9A35}" type="parTrans" cxnId="{047BB21C-A504-4F19-9E58-04900E8C5ECD}">
      <dgm:prSet/>
      <dgm:spPr/>
      <dgm:t>
        <a:bodyPr/>
        <a:lstStyle/>
        <a:p>
          <a:endParaRPr lang="zh-TW" altLang="en-US"/>
        </a:p>
      </dgm:t>
    </dgm:pt>
    <dgm:pt modelId="{BB5E0E06-D10C-4BAF-9B3C-90E5FE7A9149}" type="sibTrans" cxnId="{047BB21C-A504-4F19-9E58-04900E8C5ECD}">
      <dgm:prSet/>
      <dgm:spPr/>
      <dgm:t>
        <a:bodyPr/>
        <a:lstStyle/>
        <a:p>
          <a:endParaRPr lang="zh-TW" altLang="en-US"/>
        </a:p>
      </dgm:t>
    </dgm:pt>
    <dgm:pt modelId="{505A667F-61CC-4848-831E-3F0B6A3535CF}" type="pres">
      <dgm:prSet presAssocID="{6FECE496-BA9B-403C-A992-FB0B7FB4A18D}" presName="Name0" presStyleCnt="0">
        <dgm:presLayoutVars>
          <dgm:dir/>
          <dgm:animLvl val="lvl"/>
          <dgm:resizeHandles val="exact"/>
        </dgm:presLayoutVars>
      </dgm:prSet>
      <dgm:spPr/>
    </dgm:pt>
    <dgm:pt modelId="{6BC94EF2-145B-4B59-97C1-0B37FE8B6BA9}" type="pres">
      <dgm:prSet presAssocID="{06AF1784-D69B-42AE-BACE-9305ABA64BA3}" presName="composite" presStyleCnt="0"/>
      <dgm:spPr/>
    </dgm:pt>
    <dgm:pt modelId="{B994BCC7-95B8-40B0-AD73-DD8390D97C6A}" type="pres">
      <dgm:prSet presAssocID="{06AF1784-D69B-42AE-BACE-9305ABA64BA3}" presName="parTx" presStyleLbl="alignNode1" presStyleIdx="0" presStyleCnt="1" custScaleY="100000">
        <dgm:presLayoutVars>
          <dgm:chMax val="0"/>
          <dgm:chPref val="0"/>
          <dgm:bulletEnabled val="1"/>
        </dgm:presLayoutVars>
      </dgm:prSet>
      <dgm:spPr/>
    </dgm:pt>
    <dgm:pt modelId="{EB6C04DA-7F0A-4A4C-8E0A-35E2FBF6EF1E}" type="pres">
      <dgm:prSet presAssocID="{06AF1784-D69B-42AE-BACE-9305ABA64BA3}" presName="desTx" presStyleLbl="alignAccFollowNode1" presStyleIdx="0" presStyleCnt="1" custLinFactNeighborX="739" custLinFactNeighborY="181">
        <dgm:presLayoutVars>
          <dgm:bulletEnabled val="1"/>
        </dgm:presLayoutVars>
      </dgm:prSet>
      <dgm:spPr/>
    </dgm:pt>
  </dgm:ptLst>
  <dgm:cxnLst>
    <dgm:cxn modelId="{FEE0DA06-ED74-4118-A426-487F6041BC56}" type="presOf" srcId="{81A91120-5477-4FCE-AC8F-696E664F84A5}" destId="{EB6C04DA-7F0A-4A4C-8E0A-35E2FBF6EF1E}" srcOrd="0" destOrd="0" presId="urn:microsoft.com/office/officeart/2005/8/layout/hList1"/>
    <dgm:cxn modelId="{047BB21C-A504-4F19-9E58-04900E8C5ECD}" srcId="{06AF1784-D69B-42AE-BACE-9305ABA64BA3}" destId="{E7667A02-19F4-45ED-BF6E-4EB038A8FBE9}" srcOrd="4" destOrd="0" parTransId="{97C0FF04-540E-44B6-A28A-2AE73A9F9A35}" sibTransId="{BB5E0E06-D10C-4BAF-9B3C-90E5FE7A9149}"/>
    <dgm:cxn modelId="{1FC7532E-E569-4BAA-9858-32C53BF0EC80}" type="presOf" srcId="{6FECE496-BA9B-403C-A992-FB0B7FB4A18D}" destId="{505A667F-61CC-4848-831E-3F0B6A3535CF}" srcOrd="0" destOrd="0" presId="urn:microsoft.com/office/officeart/2005/8/layout/hList1"/>
    <dgm:cxn modelId="{8733D04A-96CA-4177-9118-0B5D537145FD}" srcId="{06AF1784-D69B-42AE-BACE-9305ABA64BA3}" destId="{87E7FF2F-D71D-4C69-BA97-74F99B4B95D4}" srcOrd="2" destOrd="0" parTransId="{25FA1A35-C905-4CBD-9D55-2E8465A099DD}" sibTransId="{313C435B-E0F1-43BC-9E00-E26A348F0376}"/>
    <dgm:cxn modelId="{70C39D6D-CE2D-47EB-8825-80301C71D274}" srcId="{06AF1784-D69B-42AE-BACE-9305ABA64BA3}" destId="{81A91120-5477-4FCE-AC8F-696E664F84A5}" srcOrd="0" destOrd="0" parTransId="{A05B8625-BBB6-4E7F-8C09-CD609CBD38B6}" sibTransId="{0F08991A-ED90-4122-8A91-1F690240233D}"/>
    <dgm:cxn modelId="{6D44EC53-D117-45DC-AD96-2B20EC3F376A}" type="presOf" srcId="{F0DFE2E3-8C37-4093-9E1A-D9478AEA5C66}" destId="{EB6C04DA-7F0A-4A4C-8E0A-35E2FBF6EF1E}" srcOrd="0" destOrd="3" presId="urn:microsoft.com/office/officeart/2005/8/layout/hList1"/>
    <dgm:cxn modelId="{51993B55-12D1-4671-94AF-43C3E937C8DB}" srcId="{06AF1784-D69B-42AE-BACE-9305ABA64BA3}" destId="{F0DFE2E3-8C37-4093-9E1A-D9478AEA5C66}" srcOrd="3" destOrd="0" parTransId="{83EE75FB-6651-45EC-95E7-865A4300202B}" sibTransId="{D7185FD1-2D13-445B-8674-5B74632D8256}"/>
    <dgm:cxn modelId="{FD54B479-E5BC-4905-85CB-DD0C8A15A30A}" srcId="{6FECE496-BA9B-403C-A992-FB0B7FB4A18D}" destId="{06AF1784-D69B-42AE-BACE-9305ABA64BA3}" srcOrd="0" destOrd="0" parTransId="{E3B2B8FF-D6F5-4E4E-897A-325EDD9DE1B9}" sibTransId="{80EAF276-C4F4-42EB-84EF-D2DD684B1104}"/>
    <dgm:cxn modelId="{2AD48D8C-5019-447F-A245-C8717E12E547}" type="presOf" srcId="{06AF1784-D69B-42AE-BACE-9305ABA64BA3}" destId="{B994BCC7-95B8-40B0-AD73-DD8390D97C6A}" srcOrd="0" destOrd="0" presId="urn:microsoft.com/office/officeart/2005/8/layout/hList1"/>
    <dgm:cxn modelId="{911C6994-491D-474F-8AB4-8123F2729621}" type="presOf" srcId="{E7667A02-19F4-45ED-BF6E-4EB038A8FBE9}" destId="{EB6C04DA-7F0A-4A4C-8E0A-35E2FBF6EF1E}" srcOrd="0" destOrd="4" presId="urn:microsoft.com/office/officeart/2005/8/layout/hList1"/>
    <dgm:cxn modelId="{355499B0-0ADF-40FD-9AE4-35CE6F1A3363}" type="presOf" srcId="{FEA4633C-F201-461E-86FC-574F7BE01C18}" destId="{EB6C04DA-7F0A-4A4C-8E0A-35E2FBF6EF1E}" srcOrd="0" destOrd="1" presId="urn:microsoft.com/office/officeart/2005/8/layout/hList1"/>
    <dgm:cxn modelId="{FE1DC1B2-99D1-4C30-8D04-DBC83E483EBA}" srcId="{06AF1784-D69B-42AE-BACE-9305ABA64BA3}" destId="{FEA4633C-F201-461E-86FC-574F7BE01C18}" srcOrd="1" destOrd="0" parTransId="{D20C9349-61AD-4521-9423-0195230C53E3}" sibTransId="{2FD2D753-8AF1-4519-85CF-CB4F42D804B9}"/>
    <dgm:cxn modelId="{9086BAB3-860B-4310-831E-3E5452BB6D69}" type="presOf" srcId="{87E7FF2F-D71D-4C69-BA97-74F99B4B95D4}" destId="{EB6C04DA-7F0A-4A4C-8E0A-35E2FBF6EF1E}" srcOrd="0" destOrd="2" presId="urn:microsoft.com/office/officeart/2005/8/layout/hList1"/>
    <dgm:cxn modelId="{F1CFCE81-56B9-4A74-8373-77E0591E7FE1}" type="presParOf" srcId="{505A667F-61CC-4848-831E-3F0B6A3535CF}" destId="{6BC94EF2-145B-4B59-97C1-0B37FE8B6BA9}" srcOrd="0" destOrd="0" presId="urn:microsoft.com/office/officeart/2005/8/layout/hList1"/>
    <dgm:cxn modelId="{5B6E1D31-0A3D-4B98-BB35-7FF5EC26CD90}" type="presParOf" srcId="{6BC94EF2-145B-4B59-97C1-0B37FE8B6BA9}" destId="{B994BCC7-95B8-40B0-AD73-DD8390D97C6A}" srcOrd="0" destOrd="0" presId="urn:microsoft.com/office/officeart/2005/8/layout/hList1"/>
    <dgm:cxn modelId="{5216E45A-ED91-4621-B78A-CBA951789493}" type="presParOf" srcId="{6BC94EF2-145B-4B59-97C1-0B37FE8B6BA9}" destId="{EB6C04DA-7F0A-4A4C-8E0A-35E2FBF6EF1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FECE496-BA9B-403C-A992-FB0B7FB4A18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910FBE91-AEA7-43BD-924C-903917EE59C8}">
      <dgm:prSet custT="1"/>
      <dgm:spPr>
        <a:solidFill>
          <a:schemeClr val="accent6">
            <a:lumMod val="75000"/>
          </a:schemeClr>
        </a:solidFill>
      </dgm:spPr>
      <dgm:t>
        <a:bodyPr/>
        <a:lstStyle/>
        <a:p>
          <a:pPr rtl="0"/>
          <a:r>
            <a:rPr lang="en-US" sz="2600" b="1" u="sng" dirty="0">
              <a:latin typeface="微軟正黑體" panose="020B0604030504040204" pitchFamily="34" charset="-120"/>
              <a:ea typeface="微軟正黑體" panose="020B0604030504040204" pitchFamily="34" charset="-120"/>
            </a:rPr>
            <a:t>【</a:t>
          </a:r>
          <a:r>
            <a:rPr lang="zh-TW" sz="2600" b="1" u="sng" dirty="0">
              <a:latin typeface="微軟正黑體" panose="020B0604030504040204" pitchFamily="34" charset="-120"/>
              <a:ea typeface="微軟正黑體" panose="020B0604030504040204" pitchFamily="34" charset="-120"/>
            </a:rPr>
            <a:t>非按月請領</a:t>
          </a:r>
          <a:r>
            <a:rPr lang="en-US" sz="2600" b="1" u="sng" dirty="0">
              <a:latin typeface="微軟正黑體" panose="020B0604030504040204" pitchFamily="34" charset="-120"/>
              <a:ea typeface="微軟正黑體" panose="020B0604030504040204" pitchFamily="34" charset="-120"/>
            </a:rPr>
            <a:t>】</a:t>
          </a:r>
        </a:p>
        <a:p>
          <a:pPr rtl="0"/>
          <a:r>
            <a:rPr lang="zh-TW" sz="2600" b="1" dirty="0">
              <a:latin typeface="微軟正黑體" panose="020B0604030504040204" pitchFamily="34" charset="-120"/>
              <a:ea typeface="微軟正黑體" panose="020B0604030504040204" pitchFamily="34" charset="-120"/>
            </a:rPr>
            <a:t>工讀生、臨時工資</a:t>
          </a:r>
          <a:endParaRPr lang="zh-TW" sz="2600" dirty="0">
            <a:latin typeface="微軟正黑體" panose="020B0604030504040204" pitchFamily="34" charset="-120"/>
            <a:ea typeface="微軟正黑體" panose="020B0604030504040204" pitchFamily="34" charset="-120"/>
          </a:endParaRPr>
        </a:p>
      </dgm:t>
    </dgm:pt>
    <dgm:pt modelId="{EFFD6657-C0AE-4D18-9618-567BD51C3CD0}" type="parTrans" cxnId="{B22AA806-8548-4361-84DB-8347654FABA6}">
      <dgm:prSet/>
      <dgm:spPr/>
      <dgm:t>
        <a:bodyPr/>
        <a:lstStyle/>
        <a:p>
          <a:endParaRPr lang="zh-TW" altLang="en-US"/>
        </a:p>
      </dgm:t>
    </dgm:pt>
    <dgm:pt modelId="{DD2A8219-14C5-48D3-81C4-A4F2C0DA024E}" type="sibTrans" cxnId="{B22AA806-8548-4361-84DB-8347654FABA6}">
      <dgm:prSet/>
      <dgm:spPr/>
      <dgm:t>
        <a:bodyPr/>
        <a:lstStyle/>
        <a:p>
          <a:endParaRPr lang="zh-TW" altLang="en-US"/>
        </a:p>
      </dgm:t>
    </dgm:pt>
    <dgm:pt modelId="{D00CAA76-E62B-45C8-ACEB-0A9712930363}">
      <dgm:prSet custT="1"/>
      <dgm:spPr/>
      <dgm:t>
        <a:bodyPr/>
        <a:lstStyle/>
        <a:p>
          <a:pPr rtl="0"/>
          <a:r>
            <a:rPr lang="zh-TW" altLang="en-US" sz="2200" b="0" dirty="0">
              <a:latin typeface="微軟正黑體" panose="020B0604030504040204" pitchFamily="34" charset="-120"/>
              <a:ea typeface="微軟正黑體" panose="020B0604030504040204" pitchFamily="34" charset="-120"/>
            </a:rPr>
            <a:t>請領工讀生薪資，</a:t>
          </a:r>
          <a:r>
            <a:rPr lang="zh-TW" sz="2200" b="0" dirty="0">
              <a:latin typeface="微軟正黑體" panose="020B0604030504040204" pitchFamily="34" charset="-120"/>
              <a:ea typeface="微軟正黑體" panose="020B0604030504040204" pitchFamily="34" charset="-120"/>
            </a:rPr>
            <a:t>請檢附</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請款單</a:t>
          </a:r>
          <a:r>
            <a:rPr lang="en-US" sz="2200" b="0" dirty="0">
              <a:latin typeface="微軟正黑體" panose="020B0604030504040204" pitchFamily="34" charset="-120"/>
              <a:ea typeface="微軟正黑體" panose="020B0604030504040204" pitchFamily="34" charset="-120"/>
            </a:rPr>
            <a:t>】 </a:t>
          </a:r>
          <a:r>
            <a:rPr lang="zh-TW" sz="2200" b="0" dirty="0">
              <a:latin typeface="微軟正黑體" panose="020B0604030504040204" pitchFamily="34" charset="-120"/>
              <a:ea typeface="微軟正黑體" panose="020B0604030504040204" pitchFamily="34" charset="-120"/>
            </a:rPr>
            <a:t>、</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臨時工</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工讀生</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工作時數統計表</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及</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領款收據</a:t>
          </a:r>
          <a:r>
            <a:rPr lang="en-US" sz="2200" b="0" dirty="0">
              <a:latin typeface="微軟正黑體" panose="020B0604030504040204" pitchFamily="34" charset="-120"/>
              <a:ea typeface="微軟正黑體" panose="020B0604030504040204" pitchFamily="34" charset="-120"/>
            </a:rPr>
            <a:t>】 </a:t>
          </a:r>
          <a:r>
            <a:rPr lang="zh-TW"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BF1C7200-1478-4EA8-BF5B-99D0A8CF3C73}" type="parTrans" cxnId="{57036943-E1FD-45BB-9377-56D2593F83A6}">
      <dgm:prSet/>
      <dgm:spPr/>
      <dgm:t>
        <a:bodyPr/>
        <a:lstStyle/>
        <a:p>
          <a:endParaRPr lang="zh-TW" altLang="en-US"/>
        </a:p>
      </dgm:t>
    </dgm:pt>
    <dgm:pt modelId="{B0B55DD5-7CC8-424D-92BD-666C5A7C0FC2}" type="sibTrans" cxnId="{57036943-E1FD-45BB-9377-56D2593F83A6}">
      <dgm:prSet/>
      <dgm:spPr/>
      <dgm:t>
        <a:bodyPr/>
        <a:lstStyle/>
        <a:p>
          <a:endParaRPr lang="zh-TW" altLang="en-US"/>
        </a:p>
      </dgm:t>
    </dgm:pt>
    <dgm:pt modelId="{56451B43-5797-4856-9769-762EFAD51BB1}">
      <dgm:prSet custT="1"/>
      <dgm:spPr/>
      <dgm:t>
        <a:bodyPr/>
        <a:lstStyle/>
        <a:p>
          <a:pPr rtl="0"/>
          <a:r>
            <a:rPr lang="zh-TW" altLang="en-US" sz="2200" b="0" dirty="0">
              <a:latin typeface="微軟正黑體" panose="020B0604030504040204" pitchFamily="34" charset="-120"/>
              <a:ea typeface="微軟正黑體" panose="020B0604030504040204" pitchFamily="34" charset="-120"/>
            </a:rPr>
            <a:t>工讀</a:t>
          </a:r>
          <a:r>
            <a:rPr lang="zh-TW" altLang="en-US" sz="2200" b="0" dirty="0">
              <a:solidFill>
                <a:srgbClr val="FF0000"/>
              </a:solidFill>
              <a:latin typeface="微軟正黑體" panose="020B0604030504040204" pitchFamily="34" charset="-120"/>
              <a:ea typeface="微軟正黑體" panose="020B0604030504040204" pitchFamily="34" charset="-120"/>
            </a:rPr>
            <a:t>後</a:t>
          </a:r>
          <a:r>
            <a:rPr lang="zh-TW" altLang="en-US" sz="2200" b="0" dirty="0">
              <a:latin typeface="微軟正黑體" panose="020B0604030504040204" pitchFamily="34" charset="-120"/>
              <a:ea typeface="微軟正黑體" panose="020B0604030504040204" pitchFamily="34" charset="-120"/>
            </a:rPr>
            <a:t>開始請款。</a:t>
          </a:r>
          <a:endParaRPr lang="zh-TW" altLang="en-US" sz="2200" dirty="0">
            <a:latin typeface="微軟正黑體" panose="020B0604030504040204" pitchFamily="34" charset="-120"/>
            <a:ea typeface="微軟正黑體" panose="020B0604030504040204" pitchFamily="34" charset="-120"/>
          </a:endParaRPr>
        </a:p>
      </dgm:t>
    </dgm:pt>
    <dgm:pt modelId="{26CD9C72-AA40-4B4D-AE20-AB5351A984AB}" type="parTrans" cxnId="{C9D418CB-1082-442A-96C3-F6D4DD50F5F3}">
      <dgm:prSet/>
      <dgm:spPr/>
      <dgm:t>
        <a:bodyPr/>
        <a:lstStyle/>
        <a:p>
          <a:endParaRPr lang="zh-TW" altLang="en-US"/>
        </a:p>
      </dgm:t>
    </dgm:pt>
    <dgm:pt modelId="{04AB27B6-E648-418F-A73A-D08C9EE5D874}" type="sibTrans" cxnId="{C9D418CB-1082-442A-96C3-F6D4DD50F5F3}">
      <dgm:prSet/>
      <dgm:spPr/>
      <dgm:t>
        <a:bodyPr/>
        <a:lstStyle/>
        <a:p>
          <a:endParaRPr lang="zh-TW" altLang="en-US"/>
        </a:p>
      </dgm:t>
    </dgm:pt>
    <dgm:pt modelId="{938EAFDC-27CA-489D-A392-EC59A381BFA4}">
      <dgm:prSet custT="1"/>
      <dgm:spPr/>
      <dgm:t>
        <a:bodyPr/>
        <a:lstStyle/>
        <a:p>
          <a:pPr rtl="0"/>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領款收據</a:t>
          </a:r>
          <a:r>
            <a:rPr lang="en-US" sz="2200" b="0" dirty="0">
              <a:latin typeface="微軟正黑體" panose="020B0604030504040204" pitchFamily="34" charset="-120"/>
              <a:ea typeface="微軟正黑體" panose="020B0604030504040204" pitchFamily="34" charset="-120"/>
            </a:rPr>
            <a:t>】</a:t>
          </a:r>
          <a:r>
            <a:rPr lang="zh-TW" altLang="en-US" sz="2200" b="0" dirty="0">
              <a:latin typeface="微軟正黑體" panose="020B0604030504040204" pitchFamily="34" charset="-120"/>
              <a:ea typeface="微軟正黑體" panose="020B0604030504040204" pitchFamily="34" charset="-120"/>
            </a:rPr>
            <a:t>請</a:t>
          </a:r>
          <a:r>
            <a:rPr lang="zh-TW" sz="2200" b="0" dirty="0">
              <a:latin typeface="微軟正黑體" panose="020B0604030504040204" pitchFamily="34" charset="-120"/>
              <a:ea typeface="微軟正黑體" panose="020B0604030504040204" pitchFamily="34" charset="-120"/>
            </a:rPr>
            <a:t>至</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校務系統</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總務系統</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請採購系統製作。</a:t>
          </a:r>
          <a:endParaRPr lang="zh-TW" sz="2200" dirty="0">
            <a:latin typeface="微軟正黑體" panose="020B0604030504040204" pitchFamily="34" charset="-120"/>
            <a:ea typeface="微軟正黑體" panose="020B0604030504040204" pitchFamily="34" charset="-120"/>
          </a:endParaRPr>
        </a:p>
      </dgm:t>
    </dgm:pt>
    <dgm:pt modelId="{D29BC802-E2B6-4184-AAA1-7E95AD539E5C}" type="parTrans" cxnId="{D2F86273-0E02-4D7E-89ED-7A058E42FA27}">
      <dgm:prSet/>
      <dgm:spPr/>
      <dgm:t>
        <a:bodyPr/>
        <a:lstStyle/>
        <a:p>
          <a:endParaRPr lang="zh-TW" altLang="en-US"/>
        </a:p>
      </dgm:t>
    </dgm:pt>
    <dgm:pt modelId="{27384ED9-BE1F-45DD-B136-2BF6010A369D}" type="sibTrans" cxnId="{D2F86273-0E02-4D7E-89ED-7A058E42FA27}">
      <dgm:prSet/>
      <dgm:spPr/>
      <dgm:t>
        <a:bodyPr/>
        <a:lstStyle/>
        <a:p>
          <a:endParaRPr lang="zh-TW" altLang="en-US"/>
        </a:p>
      </dgm:t>
    </dgm:pt>
    <dgm:pt modelId="{37D49AD5-E6AE-49A8-B8A4-6F06D4BD2EA2}">
      <dgm:prSet custT="1"/>
      <dgm:spPr/>
      <dgm:t>
        <a:bodyPr/>
        <a:lstStyle/>
        <a:p>
          <a:pPr rtl="0"/>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臨時工</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工讀生</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工作時數統計表</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除計畫名稱與姓名外，</a:t>
          </a:r>
          <a:r>
            <a:rPr lang="en-US" sz="2200" b="0" dirty="0">
              <a:latin typeface="微軟正黑體" panose="020B0604030504040204" pitchFamily="34" charset="-120"/>
              <a:ea typeface="微軟正黑體" panose="020B0604030504040204" pitchFamily="34" charset="-120"/>
            </a:rPr>
            <a:t> </a:t>
          </a:r>
          <a:r>
            <a:rPr lang="zh-TW" sz="2200" b="0" dirty="0">
              <a:latin typeface="微軟正黑體" panose="020B0604030504040204" pitchFamily="34" charset="-120"/>
              <a:ea typeface="微軟正黑體" panose="020B0604030504040204" pitchFamily="34" charset="-120"/>
            </a:rPr>
            <a:t>其餘部分皆需親自填寫。</a:t>
          </a:r>
          <a:endParaRPr lang="zh-TW" sz="2200" dirty="0">
            <a:latin typeface="微軟正黑體" panose="020B0604030504040204" pitchFamily="34" charset="-120"/>
            <a:ea typeface="微軟正黑體" panose="020B0604030504040204" pitchFamily="34" charset="-120"/>
          </a:endParaRPr>
        </a:p>
      </dgm:t>
    </dgm:pt>
    <dgm:pt modelId="{7E23F401-9115-448C-8C7A-D8B9F5B32DAC}" type="parTrans" cxnId="{D6D8BABC-8A92-4D4F-915A-EDC28177463C}">
      <dgm:prSet/>
      <dgm:spPr/>
      <dgm:t>
        <a:bodyPr/>
        <a:lstStyle/>
        <a:p>
          <a:endParaRPr lang="zh-TW" altLang="en-US"/>
        </a:p>
      </dgm:t>
    </dgm:pt>
    <dgm:pt modelId="{98F3B22A-9A4D-4069-BD73-5C6CADA5F748}" type="sibTrans" cxnId="{D6D8BABC-8A92-4D4F-915A-EDC28177463C}">
      <dgm:prSet/>
      <dgm:spPr/>
      <dgm:t>
        <a:bodyPr/>
        <a:lstStyle/>
        <a:p>
          <a:endParaRPr lang="zh-TW" altLang="en-US"/>
        </a:p>
      </dgm:t>
    </dgm:pt>
    <dgm:pt modelId="{505A667F-61CC-4848-831E-3F0B6A3535CF}" type="pres">
      <dgm:prSet presAssocID="{6FECE496-BA9B-403C-A992-FB0B7FB4A18D}" presName="Name0" presStyleCnt="0">
        <dgm:presLayoutVars>
          <dgm:dir/>
          <dgm:animLvl val="lvl"/>
          <dgm:resizeHandles val="exact"/>
        </dgm:presLayoutVars>
      </dgm:prSet>
      <dgm:spPr/>
    </dgm:pt>
    <dgm:pt modelId="{6C1148D9-07BE-4962-9E4F-C3C52FCB30E7}" type="pres">
      <dgm:prSet presAssocID="{910FBE91-AEA7-43BD-924C-903917EE59C8}" presName="composite" presStyleCnt="0"/>
      <dgm:spPr/>
    </dgm:pt>
    <dgm:pt modelId="{BB6F7F4E-2EF3-4388-B9C4-62DC14FDDF43}" type="pres">
      <dgm:prSet presAssocID="{910FBE91-AEA7-43BD-924C-903917EE59C8}" presName="parTx" presStyleLbl="alignNode1" presStyleIdx="0" presStyleCnt="1">
        <dgm:presLayoutVars>
          <dgm:chMax val="0"/>
          <dgm:chPref val="0"/>
          <dgm:bulletEnabled val="1"/>
        </dgm:presLayoutVars>
      </dgm:prSet>
      <dgm:spPr/>
    </dgm:pt>
    <dgm:pt modelId="{8D6A0F87-8269-4DA0-A27E-815416CF5937}" type="pres">
      <dgm:prSet presAssocID="{910FBE91-AEA7-43BD-924C-903917EE59C8}" presName="desTx" presStyleLbl="alignAccFollowNode1" presStyleIdx="0" presStyleCnt="1">
        <dgm:presLayoutVars>
          <dgm:bulletEnabled val="1"/>
        </dgm:presLayoutVars>
      </dgm:prSet>
      <dgm:spPr/>
    </dgm:pt>
  </dgm:ptLst>
  <dgm:cxnLst>
    <dgm:cxn modelId="{B22AA806-8548-4361-84DB-8347654FABA6}" srcId="{6FECE496-BA9B-403C-A992-FB0B7FB4A18D}" destId="{910FBE91-AEA7-43BD-924C-903917EE59C8}" srcOrd="0" destOrd="0" parTransId="{EFFD6657-C0AE-4D18-9618-567BD51C3CD0}" sibTransId="{DD2A8219-14C5-48D3-81C4-A4F2C0DA024E}"/>
    <dgm:cxn modelId="{97106408-31C1-40EA-B365-45D6DF003867}" type="presOf" srcId="{37D49AD5-E6AE-49A8-B8A4-6F06D4BD2EA2}" destId="{8D6A0F87-8269-4DA0-A27E-815416CF5937}" srcOrd="0" destOrd="3" presId="urn:microsoft.com/office/officeart/2005/8/layout/hList1"/>
    <dgm:cxn modelId="{1FC7532E-E569-4BAA-9858-32C53BF0EC80}" type="presOf" srcId="{6FECE496-BA9B-403C-A992-FB0B7FB4A18D}" destId="{505A667F-61CC-4848-831E-3F0B6A3535CF}" srcOrd="0" destOrd="0" presId="urn:microsoft.com/office/officeart/2005/8/layout/hList1"/>
    <dgm:cxn modelId="{57036943-E1FD-45BB-9377-56D2593F83A6}" srcId="{910FBE91-AEA7-43BD-924C-903917EE59C8}" destId="{D00CAA76-E62B-45C8-ACEB-0A9712930363}" srcOrd="0" destOrd="0" parTransId="{BF1C7200-1478-4EA8-BF5B-99D0A8CF3C73}" sibTransId="{B0B55DD5-7CC8-424D-92BD-666C5A7C0FC2}"/>
    <dgm:cxn modelId="{B5D5076D-C836-4A33-A59E-DBA7FB75FF23}" type="presOf" srcId="{938EAFDC-27CA-489D-A392-EC59A381BFA4}" destId="{8D6A0F87-8269-4DA0-A27E-815416CF5937}" srcOrd="0" destOrd="2" presId="urn:microsoft.com/office/officeart/2005/8/layout/hList1"/>
    <dgm:cxn modelId="{D2F86273-0E02-4D7E-89ED-7A058E42FA27}" srcId="{910FBE91-AEA7-43BD-924C-903917EE59C8}" destId="{938EAFDC-27CA-489D-A392-EC59A381BFA4}" srcOrd="2" destOrd="0" parTransId="{D29BC802-E2B6-4184-AAA1-7E95AD539E5C}" sibTransId="{27384ED9-BE1F-45DD-B136-2BF6010A369D}"/>
    <dgm:cxn modelId="{9DAFF89A-3A80-455C-BD1D-C431471191E3}" type="presOf" srcId="{56451B43-5797-4856-9769-762EFAD51BB1}" destId="{8D6A0F87-8269-4DA0-A27E-815416CF5937}" srcOrd="0" destOrd="1" presId="urn:microsoft.com/office/officeart/2005/8/layout/hList1"/>
    <dgm:cxn modelId="{826FA49E-7FCE-4C2B-BF78-3572B52EDCA5}" type="presOf" srcId="{D00CAA76-E62B-45C8-ACEB-0A9712930363}" destId="{8D6A0F87-8269-4DA0-A27E-815416CF5937}" srcOrd="0" destOrd="0" presId="urn:microsoft.com/office/officeart/2005/8/layout/hList1"/>
    <dgm:cxn modelId="{D6D8BABC-8A92-4D4F-915A-EDC28177463C}" srcId="{910FBE91-AEA7-43BD-924C-903917EE59C8}" destId="{37D49AD5-E6AE-49A8-B8A4-6F06D4BD2EA2}" srcOrd="3" destOrd="0" parTransId="{7E23F401-9115-448C-8C7A-D8B9F5B32DAC}" sibTransId="{98F3B22A-9A4D-4069-BD73-5C6CADA5F748}"/>
    <dgm:cxn modelId="{C9D418CB-1082-442A-96C3-F6D4DD50F5F3}" srcId="{910FBE91-AEA7-43BD-924C-903917EE59C8}" destId="{56451B43-5797-4856-9769-762EFAD51BB1}" srcOrd="1" destOrd="0" parTransId="{26CD9C72-AA40-4B4D-AE20-AB5351A984AB}" sibTransId="{04AB27B6-E648-418F-A73A-D08C9EE5D874}"/>
    <dgm:cxn modelId="{38BC8CCE-F405-434F-AE3A-E30A1DCA7D57}" type="presOf" srcId="{910FBE91-AEA7-43BD-924C-903917EE59C8}" destId="{BB6F7F4E-2EF3-4388-B9C4-62DC14FDDF43}" srcOrd="0" destOrd="0" presId="urn:microsoft.com/office/officeart/2005/8/layout/hList1"/>
    <dgm:cxn modelId="{038E91BB-3241-4D0A-B521-70988F3052C1}" type="presParOf" srcId="{505A667F-61CC-4848-831E-3F0B6A3535CF}" destId="{6C1148D9-07BE-4962-9E4F-C3C52FCB30E7}" srcOrd="0" destOrd="0" presId="urn:microsoft.com/office/officeart/2005/8/layout/hList1"/>
    <dgm:cxn modelId="{7068533A-35BD-4E92-89B3-41E0466D35C9}" type="presParOf" srcId="{6C1148D9-07BE-4962-9E4F-C3C52FCB30E7}" destId="{BB6F7F4E-2EF3-4388-B9C4-62DC14FDDF43}" srcOrd="0" destOrd="0" presId="urn:microsoft.com/office/officeart/2005/8/layout/hList1"/>
    <dgm:cxn modelId="{3DB9521A-9E9C-445D-BE73-06B9F2AA2A40}" type="presParOf" srcId="{6C1148D9-07BE-4962-9E4F-C3C52FCB30E7}" destId="{8D6A0F87-8269-4DA0-A27E-815416CF593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EE51E3E-A54D-45D5-990C-C5846F57DCA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B2FFF035-6599-4A84-B800-E5C49622B122}">
      <dgm:prSet/>
      <dgm:spPr/>
      <dgm:t>
        <a:bodyPr/>
        <a:lstStyle/>
        <a:p>
          <a:pPr rtl="0"/>
          <a:r>
            <a:rPr lang="zh-TW" altLang="en-US" b="0" dirty="0">
              <a:solidFill>
                <a:schemeClr val="bg1"/>
              </a:solidFill>
              <a:latin typeface="微軟正黑體" panose="020B0604030504040204" pitchFamily="34" charset="-120"/>
              <a:ea typeface="微軟正黑體" panose="020B0604030504040204" pitchFamily="34" charset="-120"/>
            </a:rPr>
            <a:t>步驟</a:t>
          </a:r>
          <a:r>
            <a:rPr lang="en-US" altLang="zh-TW" b="0" dirty="0">
              <a:solidFill>
                <a:schemeClr val="bg1"/>
              </a:solidFill>
              <a:latin typeface="微軟正黑體" panose="020B0604030504040204" pitchFamily="34" charset="-120"/>
              <a:ea typeface="微軟正黑體" panose="020B0604030504040204" pitchFamily="34" charset="-120"/>
            </a:rPr>
            <a:t>1:</a:t>
          </a:r>
          <a:r>
            <a:rPr lang="zh-TW" b="0" dirty="0">
              <a:solidFill>
                <a:schemeClr val="bg1"/>
              </a:solidFill>
              <a:latin typeface="微軟正黑體" panose="020B0604030504040204" pitchFamily="34" charset="-120"/>
              <a:ea typeface="微軟正黑體" panose="020B0604030504040204" pitchFamily="34" charset="-120"/>
            </a:rPr>
            <a:t>上簽申請</a:t>
          </a:r>
          <a:endParaRPr lang="zh-TW" dirty="0">
            <a:solidFill>
              <a:schemeClr val="bg1"/>
            </a:solidFill>
            <a:latin typeface="微軟正黑體" panose="020B0604030504040204" pitchFamily="34" charset="-120"/>
            <a:ea typeface="微軟正黑體" panose="020B0604030504040204" pitchFamily="34" charset="-120"/>
          </a:endParaRPr>
        </a:p>
      </dgm:t>
    </dgm:pt>
    <dgm:pt modelId="{FE365463-D97E-4BF8-8BA8-54BD0E46502E}" type="parTrans" cxnId="{4B1CECB2-31F4-4DF9-8D47-5CE20AB8C201}">
      <dgm:prSet/>
      <dgm:spPr/>
      <dgm:t>
        <a:bodyPr/>
        <a:lstStyle/>
        <a:p>
          <a:endParaRPr lang="zh-TW" altLang="en-US"/>
        </a:p>
      </dgm:t>
    </dgm:pt>
    <dgm:pt modelId="{2C77E8F5-5844-49E4-96F7-148E59C0E525}" type="sibTrans" cxnId="{4B1CECB2-31F4-4DF9-8D47-5CE20AB8C201}">
      <dgm:prSet/>
      <dgm:spPr/>
      <dgm:t>
        <a:bodyPr/>
        <a:lstStyle/>
        <a:p>
          <a:endParaRPr lang="zh-TW" altLang="en-US"/>
        </a:p>
      </dgm:t>
    </dgm:pt>
    <dgm:pt modelId="{629E26A9-503D-4649-A325-6015BB768B86}">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a:t>
          </a:r>
          <a:r>
            <a:rPr lang="zh-TW" altLang="en-US" b="0" dirty="0">
              <a:solidFill>
                <a:schemeClr val="tx1"/>
              </a:solidFill>
              <a:latin typeface="微軟正黑體" panose="020B0604030504040204" pitchFamily="34" charset="-120"/>
              <a:ea typeface="微軟正黑體" panose="020B0604030504040204" pitchFamily="34" charset="-120"/>
            </a:rPr>
            <a:t>需</a:t>
          </a:r>
          <a:r>
            <a:rPr lang="zh-TW" b="0" dirty="0">
              <a:solidFill>
                <a:schemeClr val="tx1"/>
              </a:solidFill>
              <a:latin typeface="微軟正黑體" panose="020B0604030504040204" pitchFamily="34" charset="-120"/>
              <a:ea typeface="微軟正黑體" panose="020B0604030504040204" pitchFamily="34" charset="-120"/>
            </a:rPr>
            <a:t>有</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來函公文</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或</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上簽申請</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，非經事先核准，不得報支。</a:t>
          </a:r>
          <a:endParaRPr lang="zh-TW" dirty="0">
            <a:solidFill>
              <a:schemeClr val="tx1"/>
            </a:solidFill>
            <a:latin typeface="微軟正黑體" panose="020B0604030504040204" pitchFamily="34" charset="-120"/>
            <a:ea typeface="微軟正黑體" panose="020B0604030504040204" pitchFamily="34" charset="-120"/>
          </a:endParaRPr>
        </a:p>
      </dgm:t>
    </dgm:pt>
    <dgm:pt modelId="{E4AD4F6D-B22F-4E18-A40E-8B1E278E16CF}" type="parTrans" cxnId="{DA2C3781-B2A6-4D27-8ABB-A52C089AA3CB}">
      <dgm:prSet/>
      <dgm:spPr/>
      <dgm:t>
        <a:bodyPr/>
        <a:lstStyle/>
        <a:p>
          <a:endParaRPr lang="zh-TW" altLang="en-US"/>
        </a:p>
      </dgm:t>
    </dgm:pt>
    <dgm:pt modelId="{5CA387CC-9343-4170-A7B0-E72A05ECAA1F}" type="sibTrans" cxnId="{DA2C3781-B2A6-4D27-8ABB-A52C089AA3CB}">
      <dgm:prSet/>
      <dgm:spPr/>
      <dgm:t>
        <a:bodyPr/>
        <a:lstStyle/>
        <a:p>
          <a:endParaRPr lang="zh-TW" altLang="en-US"/>
        </a:p>
      </dgm:t>
    </dgm:pt>
    <dgm:pt modelId="{31F691CC-7441-4280-A185-D24884700011}">
      <dgm:prSet/>
      <dgm:spPr/>
      <dgm:t>
        <a:bodyPr/>
        <a:lstStyle/>
        <a:p>
          <a:pPr rtl="0"/>
          <a:r>
            <a:rPr lang="zh-TW" altLang="en-US" b="0" dirty="0">
              <a:solidFill>
                <a:schemeClr val="tx1"/>
              </a:solidFill>
              <a:latin typeface="微軟正黑體" panose="020B0604030504040204" pitchFamily="34" charset="-120"/>
              <a:ea typeface="微軟正黑體" panose="020B0604030504040204" pitchFamily="34" charset="-120"/>
            </a:rPr>
            <a:t>如於</a:t>
          </a:r>
          <a:r>
            <a:rPr lang="zh-TW" b="0" dirty="0">
              <a:solidFill>
                <a:schemeClr val="tx1"/>
              </a:solidFill>
              <a:latin typeface="微軟正黑體" panose="020B0604030504040204" pitchFamily="34" charset="-120"/>
              <a:ea typeface="微軟正黑體" panose="020B0604030504040204" pitchFamily="34" charset="-120"/>
            </a:rPr>
            <a:t>出差</a:t>
          </a:r>
          <a:r>
            <a:rPr lang="zh-TW" altLang="en-US" b="0" dirty="0">
              <a:solidFill>
                <a:schemeClr val="tx1"/>
              </a:solidFill>
              <a:latin typeface="微軟正黑體" panose="020B0604030504040204" pitchFamily="34" charset="-120"/>
              <a:ea typeface="微軟正黑體" panose="020B0604030504040204" pitchFamily="34" charset="-120"/>
            </a:rPr>
            <a:t>期間有</a:t>
          </a:r>
          <a:r>
            <a:rPr lang="en-US" b="1"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特殊問題</a:t>
          </a:r>
          <a:r>
            <a:rPr lang="en-US" b="1"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，請於簽呈中說明</a:t>
          </a:r>
          <a:r>
            <a:rPr lang="zh-TW" altLang="en-US" b="0" dirty="0">
              <a:solidFill>
                <a:schemeClr val="tx1"/>
              </a:solidFill>
              <a:latin typeface="微軟正黑體" panose="020B0604030504040204" pitchFamily="34" charset="-120"/>
              <a:ea typeface="微軟正黑體" panose="020B0604030504040204" pitchFamily="34" charset="-120"/>
            </a:rPr>
            <a:t>理由</a:t>
          </a:r>
          <a:r>
            <a:rPr lang="zh-TW" b="0" dirty="0">
              <a:solidFill>
                <a:schemeClr val="tx1"/>
              </a:solidFill>
              <a:latin typeface="微軟正黑體" panose="020B0604030504040204" pitchFamily="34" charset="-120"/>
              <a:ea typeface="微軟正黑體" panose="020B0604030504040204" pitchFamily="34" charset="-120"/>
            </a:rPr>
            <a:t>，</a:t>
          </a:r>
          <a:r>
            <a:rPr lang="en-US" b="1"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並依</a:t>
          </a:r>
          <a:r>
            <a:rPr lang="zh-TW" altLang="en-US" b="0" dirty="0">
              <a:solidFill>
                <a:schemeClr val="tx1"/>
              </a:solidFill>
              <a:latin typeface="微軟正黑體" panose="020B0604030504040204" pitchFamily="34" charset="-120"/>
              <a:ea typeface="微軟正黑體" panose="020B0604030504040204" pitchFamily="34" charset="-120"/>
            </a:rPr>
            <a:t>核准意見</a:t>
          </a:r>
          <a:r>
            <a:rPr lang="zh-TW" b="0" dirty="0">
              <a:solidFill>
                <a:schemeClr val="tx1"/>
              </a:solidFill>
              <a:latin typeface="微軟正黑體" panose="020B0604030504040204" pitchFamily="34" charset="-120"/>
              <a:ea typeface="微軟正黑體" panose="020B0604030504040204" pitchFamily="34" charset="-120"/>
            </a:rPr>
            <a:t>辦理核銷。</a:t>
          </a:r>
          <a:endParaRPr lang="zh-TW" dirty="0">
            <a:solidFill>
              <a:schemeClr val="tx1"/>
            </a:solidFill>
            <a:latin typeface="微軟正黑體" panose="020B0604030504040204" pitchFamily="34" charset="-120"/>
            <a:ea typeface="微軟正黑體" panose="020B0604030504040204" pitchFamily="34" charset="-120"/>
          </a:endParaRPr>
        </a:p>
      </dgm:t>
    </dgm:pt>
    <dgm:pt modelId="{11A44D18-EFE7-4114-857A-3CB7A7BCB25A}" type="parTrans" cxnId="{1D9F5504-B2E8-4075-97BD-8B0959A599B2}">
      <dgm:prSet/>
      <dgm:spPr/>
      <dgm:t>
        <a:bodyPr/>
        <a:lstStyle/>
        <a:p>
          <a:endParaRPr lang="zh-TW" altLang="en-US"/>
        </a:p>
      </dgm:t>
    </dgm:pt>
    <dgm:pt modelId="{454E5C32-B2AA-41DA-96FD-D344CF7189BE}" type="sibTrans" cxnId="{1D9F5504-B2E8-4075-97BD-8B0959A599B2}">
      <dgm:prSet/>
      <dgm:spPr/>
      <dgm:t>
        <a:bodyPr/>
        <a:lstStyle/>
        <a:p>
          <a:endParaRPr lang="zh-TW" altLang="en-US"/>
        </a:p>
      </dgm:t>
    </dgm:pt>
    <dgm:pt modelId="{FB0E49D7-875D-4C02-8E87-13F0FD1A23CE}">
      <dgm:prSet/>
      <dgm:spPr/>
      <dgm:t>
        <a:bodyPr/>
        <a:lstStyle/>
        <a:p>
          <a:pPr rtl="0"/>
          <a:r>
            <a:rPr lang="zh-TW" altLang="en-US" b="0" dirty="0">
              <a:solidFill>
                <a:schemeClr val="bg1"/>
              </a:solidFill>
              <a:latin typeface="微軟正黑體" panose="020B0604030504040204" pitchFamily="34" charset="-120"/>
              <a:ea typeface="微軟正黑體" panose="020B0604030504040204" pitchFamily="34" charset="-120"/>
            </a:rPr>
            <a:t>步驟</a:t>
          </a:r>
          <a:r>
            <a:rPr lang="en-US" altLang="zh-TW" b="0" dirty="0">
              <a:solidFill>
                <a:schemeClr val="bg1"/>
              </a:solidFill>
              <a:latin typeface="微軟正黑體" panose="020B0604030504040204" pitchFamily="34" charset="-120"/>
              <a:ea typeface="微軟正黑體" panose="020B0604030504040204" pitchFamily="34" charset="-120"/>
            </a:rPr>
            <a:t>2:</a:t>
          </a:r>
          <a:r>
            <a:rPr lang="zh-TW" b="0" dirty="0">
              <a:solidFill>
                <a:schemeClr val="bg1"/>
              </a:solidFill>
              <a:latin typeface="微軟正黑體" panose="020B0604030504040204" pitchFamily="34" charset="-120"/>
              <a:ea typeface="微軟正黑體" panose="020B0604030504040204" pitchFamily="34" charset="-120"/>
            </a:rPr>
            <a:t>上網請假</a:t>
          </a:r>
          <a:endParaRPr lang="zh-TW" dirty="0">
            <a:solidFill>
              <a:schemeClr val="bg1"/>
            </a:solidFill>
            <a:latin typeface="微軟正黑體" panose="020B0604030504040204" pitchFamily="34" charset="-120"/>
            <a:ea typeface="微軟正黑體" panose="020B0604030504040204" pitchFamily="34" charset="-120"/>
          </a:endParaRPr>
        </a:p>
      </dgm:t>
    </dgm:pt>
    <dgm:pt modelId="{C8236812-2236-43A5-81BC-CBB54B23E66E}" type="parTrans" cxnId="{7D6C8379-E549-4145-9430-D7191D9C74F6}">
      <dgm:prSet/>
      <dgm:spPr/>
      <dgm:t>
        <a:bodyPr/>
        <a:lstStyle/>
        <a:p>
          <a:endParaRPr lang="zh-TW" altLang="en-US"/>
        </a:p>
      </dgm:t>
    </dgm:pt>
    <dgm:pt modelId="{B122D376-31B1-44FC-8BAD-DEB37A7BD756}" type="sibTrans" cxnId="{7D6C8379-E549-4145-9430-D7191D9C74F6}">
      <dgm:prSet/>
      <dgm:spPr/>
      <dgm:t>
        <a:bodyPr/>
        <a:lstStyle/>
        <a:p>
          <a:endParaRPr lang="zh-TW" altLang="en-US"/>
        </a:p>
      </dgm:t>
    </dgm:pt>
    <dgm:pt modelId="{98233085-DA25-4328-8339-744A7C941314}">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教職員工出差均須請假</a:t>
          </a:r>
          <a:r>
            <a:rPr lang="zh-TW" alt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請至</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校務系統</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差勤系統</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填寫新表單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教職員網路請假作業，</a:t>
          </a:r>
          <a:r>
            <a:rPr lang="zh-TW" b="0" dirty="0">
              <a:solidFill>
                <a:schemeClr val="tx1"/>
              </a:solidFill>
              <a:effectLst/>
              <a:latin typeface="微軟正黑體" panose="020B0604030504040204" pitchFamily="34" charset="-120"/>
              <a:ea typeface="微軟正黑體" panose="020B0604030504040204" pitchFamily="34" charset="-120"/>
            </a:rPr>
            <a:t>填寫</a:t>
          </a:r>
          <a:r>
            <a:rPr lang="en-US" b="0" dirty="0">
              <a:solidFill>
                <a:schemeClr val="tx1"/>
              </a:solidFill>
              <a:effectLst/>
              <a:latin typeface="微軟正黑體" panose="020B0604030504040204" pitchFamily="34" charset="-120"/>
              <a:ea typeface="微軟正黑體" panose="020B0604030504040204" pitchFamily="34" charset="-120"/>
            </a:rPr>
            <a:t>【</a:t>
          </a:r>
          <a:r>
            <a:rPr lang="zh-TW" b="0" dirty="0">
              <a:solidFill>
                <a:schemeClr val="tx1"/>
              </a:solidFill>
              <a:effectLst/>
              <a:latin typeface="微軟正黑體" panose="020B0604030504040204" pitchFamily="34" charset="-120"/>
              <a:ea typeface="微軟正黑體" panose="020B0604030504040204" pitchFamily="34" charset="-120"/>
            </a:rPr>
            <a:t>教職員出差申請單</a:t>
          </a:r>
          <a:r>
            <a:rPr lang="en-US" b="0" dirty="0">
              <a:solidFill>
                <a:schemeClr val="tx1"/>
              </a:solidFill>
              <a:effectLst/>
              <a:latin typeface="微軟正黑體" panose="020B0604030504040204" pitchFamily="34" charset="-120"/>
              <a:ea typeface="微軟正黑體" panose="020B0604030504040204" pitchFamily="34" charset="-120"/>
            </a:rPr>
            <a:t>(</a:t>
          </a:r>
          <a:r>
            <a:rPr lang="zh-TW" b="0" dirty="0">
              <a:solidFill>
                <a:schemeClr val="tx1"/>
              </a:solidFill>
              <a:effectLst/>
              <a:latin typeface="微軟正黑體" panose="020B0604030504040204" pitchFamily="34" charset="-120"/>
              <a:ea typeface="微軟正黑體" panose="020B0604030504040204" pitchFamily="34" charset="-120"/>
            </a:rPr>
            <a:t>假單</a:t>
          </a:r>
          <a:r>
            <a:rPr lang="en-US" b="0" dirty="0">
              <a:solidFill>
                <a:schemeClr val="tx1"/>
              </a:solidFill>
              <a:effectLst/>
              <a:latin typeface="微軟正黑體" panose="020B0604030504040204" pitchFamily="34" charset="-120"/>
              <a:ea typeface="微軟正黑體" panose="020B0604030504040204" pitchFamily="34" charset="-120"/>
            </a:rPr>
            <a:t>)】</a:t>
          </a:r>
          <a:r>
            <a:rPr lang="zh-TW" b="0" dirty="0">
              <a:solidFill>
                <a:schemeClr val="tx1"/>
              </a:solidFill>
              <a:effectLst/>
              <a:latin typeface="微軟正黑體" panose="020B0604030504040204" pitchFamily="34" charset="-120"/>
              <a:ea typeface="微軟正黑體" panose="020B0604030504040204" pitchFamily="34" charset="-120"/>
            </a:rPr>
            <a:t>。</a:t>
          </a:r>
        </a:p>
      </dgm:t>
    </dgm:pt>
    <dgm:pt modelId="{673556DA-8ACF-46D3-ACC0-FC298FE77A2D}" type="parTrans" cxnId="{43012D2B-C3A1-44AB-853B-DABED63D255F}">
      <dgm:prSet/>
      <dgm:spPr/>
      <dgm:t>
        <a:bodyPr/>
        <a:lstStyle/>
        <a:p>
          <a:endParaRPr lang="zh-TW" altLang="en-US"/>
        </a:p>
      </dgm:t>
    </dgm:pt>
    <dgm:pt modelId="{8A9EC767-5D78-40BA-86FA-7CC357604BB0}" type="sibTrans" cxnId="{43012D2B-C3A1-44AB-853B-DABED63D255F}">
      <dgm:prSet/>
      <dgm:spPr/>
      <dgm:t>
        <a:bodyPr/>
        <a:lstStyle/>
        <a:p>
          <a:endParaRPr lang="zh-TW" altLang="en-US"/>
        </a:p>
      </dgm:t>
    </dgm:pt>
    <dgm:pt modelId="{AA76BB79-FD11-4997-A9A9-4460DA5D8D7E}">
      <dgm:prSet/>
      <dgm:spPr/>
      <dgm:t>
        <a:bodyPr/>
        <a:lstStyle/>
        <a:p>
          <a:pPr rtl="0"/>
          <a:r>
            <a:rPr lang="zh-TW" altLang="en-US" b="0" dirty="0">
              <a:solidFill>
                <a:schemeClr val="bg1"/>
              </a:solidFill>
              <a:latin typeface="微軟正黑體" panose="020B0604030504040204" pitchFamily="34" charset="-120"/>
              <a:ea typeface="微軟正黑體" panose="020B0604030504040204" pitchFamily="34" charset="-120"/>
            </a:rPr>
            <a:t>步驟</a:t>
          </a:r>
          <a:r>
            <a:rPr lang="en-US" altLang="zh-TW" b="0" dirty="0">
              <a:solidFill>
                <a:schemeClr val="bg1"/>
              </a:solidFill>
              <a:latin typeface="微軟正黑體" panose="020B0604030504040204" pitchFamily="34" charset="-120"/>
              <a:ea typeface="微軟正黑體" panose="020B0604030504040204" pitchFamily="34" charset="-120"/>
            </a:rPr>
            <a:t>3:</a:t>
          </a:r>
          <a:r>
            <a:rPr lang="zh-TW" b="0" dirty="0">
              <a:solidFill>
                <a:schemeClr val="bg1"/>
              </a:solidFill>
              <a:latin typeface="微軟正黑體" panose="020B0604030504040204" pitchFamily="34" charset="-120"/>
              <a:ea typeface="微軟正黑體" panose="020B0604030504040204" pitchFamily="34" charset="-120"/>
            </a:rPr>
            <a:t>核銷</a:t>
          </a:r>
          <a:endParaRPr lang="zh-TW" dirty="0">
            <a:solidFill>
              <a:schemeClr val="bg1"/>
            </a:solidFill>
            <a:latin typeface="微軟正黑體" panose="020B0604030504040204" pitchFamily="34" charset="-120"/>
            <a:ea typeface="微軟正黑體" panose="020B0604030504040204" pitchFamily="34" charset="-120"/>
          </a:endParaRPr>
        </a:p>
      </dgm:t>
    </dgm:pt>
    <dgm:pt modelId="{A93F6810-AD1B-497C-A4B6-2015290445FE}" type="parTrans" cxnId="{15FA892C-1409-43B6-9A50-151934FCCBB8}">
      <dgm:prSet/>
      <dgm:spPr/>
      <dgm:t>
        <a:bodyPr/>
        <a:lstStyle/>
        <a:p>
          <a:endParaRPr lang="zh-TW" altLang="en-US"/>
        </a:p>
      </dgm:t>
    </dgm:pt>
    <dgm:pt modelId="{97BC5270-52C8-4206-9903-056CE4BA9E9C}" type="sibTrans" cxnId="{15FA892C-1409-43B6-9A50-151934FCCBB8}">
      <dgm:prSet/>
      <dgm:spPr/>
      <dgm:t>
        <a:bodyPr/>
        <a:lstStyle/>
        <a:p>
          <a:endParaRPr lang="zh-TW" altLang="en-US"/>
        </a:p>
      </dgm:t>
    </dgm:pt>
    <dgm:pt modelId="{9390D20E-0DDD-4292-A391-E378A04CD874}">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出差結束起</a:t>
          </a:r>
          <a:r>
            <a:rPr lang="en-US" b="0" dirty="0">
              <a:solidFill>
                <a:schemeClr val="tx1"/>
              </a:solidFill>
              <a:latin typeface="微軟正黑體" panose="020B0604030504040204" pitchFamily="34" charset="-120"/>
              <a:ea typeface="微軟正黑體" panose="020B0604030504040204" pitchFamily="34" charset="-120"/>
            </a:rPr>
            <a:t>15</a:t>
          </a:r>
          <a:r>
            <a:rPr lang="zh-TW" b="0" dirty="0">
              <a:solidFill>
                <a:schemeClr val="tx1"/>
              </a:solidFill>
              <a:latin typeface="微軟正黑體" panose="020B0604030504040204" pitchFamily="34" charset="-120"/>
              <a:ea typeface="微軟正黑體" panose="020B0604030504040204" pitchFamily="34" charset="-120"/>
            </a:rPr>
            <a:t>日內，</a:t>
          </a:r>
          <a:r>
            <a:rPr lang="en-US" b="1"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檢具</a:t>
          </a:r>
          <a:r>
            <a:rPr lang="en-US" b="0" dirty="0">
              <a:solidFill>
                <a:schemeClr val="tx1"/>
              </a:solidFill>
              <a:latin typeface="微軟正黑體" panose="020B0604030504040204" pitchFamily="34" charset="-120"/>
              <a:ea typeface="微軟正黑體" panose="020B0604030504040204" pitchFamily="34" charset="-120"/>
            </a:rPr>
            <a:t> </a:t>
          </a:r>
          <a:r>
            <a:rPr lang="en-US" altLang="zh-TW" b="0" dirty="0">
              <a:solidFill>
                <a:schemeClr val="tx1"/>
              </a:solidFill>
              <a:latin typeface="微軟正黑體" panose="020B0604030504040204" pitchFamily="34" charset="-120"/>
              <a:ea typeface="微軟正黑體" panose="020B0604030504040204" pitchFamily="34" charset="-120"/>
            </a:rPr>
            <a:t>1.</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來函簽呈</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或</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申請簽呈影本</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r>
            <a:rPr lang="en-US" altLang="zh-TW" b="0" dirty="0">
              <a:solidFill>
                <a:schemeClr val="tx1"/>
              </a:solidFill>
              <a:latin typeface="微軟正黑體" panose="020B0604030504040204" pitchFamily="34" charset="-120"/>
              <a:ea typeface="微軟正黑體" panose="020B0604030504040204" pitchFamily="34" charset="-120"/>
            </a:rPr>
            <a:t>2.</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請款單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r>
            <a:rPr lang="en-US" altLang="zh-TW" b="0" dirty="0">
              <a:solidFill>
                <a:schemeClr val="tx1"/>
              </a:solidFill>
              <a:latin typeface="微軟正黑體" panose="020B0604030504040204" pitchFamily="34" charset="-120"/>
              <a:ea typeface="微軟正黑體" panose="020B0604030504040204" pitchFamily="34" charset="-120"/>
            </a:rPr>
            <a:t>3.</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出差旅費報告表</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及</a:t>
          </a:r>
          <a:r>
            <a:rPr lang="en-US" altLang="zh-TW" b="0" dirty="0">
              <a:solidFill>
                <a:schemeClr val="tx1"/>
              </a:solidFill>
              <a:latin typeface="微軟正黑體" panose="020B0604030504040204" pitchFamily="34" charset="-120"/>
              <a:ea typeface="微軟正黑體" panose="020B0604030504040204" pitchFamily="34" charset="-120"/>
            </a:rPr>
            <a:t>4.</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單據</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送至會計室作業</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0ACE2C9-AB28-457F-B464-882BEB0DEFA9}" type="parTrans" cxnId="{F86286E7-7126-46FA-82D9-154960B2FE5E}">
      <dgm:prSet/>
      <dgm:spPr/>
      <dgm:t>
        <a:bodyPr/>
        <a:lstStyle/>
        <a:p>
          <a:endParaRPr lang="zh-TW" altLang="en-US"/>
        </a:p>
      </dgm:t>
    </dgm:pt>
    <dgm:pt modelId="{6B383784-A39F-4EF1-892F-145A515515F3}" type="sibTrans" cxnId="{F86286E7-7126-46FA-82D9-154960B2FE5E}">
      <dgm:prSet/>
      <dgm:spPr/>
      <dgm:t>
        <a:bodyPr/>
        <a:lstStyle/>
        <a:p>
          <a:endParaRPr lang="zh-TW" altLang="en-US"/>
        </a:p>
      </dgm:t>
    </dgm:pt>
    <dgm:pt modelId="{01653897-B2F6-42C5-BABF-E9890C07DE4A}" type="pres">
      <dgm:prSet presAssocID="{0EE51E3E-A54D-45D5-990C-C5846F57DCA3}" presName="Name0" presStyleCnt="0">
        <dgm:presLayoutVars>
          <dgm:dir/>
          <dgm:animLvl val="lvl"/>
          <dgm:resizeHandles val="exact"/>
        </dgm:presLayoutVars>
      </dgm:prSet>
      <dgm:spPr/>
    </dgm:pt>
    <dgm:pt modelId="{FC97B991-E6E3-4617-AD65-14C160BF1B24}" type="pres">
      <dgm:prSet presAssocID="{B2FFF035-6599-4A84-B800-E5C49622B122}" presName="composite" presStyleCnt="0"/>
      <dgm:spPr/>
    </dgm:pt>
    <dgm:pt modelId="{C2033135-F0DB-49CC-99B8-145D67749710}" type="pres">
      <dgm:prSet presAssocID="{B2FFF035-6599-4A84-B800-E5C49622B122}" presName="parTx" presStyleLbl="node1" presStyleIdx="0" presStyleCnt="3">
        <dgm:presLayoutVars>
          <dgm:chMax val="0"/>
          <dgm:chPref val="0"/>
          <dgm:bulletEnabled val="1"/>
        </dgm:presLayoutVars>
      </dgm:prSet>
      <dgm:spPr/>
    </dgm:pt>
    <dgm:pt modelId="{88CAF407-4381-4BF1-AACF-1987F9944113}" type="pres">
      <dgm:prSet presAssocID="{B2FFF035-6599-4A84-B800-E5C49622B122}" presName="desTx" presStyleLbl="revTx" presStyleIdx="0" presStyleCnt="3">
        <dgm:presLayoutVars>
          <dgm:bulletEnabled val="1"/>
        </dgm:presLayoutVars>
      </dgm:prSet>
      <dgm:spPr/>
    </dgm:pt>
    <dgm:pt modelId="{636765FA-B6AB-4B42-9CF2-98A86FB721EC}" type="pres">
      <dgm:prSet presAssocID="{2C77E8F5-5844-49E4-96F7-148E59C0E525}" presName="space" presStyleCnt="0"/>
      <dgm:spPr/>
    </dgm:pt>
    <dgm:pt modelId="{8C62415C-8C37-4B9D-884F-1C0B58966321}" type="pres">
      <dgm:prSet presAssocID="{FB0E49D7-875D-4C02-8E87-13F0FD1A23CE}" presName="composite" presStyleCnt="0"/>
      <dgm:spPr/>
    </dgm:pt>
    <dgm:pt modelId="{C0180259-9171-477C-9BDE-DB429C6A919E}" type="pres">
      <dgm:prSet presAssocID="{FB0E49D7-875D-4C02-8E87-13F0FD1A23CE}" presName="parTx" presStyleLbl="node1" presStyleIdx="1" presStyleCnt="3">
        <dgm:presLayoutVars>
          <dgm:chMax val="0"/>
          <dgm:chPref val="0"/>
          <dgm:bulletEnabled val="1"/>
        </dgm:presLayoutVars>
      </dgm:prSet>
      <dgm:spPr/>
    </dgm:pt>
    <dgm:pt modelId="{F33A1245-68CB-4F97-8A8A-B9EEDA604917}" type="pres">
      <dgm:prSet presAssocID="{FB0E49D7-875D-4C02-8E87-13F0FD1A23CE}" presName="desTx" presStyleLbl="revTx" presStyleIdx="1" presStyleCnt="3">
        <dgm:presLayoutVars>
          <dgm:bulletEnabled val="1"/>
        </dgm:presLayoutVars>
      </dgm:prSet>
      <dgm:spPr/>
    </dgm:pt>
    <dgm:pt modelId="{F4C4EC81-4520-48FD-8835-2ECF41229F68}" type="pres">
      <dgm:prSet presAssocID="{B122D376-31B1-44FC-8BAD-DEB37A7BD756}" presName="space" presStyleCnt="0"/>
      <dgm:spPr/>
    </dgm:pt>
    <dgm:pt modelId="{CC7D4820-6108-4485-A75C-8D4F8DC83860}" type="pres">
      <dgm:prSet presAssocID="{AA76BB79-FD11-4997-A9A9-4460DA5D8D7E}" presName="composite" presStyleCnt="0"/>
      <dgm:spPr/>
    </dgm:pt>
    <dgm:pt modelId="{7E1B0752-B05F-47B4-94CF-871E1BCA0DFE}" type="pres">
      <dgm:prSet presAssocID="{AA76BB79-FD11-4997-A9A9-4460DA5D8D7E}" presName="parTx" presStyleLbl="node1" presStyleIdx="2" presStyleCnt="3">
        <dgm:presLayoutVars>
          <dgm:chMax val="0"/>
          <dgm:chPref val="0"/>
          <dgm:bulletEnabled val="1"/>
        </dgm:presLayoutVars>
      </dgm:prSet>
      <dgm:spPr/>
    </dgm:pt>
    <dgm:pt modelId="{FF011B35-11C6-4A72-A855-0420F9EC911D}" type="pres">
      <dgm:prSet presAssocID="{AA76BB79-FD11-4997-A9A9-4460DA5D8D7E}" presName="desTx" presStyleLbl="revTx" presStyleIdx="2" presStyleCnt="3">
        <dgm:presLayoutVars>
          <dgm:bulletEnabled val="1"/>
        </dgm:presLayoutVars>
      </dgm:prSet>
      <dgm:spPr/>
    </dgm:pt>
  </dgm:ptLst>
  <dgm:cxnLst>
    <dgm:cxn modelId="{1D9F5504-B2E8-4075-97BD-8B0959A599B2}" srcId="{B2FFF035-6599-4A84-B800-E5C49622B122}" destId="{31F691CC-7441-4280-A185-D24884700011}" srcOrd="1" destOrd="0" parTransId="{11A44D18-EFE7-4114-857A-3CB7A7BCB25A}" sibTransId="{454E5C32-B2AA-41DA-96FD-D344CF7189BE}"/>
    <dgm:cxn modelId="{E4CA850D-429B-465F-9405-A5ADC099A699}" type="presOf" srcId="{0EE51E3E-A54D-45D5-990C-C5846F57DCA3}" destId="{01653897-B2F6-42C5-BABF-E9890C07DE4A}" srcOrd="0" destOrd="0" presId="urn:microsoft.com/office/officeart/2005/8/layout/chevron1"/>
    <dgm:cxn modelId="{F6E1E715-E975-438A-A4DD-FD17C705AA67}" type="presOf" srcId="{31F691CC-7441-4280-A185-D24884700011}" destId="{88CAF407-4381-4BF1-AACF-1987F9944113}" srcOrd="0" destOrd="1" presId="urn:microsoft.com/office/officeart/2005/8/layout/chevron1"/>
    <dgm:cxn modelId="{43012D2B-C3A1-44AB-853B-DABED63D255F}" srcId="{FB0E49D7-875D-4C02-8E87-13F0FD1A23CE}" destId="{98233085-DA25-4328-8339-744A7C941314}" srcOrd="0" destOrd="0" parTransId="{673556DA-8ACF-46D3-ACC0-FC298FE77A2D}" sibTransId="{8A9EC767-5D78-40BA-86FA-7CC357604BB0}"/>
    <dgm:cxn modelId="{15FA892C-1409-43B6-9A50-151934FCCBB8}" srcId="{0EE51E3E-A54D-45D5-990C-C5846F57DCA3}" destId="{AA76BB79-FD11-4997-A9A9-4460DA5D8D7E}" srcOrd="2" destOrd="0" parTransId="{A93F6810-AD1B-497C-A4B6-2015290445FE}" sibTransId="{97BC5270-52C8-4206-9903-056CE4BA9E9C}"/>
    <dgm:cxn modelId="{805B6761-CACA-4EE4-9BA9-77EBCA569CCA}" type="presOf" srcId="{629E26A9-503D-4649-A325-6015BB768B86}" destId="{88CAF407-4381-4BF1-AACF-1987F9944113}" srcOrd="0" destOrd="0" presId="urn:microsoft.com/office/officeart/2005/8/layout/chevron1"/>
    <dgm:cxn modelId="{D5F64146-2AEA-445D-B876-4BB8481DB1B2}" type="presOf" srcId="{AA76BB79-FD11-4997-A9A9-4460DA5D8D7E}" destId="{7E1B0752-B05F-47B4-94CF-871E1BCA0DFE}" srcOrd="0" destOrd="0" presId="urn:microsoft.com/office/officeart/2005/8/layout/chevron1"/>
    <dgm:cxn modelId="{7D6C8379-E549-4145-9430-D7191D9C74F6}" srcId="{0EE51E3E-A54D-45D5-990C-C5846F57DCA3}" destId="{FB0E49D7-875D-4C02-8E87-13F0FD1A23CE}" srcOrd="1" destOrd="0" parTransId="{C8236812-2236-43A5-81BC-CBB54B23E66E}" sibTransId="{B122D376-31B1-44FC-8BAD-DEB37A7BD756}"/>
    <dgm:cxn modelId="{DA2C3781-B2A6-4D27-8ABB-A52C089AA3CB}" srcId="{B2FFF035-6599-4A84-B800-E5C49622B122}" destId="{629E26A9-503D-4649-A325-6015BB768B86}" srcOrd="0" destOrd="0" parTransId="{E4AD4F6D-B22F-4E18-A40E-8B1E278E16CF}" sibTransId="{5CA387CC-9343-4170-A7B0-E72A05ECAA1F}"/>
    <dgm:cxn modelId="{79666D8F-109B-45E8-B774-2CA61395486F}" type="presOf" srcId="{9390D20E-0DDD-4292-A391-E378A04CD874}" destId="{FF011B35-11C6-4A72-A855-0420F9EC911D}" srcOrd="0" destOrd="0" presId="urn:microsoft.com/office/officeart/2005/8/layout/chevron1"/>
    <dgm:cxn modelId="{4B1CECB2-31F4-4DF9-8D47-5CE20AB8C201}" srcId="{0EE51E3E-A54D-45D5-990C-C5846F57DCA3}" destId="{B2FFF035-6599-4A84-B800-E5C49622B122}" srcOrd="0" destOrd="0" parTransId="{FE365463-D97E-4BF8-8BA8-54BD0E46502E}" sibTransId="{2C77E8F5-5844-49E4-96F7-148E59C0E525}"/>
    <dgm:cxn modelId="{F2DE36BF-BAD7-4B25-BAD6-EFDD7FE21E48}" type="presOf" srcId="{B2FFF035-6599-4A84-B800-E5C49622B122}" destId="{C2033135-F0DB-49CC-99B8-145D67749710}" srcOrd="0" destOrd="0" presId="urn:microsoft.com/office/officeart/2005/8/layout/chevron1"/>
    <dgm:cxn modelId="{F21D01CE-802B-4C48-95FA-78B086F58699}" type="presOf" srcId="{FB0E49D7-875D-4C02-8E87-13F0FD1A23CE}" destId="{C0180259-9171-477C-9BDE-DB429C6A919E}" srcOrd="0" destOrd="0" presId="urn:microsoft.com/office/officeart/2005/8/layout/chevron1"/>
    <dgm:cxn modelId="{F86286E7-7126-46FA-82D9-154960B2FE5E}" srcId="{AA76BB79-FD11-4997-A9A9-4460DA5D8D7E}" destId="{9390D20E-0DDD-4292-A391-E378A04CD874}" srcOrd="0" destOrd="0" parTransId="{20ACE2C9-AB28-457F-B464-882BEB0DEFA9}" sibTransId="{6B383784-A39F-4EF1-892F-145A515515F3}"/>
    <dgm:cxn modelId="{F0D192FB-1603-47DE-AA6A-283C992F9576}" type="presOf" srcId="{98233085-DA25-4328-8339-744A7C941314}" destId="{F33A1245-68CB-4F97-8A8A-B9EEDA604917}" srcOrd="0" destOrd="0" presId="urn:microsoft.com/office/officeart/2005/8/layout/chevron1"/>
    <dgm:cxn modelId="{E3ACAA7E-6D52-4B64-906B-7A31DC4F3602}" type="presParOf" srcId="{01653897-B2F6-42C5-BABF-E9890C07DE4A}" destId="{FC97B991-E6E3-4617-AD65-14C160BF1B24}" srcOrd="0" destOrd="0" presId="urn:microsoft.com/office/officeart/2005/8/layout/chevron1"/>
    <dgm:cxn modelId="{1D397A9B-EB05-4C12-9A28-ECF75CD4C3E9}" type="presParOf" srcId="{FC97B991-E6E3-4617-AD65-14C160BF1B24}" destId="{C2033135-F0DB-49CC-99B8-145D67749710}" srcOrd="0" destOrd="0" presId="urn:microsoft.com/office/officeart/2005/8/layout/chevron1"/>
    <dgm:cxn modelId="{93115EEE-EC63-4580-A261-1D36AB705AC1}" type="presParOf" srcId="{FC97B991-E6E3-4617-AD65-14C160BF1B24}" destId="{88CAF407-4381-4BF1-AACF-1987F9944113}" srcOrd="1" destOrd="0" presId="urn:microsoft.com/office/officeart/2005/8/layout/chevron1"/>
    <dgm:cxn modelId="{C8069863-9902-42F2-B370-31622F7AF360}" type="presParOf" srcId="{01653897-B2F6-42C5-BABF-E9890C07DE4A}" destId="{636765FA-B6AB-4B42-9CF2-98A86FB721EC}" srcOrd="1" destOrd="0" presId="urn:microsoft.com/office/officeart/2005/8/layout/chevron1"/>
    <dgm:cxn modelId="{617A94E6-BCBA-43D8-95A0-7F0BED788CF9}" type="presParOf" srcId="{01653897-B2F6-42C5-BABF-E9890C07DE4A}" destId="{8C62415C-8C37-4B9D-884F-1C0B58966321}" srcOrd="2" destOrd="0" presId="urn:microsoft.com/office/officeart/2005/8/layout/chevron1"/>
    <dgm:cxn modelId="{582127B5-7D96-469E-A9F2-0A75F1FA32EE}" type="presParOf" srcId="{8C62415C-8C37-4B9D-884F-1C0B58966321}" destId="{C0180259-9171-477C-9BDE-DB429C6A919E}" srcOrd="0" destOrd="0" presId="urn:microsoft.com/office/officeart/2005/8/layout/chevron1"/>
    <dgm:cxn modelId="{D686D81C-1963-4B3F-A07D-064AB618401F}" type="presParOf" srcId="{8C62415C-8C37-4B9D-884F-1C0B58966321}" destId="{F33A1245-68CB-4F97-8A8A-B9EEDA604917}" srcOrd="1" destOrd="0" presId="urn:microsoft.com/office/officeart/2005/8/layout/chevron1"/>
    <dgm:cxn modelId="{BF05D7CA-9181-4CB7-A86C-2BDDDACBBBFD}" type="presParOf" srcId="{01653897-B2F6-42C5-BABF-E9890C07DE4A}" destId="{F4C4EC81-4520-48FD-8835-2ECF41229F68}" srcOrd="3" destOrd="0" presId="urn:microsoft.com/office/officeart/2005/8/layout/chevron1"/>
    <dgm:cxn modelId="{37995B35-8323-4704-9F25-4D13C8C90D3C}" type="presParOf" srcId="{01653897-B2F6-42C5-BABF-E9890C07DE4A}" destId="{CC7D4820-6108-4485-A75C-8D4F8DC83860}" srcOrd="4" destOrd="0" presId="urn:microsoft.com/office/officeart/2005/8/layout/chevron1"/>
    <dgm:cxn modelId="{C531F2FD-2EBB-4022-94A2-93AF0E9AD322}" type="presParOf" srcId="{CC7D4820-6108-4485-A75C-8D4F8DC83860}" destId="{7E1B0752-B05F-47B4-94CF-871E1BCA0DFE}" srcOrd="0" destOrd="0" presId="urn:microsoft.com/office/officeart/2005/8/layout/chevron1"/>
    <dgm:cxn modelId="{C731B9AA-0578-47BC-BB11-0B18073D97A5}" type="presParOf" srcId="{CC7D4820-6108-4485-A75C-8D4F8DC83860}" destId="{FF011B35-11C6-4A72-A855-0420F9EC911D}"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EE51E3E-A54D-45D5-990C-C5846F57DCA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B2FFF035-6599-4A84-B800-E5C49622B122}">
      <dgm:prSet/>
      <dgm:spPr/>
      <dgm:t>
        <a:bodyPr/>
        <a:lstStyle/>
        <a:p>
          <a:pPr rtl="0"/>
          <a:r>
            <a:rPr lang="zh-TW" altLang="en-US" b="0" dirty="0">
              <a:solidFill>
                <a:schemeClr val="bg1"/>
              </a:solidFill>
              <a:latin typeface="微軟正黑體" panose="020B0604030504040204" pitchFamily="34" charset="-120"/>
              <a:ea typeface="微軟正黑體" panose="020B0604030504040204" pitchFamily="34" charset="-120"/>
            </a:rPr>
            <a:t>步驟</a:t>
          </a:r>
          <a:r>
            <a:rPr lang="en-US" altLang="zh-TW" b="0" dirty="0">
              <a:solidFill>
                <a:schemeClr val="bg1"/>
              </a:solidFill>
              <a:latin typeface="微軟正黑體" panose="020B0604030504040204" pitchFamily="34" charset="-120"/>
              <a:ea typeface="微軟正黑體" panose="020B0604030504040204" pitchFamily="34" charset="-120"/>
            </a:rPr>
            <a:t>1:</a:t>
          </a:r>
          <a:r>
            <a:rPr lang="zh-TW" b="0" dirty="0">
              <a:solidFill>
                <a:schemeClr val="bg1"/>
              </a:solidFill>
              <a:latin typeface="微軟正黑體" panose="020B0604030504040204" pitchFamily="34" charset="-120"/>
              <a:ea typeface="微軟正黑體" panose="020B0604030504040204" pitchFamily="34" charset="-120"/>
            </a:rPr>
            <a:t>上簽申請</a:t>
          </a:r>
          <a:endParaRPr lang="zh-TW" dirty="0">
            <a:solidFill>
              <a:schemeClr val="bg1"/>
            </a:solidFill>
            <a:latin typeface="微軟正黑體" panose="020B0604030504040204" pitchFamily="34" charset="-120"/>
            <a:ea typeface="微軟正黑體" panose="020B0604030504040204" pitchFamily="34" charset="-120"/>
          </a:endParaRPr>
        </a:p>
      </dgm:t>
    </dgm:pt>
    <dgm:pt modelId="{FE365463-D97E-4BF8-8BA8-54BD0E46502E}" type="parTrans" cxnId="{4B1CECB2-31F4-4DF9-8D47-5CE20AB8C201}">
      <dgm:prSet/>
      <dgm:spPr/>
      <dgm:t>
        <a:bodyPr/>
        <a:lstStyle/>
        <a:p>
          <a:endParaRPr lang="zh-TW" altLang="en-US"/>
        </a:p>
      </dgm:t>
    </dgm:pt>
    <dgm:pt modelId="{2C77E8F5-5844-49E4-96F7-148E59C0E525}" type="sibTrans" cxnId="{4B1CECB2-31F4-4DF9-8D47-5CE20AB8C201}">
      <dgm:prSet/>
      <dgm:spPr/>
      <dgm:t>
        <a:bodyPr/>
        <a:lstStyle/>
        <a:p>
          <a:endParaRPr lang="zh-TW" altLang="en-US"/>
        </a:p>
      </dgm:t>
    </dgm:pt>
    <dgm:pt modelId="{629E26A9-503D-4649-A325-6015BB768B86}">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a:t>
          </a:r>
          <a:r>
            <a:rPr lang="zh-TW" altLang="en-US" b="0" dirty="0">
              <a:solidFill>
                <a:schemeClr val="tx1"/>
              </a:solidFill>
              <a:latin typeface="微軟正黑體" panose="020B0604030504040204" pitchFamily="34" charset="-120"/>
              <a:ea typeface="微軟正黑體" panose="020B0604030504040204" pitchFamily="34" charset="-120"/>
            </a:rPr>
            <a:t>需</a:t>
          </a:r>
          <a:r>
            <a:rPr lang="zh-TW" b="0" dirty="0">
              <a:solidFill>
                <a:schemeClr val="tx1"/>
              </a:solidFill>
              <a:latin typeface="微軟正黑體" panose="020B0604030504040204" pitchFamily="34" charset="-120"/>
              <a:ea typeface="微軟正黑體" panose="020B0604030504040204" pitchFamily="34" charset="-120"/>
            </a:rPr>
            <a:t>有</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來函公文</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或上簽申請</a:t>
          </a:r>
          <a:r>
            <a:rPr lang="zh-TW" b="0" dirty="0">
              <a:solidFill>
                <a:schemeClr val="tx1"/>
              </a:solidFill>
              <a:latin typeface="微軟正黑體" panose="020B0604030504040204" pitchFamily="34" charset="-120"/>
              <a:ea typeface="微軟正黑體" panose="020B0604030504040204" pitchFamily="34" charset="-120"/>
            </a:rPr>
            <a:t>，非經事先核准，不得報支。</a:t>
          </a:r>
          <a:endParaRPr lang="zh-TW" dirty="0">
            <a:solidFill>
              <a:schemeClr val="tx1"/>
            </a:solidFill>
            <a:latin typeface="微軟正黑體" panose="020B0604030504040204" pitchFamily="34" charset="-120"/>
            <a:ea typeface="微軟正黑體" panose="020B0604030504040204" pitchFamily="34" charset="-120"/>
          </a:endParaRPr>
        </a:p>
      </dgm:t>
    </dgm:pt>
    <dgm:pt modelId="{E4AD4F6D-B22F-4E18-A40E-8B1E278E16CF}" type="parTrans" cxnId="{DA2C3781-B2A6-4D27-8ABB-A52C089AA3CB}">
      <dgm:prSet/>
      <dgm:spPr/>
      <dgm:t>
        <a:bodyPr/>
        <a:lstStyle/>
        <a:p>
          <a:endParaRPr lang="zh-TW" altLang="en-US"/>
        </a:p>
      </dgm:t>
    </dgm:pt>
    <dgm:pt modelId="{5CA387CC-9343-4170-A7B0-E72A05ECAA1F}" type="sibTrans" cxnId="{DA2C3781-B2A6-4D27-8ABB-A52C089AA3CB}">
      <dgm:prSet/>
      <dgm:spPr/>
      <dgm:t>
        <a:bodyPr/>
        <a:lstStyle/>
        <a:p>
          <a:endParaRPr lang="zh-TW" altLang="en-US"/>
        </a:p>
      </dgm:t>
    </dgm:pt>
    <dgm:pt modelId="{31F691CC-7441-4280-A185-D24884700011}">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a:t>
          </a:r>
          <a:r>
            <a:rPr lang="en-US" b="1"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如有特殊問題</a:t>
          </a:r>
          <a:r>
            <a:rPr lang="en-US" b="1"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，請於簽呈中說明，</a:t>
          </a:r>
          <a:r>
            <a:rPr lang="en-US" b="1"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並依鈞長意見辦理核銷。</a:t>
          </a:r>
          <a:endParaRPr lang="zh-TW" dirty="0">
            <a:solidFill>
              <a:schemeClr val="tx1"/>
            </a:solidFill>
            <a:latin typeface="微軟正黑體" panose="020B0604030504040204" pitchFamily="34" charset="-120"/>
            <a:ea typeface="微軟正黑體" panose="020B0604030504040204" pitchFamily="34" charset="-120"/>
          </a:endParaRPr>
        </a:p>
      </dgm:t>
    </dgm:pt>
    <dgm:pt modelId="{11A44D18-EFE7-4114-857A-3CB7A7BCB25A}" type="parTrans" cxnId="{1D9F5504-B2E8-4075-97BD-8B0959A599B2}">
      <dgm:prSet/>
      <dgm:spPr/>
      <dgm:t>
        <a:bodyPr/>
        <a:lstStyle/>
        <a:p>
          <a:endParaRPr lang="zh-TW" altLang="en-US"/>
        </a:p>
      </dgm:t>
    </dgm:pt>
    <dgm:pt modelId="{454E5C32-B2AA-41DA-96FD-D344CF7189BE}" type="sibTrans" cxnId="{1D9F5504-B2E8-4075-97BD-8B0959A599B2}">
      <dgm:prSet/>
      <dgm:spPr/>
      <dgm:t>
        <a:bodyPr/>
        <a:lstStyle/>
        <a:p>
          <a:endParaRPr lang="zh-TW" altLang="en-US"/>
        </a:p>
      </dgm:t>
    </dgm:pt>
    <dgm:pt modelId="{FB0E49D7-875D-4C02-8E87-13F0FD1A23CE}">
      <dgm:prSet/>
      <dgm:spPr/>
      <dgm:t>
        <a:bodyPr/>
        <a:lstStyle/>
        <a:p>
          <a:pPr rtl="0"/>
          <a:r>
            <a:rPr lang="zh-TW" altLang="en-US" b="0" dirty="0">
              <a:solidFill>
                <a:schemeClr val="bg1"/>
              </a:solidFill>
              <a:latin typeface="微軟正黑體" panose="020B0604030504040204" pitchFamily="34" charset="-120"/>
              <a:ea typeface="微軟正黑體" panose="020B0604030504040204" pitchFamily="34" charset="-120"/>
            </a:rPr>
            <a:t>步驟</a:t>
          </a:r>
          <a:r>
            <a:rPr lang="en-US" altLang="zh-TW" b="0" dirty="0">
              <a:solidFill>
                <a:schemeClr val="bg1"/>
              </a:solidFill>
              <a:latin typeface="微軟正黑體" panose="020B0604030504040204" pitchFamily="34" charset="-120"/>
              <a:ea typeface="微軟正黑體" panose="020B0604030504040204" pitchFamily="34" charset="-120"/>
            </a:rPr>
            <a:t>2:</a:t>
          </a:r>
          <a:r>
            <a:rPr lang="zh-TW" b="0" dirty="0">
              <a:solidFill>
                <a:schemeClr val="bg1"/>
              </a:solidFill>
              <a:latin typeface="微軟正黑體" panose="020B0604030504040204" pitchFamily="34" charset="-120"/>
              <a:ea typeface="微軟正黑體" panose="020B0604030504040204" pitchFamily="34" charset="-120"/>
            </a:rPr>
            <a:t>上網請假</a:t>
          </a:r>
          <a:endParaRPr lang="zh-TW" dirty="0">
            <a:solidFill>
              <a:schemeClr val="bg1"/>
            </a:solidFill>
            <a:latin typeface="微軟正黑體" panose="020B0604030504040204" pitchFamily="34" charset="-120"/>
            <a:ea typeface="微軟正黑體" panose="020B0604030504040204" pitchFamily="34" charset="-120"/>
          </a:endParaRPr>
        </a:p>
      </dgm:t>
    </dgm:pt>
    <dgm:pt modelId="{C8236812-2236-43A5-81BC-CBB54B23E66E}" type="parTrans" cxnId="{7D6C8379-E549-4145-9430-D7191D9C74F6}">
      <dgm:prSet/>
      <dgm:spPr/>
      <dgm:t>
        <a:bodyPr/>
        <a:lstStyle/>
        <a:p>
          <a:endParaRPr lang="zh-TW" altLang="en-US"/>
        </a:p>
      </dgm:t>
    </dgm:pt>
    <dgm:pt modelId="{B122D376-31B1-44FC-8BAD-DEB37A7BD756}" type="sibTrans" cxnId="{7D6C8379-E549-4145-9430-D7191D9C74F6}">
      <dgm:prSet/>
      <dgm:spPr/>
      <dgm:t>
        <a:bodyPr/>
        <a:lstStyle/>
        <a:p>
          <a:endParaRPr lang="zh-TW" altLang="en-US"/>
        </a:p>
      </dgm:t>
    </dgm:pt>
    <dgm:pt modelId="{98233085-DA25-4328-8339-744A7C941314}">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教職員工出差均須請假</a:t>
          </a:r>
          <a:r>
            <a:rPr lang="zh-TW" alt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請至</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校務系統</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差勤系統</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填寫新表單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教職員網路請假作業，</a:t>
          </a:r>
          <a:r>
            <a:rPr lang="zh-TW" b="0" dirty="0">
              <a:solidFill>
                <a:schemeClr val="tx1"/>
              </a:solidFill>
              <a:effectLst/>
              <a:latin typeface="微軟正黑體" panose="020B0604030504040204" pitchFamily="34" charset="-120"/>
              <a:ea typeface="微軟正黑體" panose="020B0604030504040204" pitchFamily="34" charset="-120"/>
            </a:rPr>
            <a:t>填寫</a:t>
          </a:r>
          <a:r>
            <a:rPr lang="en-US" b="0" dirty="0">
              <a:solidFill>
                <a:schemeClr val="tx1"/>
              </a:solidFill>
              <a:effectLst/>
              <a:latin typeface="微軟正黑體" panose="020B0604030504040204" pitchFamily="34" charset="-120"/>
              <a:ea typeface="微軟正黑體" panose="020B0604030504040204" pitchFamily="34" charset="-120"/>
            </a:rPr>
            <a:t>【</a:t>
          </a:r>
          <a:r>
            <a:rPr lang="zh-TW" b="0" dirty="0">
              <a:solidFill>
                <a:schemeClr val="tx1"/>
              </a:solidFill>
              <a:effectLst/>
              <a:latin typeface="微軟正黑體" panose="020B0604030504040204" pitchFamily="34" charset="-120"/>
              <a:ea typeface="微軟正黑體" panose="020B0604030504040204" pitchFamily="34" charset="-120"/>
            </a:rPr>
            <a:t>教職員出差申請單</a:t>
          </a:r>
          <a:r>
            <a:rPr lang="en-US" b="0" dirty="0">
              <a:solidFill>
                <a:schemeClr val="tx1"/>
              </a:solidFill>
              <a:effectLst/>
              <a:latin typeface="微軟正黑體" panose="020B0604030504040204" pitchFamily="34" charset="-120"/>
              <a:ea typeface="微軟正黑體" panose="020B0604030504040204" pitchFamily="34" charset="-120"/>
            </a:rPr>
            <a:t>(</a:t>
          </a:r>
          <a:r>
            <a:rPr lang="zh-TW" b="0" dirty="0">
              <a:solidFill>
                <a:schemeClr val="tx1"/>
              </a:solidFill>
              <a:effectLst/>
              <a:latin typeface="微軟正黑體" panose="020B0604030504040204" pitchFamily="34" charset="-120"/>
              <a:ea typeface="微軟正黑體" panose="020B0604030504040204" pitchFamily="34" charset="-120"/>
            </a:rPr>
            <a:t>假單</a:t>
          </a:r>
          <a:r>
            <a:rPr lang="en-US" b="0" dirty="0">
              <a:solidFill>
                <a:schemeClr val="tx1"/>
              </a:solidFill>
              <a:effectLst/>
              <a:latin typeface="微軟正黑體" panose="020B0604030504040204" pitchFamily="34" charset="-120"/>
              <a:ea typeface="微軟正黑體" panose="020B0604030504040204" pitchFamily="34" charset="-120"/>
            </a:rPr>
            <a:t>)】</a:t>
          </a:r>
          <a:r>
            <a:rPr lang="zh-TW" b="0" dirty="0">
              <a:solidFill>
                <a:schemeClr val="tx1"/>
              </a:solidFill>
              <a:effectLst/>
              <a:latin typeface="微軟正黑體" panose="020B0604030504040204" pitchFamily="34" charset="-120"/>
              <a:ea typeface="微軟正黑體" panose="020B0604030504040204" pitchFamily="34" charset="-120"/>
            </a:rPr>
            <a:t>。</a:t>
          </a:r>
        </a:p>
      </dgm:t>
    </dgm:pt>
    <dgm:pt modelId="{673556DA-8ACF-46D3-ACC0-FC298FE77A2D}" type="parTrans" cxnId="{43012D2B-C3A1-44AB-853B-DABED63D255F}">
      <dgm:prSet/>
      <dgm:spPr/>
      <dgm:t>
        <a:bodyPr/>
        <a:lstStyle/>
        <a:p>
          <a:endParaRPr lang="zh-TW" altLang="en-US"/>
        </a:p>
      </dgm:t>
    </dgm:pt>
    <dgm:pt modelId="{8A9EC767-5D78-40BA-86FA-7CC357604BB0}" type="sibTrans" cxnId="{43012D2B-C3A1-44AB-853B-DABED63D255F}">
      <dgm:prSet/>
      <dgm:spPr/>
      <dgm:t>
        <a:bodyPr/>
        <a:lstStyle/>
        <a:p>
          <a:endParaRPr lang="zh-TW" altLang="en-US"/>
        </a:p>
      </dgm:t>
    </dgm:pt>
    <dgm:pt modelId="{AA76BB79-FD11-4997-A9A9-4460DA5D8D7E}">
      <dgm:prSet/>
      <dgm:spPr/>
      <dgm:t>
        <a:bodyPr/>
        <a:lstStyle/>
        <a:p>
          <a:pPr rtl="0"/>
          <a:r>
            <a:rPr lang="zh-TW" altLang="en-US" b="0" dirty="0">
              <a:solidFill>
                <a:schemeClr val="bg1"/>
              </a:solidFill>
              <a:latin typeface="微軟正黑體" panose="020B0604030504040204" pitchFamily="34" charset="-120"/>
              <a:ea typeface="微軟正黑體" panose="020B0604030504040204" pitchFamily="34" charset="-120"/>
            </a:rPr>
            <a:t>步驟</a:t>
          </a:r>
          <a:r>
            <a:rPr lang="en-US" altLang="zh-TW" b="0" dirty="0">
              <a:solidFill>
                <a:schemeClr val="bg1"/>
              </a:solidFill>
              <a:latin typeface="微軟正黑體" panose="020B0604030504040204" pitchFamily="34" charset="-120"/>
              <a:ea typeface="微軟正黑體" panose="020B0604030504040204" pitchFamily="34" charset="-120"/>
            </a:rPr>
            <a:t>3:</a:t>
          </a:r>
          <a:r>
            <a:rPr lang="zh-TW" b="0" dirty="0">
              <a:solidFill>
                <a:schemeClr val="bg1"/>
              </a:solidFill>
              <a:latin typeface="微軟正黑體" panose="020B0604030504040204" pitchFamily="34" charset="-120"/>
              <a:ea typeface="微軟正黑體" panose="020B0604030504040204" pitchFamily="34" charset="-120"/>
            </a:rPr>
            <a:t>核銷</a:t>
          </a:r>
          <a:endParaRPr lang="zh-TW" dirty="0">
            <a:solidFill>
              <a:schemeClr val="bg1"/>
            </a:solidFill>
            <a:latin typeface="微軟正黑體" panose="020B0604030504040204" pitchFamily="34" charset="-120"/>
            <a:ea typeface="微軟正黑體" panose="020B0604030504040204" pitchFamily="34" charset="-120"/>
          </a:endParaRPr>
        </a:p>
      </dgm:t>
    </dgm:pt>
    <dgm:pt modelId="{A93F6810-AD1B-497C-A4B6-2015290445FE}" type="parTrans" cxnId="{15FA892C-1409-43B6-9A50-151934FCCBB8}">
      <dgm:prSet/>
      <dgm:spPr/>
      <dgm:t>
        <a:bodyPr/>
        <a:lstStyle/>
        <a:p>
          <a:endParaRPr lang="zh-TW" altLang="en-US"/>
        </a:p>
      </dgm:t>
    </dgm:pt>
    <dgm:pt modelId="{97BC5270-52C8-4206-9903-056CE4BA9E9C}" type="sibTrans" cxnId="{15FA892C-1409-43B6-9A50-151934FCCBB8}">
      <dgm:prSet/>
      <dgm:spPr/>
      <dgm:t>
        <a:bodyPr/>
        <a:lstStyle/>
        <a:p>
          <a:endParaRPr lang="zh-TW" altLang="en-US"/>
        </a:p>
      </dgm:t>
    </dgm:pt>
    <dgm:pt modelId="{9390D20E-0DDD-4292-A391-E378A04CD874}">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出差結束起</a:t>
          </a:r>
          <a:r>
            <a:rPr lang="en-US" b="0" dirty="0">
              <a:solidFill>
                <a:schemeClr val="tx1"/>
              </a:solidFill>
              <a:latin typeface="微軟正黑體" panose="020B0604030504040204" pitchFamily="34" charset="-120"/>
              <a:ea typeface="微軟正黑體" panose="020B0604030504040204" pitchFamily="34" charset="-120"/>
            </a:rPr>
            <a:t>15</a:t>
          </a:r>
          <a:r>
            <a:rPr lang="zh-TW" b="0" dirty="0">
              <a:solidFill>
                <a:schemeClr val="tx1"/>
              </a:solidFill>
              <a:latin typeface="微軟正黑體" panose="020B0604030504040204" pitchFamily="34" charset="-120"/>
              <a:ea typeface="微軟正黑體" panose="020B0604030504040204" pitchFamily="34" charset="-120"/>
            </a:rPr>
            <a:t>日內，</a:t>
          </a:r>
          <a:r>
            <a:rPr lang="en-US" b="1"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檢具</a:t>
          </a:r>
          <a:r>
            <a:rPr lang="en-US" b="0" dirty="0">
              <a:solidFill>
                <a:schemeClr val="tx1"/>
              </a:solidFill>
              <a:latin typeface="微軟正黑體" panose="020B0604030504040204" pitchFamily="34" charset="-120"/>
              <a:ea typeface="微軟正黑體" panose="020B0604030504040204" pitchFamily="34" charset="-120"/>
            </a:rPr>
            <a:t> </a:t>
          </a:r>
          <a:r>
            <a:rPr lang="en-US" altLang="zh-TW" b="0" dirty="0">
              <a:solidFill>
                <a:schemeClr val="tx1"/>
              </a:solidFill>
              <a:latin typeface="微軟正黑體" panose="020B0604030504040204" pitchFamily="34" charset="-120"/>
              <a:ea typeface="微軟正黑體" panose="020B0604030504040204" pitchFamily="34" charset="-120"/>
            </a:rPr>
            <a:t>1.</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來函簽呈</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或</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申請簽呈影本</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r>
            <a:rPr lang="en-US" altLang="zh-TW" b="0" dirty="0">
              <a:solidFill>
                <a:schemeClr val="tx1"/>
              </a:solidFill>
              <a:latin typeface="微軟正黑體" panose="020B0604030504040204" pitchFamily="34" charset="-120"/>
              <a:ea typeface="微軟正黑體" panose="020B0604030504040204" pitchFamily="34" charset="-120"/>
            </a:rPr>
            <a:t>2.</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請款單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r>
            <a:rPr lang="en-US" altLang="zh-TW" b="0" dirty="0">
              <a:solidFill>
                <a:schemeClr val="tx1"/>
              </a:solidFill>
              <a:latin typeface="微軟正黑體" panose="020B0604030504040204" pitchFamily="34" charset="-120"/>
              <a:ea typeface="微軟正黑體" panose="020B0604030504040204" pitchFamily="34" charset="-120"/>
            </a:rPr>
            <a:t>3.</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國外</a:t>
          </a:r>
          <a:r>
            <a:rPr lang="zh-TW" b="0" dirty="0">
              <a:solidFill>
                <a:schemeClr val="tx1"/>
              </a:solidFill>
              <a:latin typeface="微軟正黑體" panose="020B0604030504040204" pitchFamily="34" charset="-120"/>
              <a:ea typeface="微軟正黑體" panose="020B0604030504040204" pitchFamily="34" charset="-120"/>
            </a:rPr>
            <a:t>出差旅費報告表</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及</a:t>
          </a:r>
          <a:r>
            <a:rPr lang="en-US" altLang="zh-TW" b="0" dirty="0">
              <a:solidFill>
                <a:schemeClr val="tx1"/>
              </a:solidFill>
              <a:latin typeface="微軟正黑體" panose="020B0604030504040204" pitchFamily="34" charset="-120"/>
              <a:ea typeface="微軟正黑體" panose="020B0604030504040204" pitchFamily="34" charset="-120"/>
            </a:rPr>
            <a:t>4.</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單據</a:t>
          </a:r>
          <a:r>
            <a:rPr lang="en-US" b="0" dirty="0">
              <a:solidFill>
                <a:schemeClr val="tx1"/>
              </a:solidFill>
              <a:latin typeface="微軟正黑體" panose="020B0604030504040204" pitchFamily="34" charset="-120"/>
              <a:ea typeface="微軟正黑體" panose="020B0604030504040204" pitchFamily="34" charset="-120"/>
            </a:rPr>
            <a:t>】</a:t>
          </a:r>
          <a:r>
            <a:rPr lang="en-US" altLang="zh-TW" b="0" u="sng" dirty="0">
              <a:solidFill>
                <a:srgbClr val="FF0000"/>
              </a:solidFill>
              <a:latin typeface="微軟正黑體" panose="020B0604030504040204" pitchFamily="34" charset="-120"/>
              <a:ea typeface="微軟正黑體" panose="020B0604030504040204" pitchFamily="34" charset="-120"/>
            </a:rPr>
            <a:t>5.</a:t>
          </a:r>
          <a:r>
            <a:rPr lang="zh-TW" altLang="en-US" b="0" u="sng" dirty="0">
              <a:solidFill>
                <a:srgbClr val="FF0000"/>
              </a:solidFill>
              <a:latin typeface="微軟正黑體" panose="020B0604030504040204" pitchFamily="34" charset="-120"/>
              <a:ea typeface="微軟正黑體" panose="020B0604030504040204" pitchFamily="34" charset="-120"/>
            </a:rPr>
            <a:t>相關資料</a:t>
          </a:r>
          <a:r>
            <a:rPr lang="en-US" altLang="zh-TW" b="0" u="sng" dirty="0">
              <a:solidFill>
                <a:srgbClr val="FF0000"/>
              </a:solidFill>
              <a:latin typeface="微軟正黑體" panose="020B0604030504040204" pitchFamily="34" charset="-120"/>
              <a:ea typeface="微軟正黑體" panose="020B0604030504040204" pitchFamily="34" charset="-120"/>
            </a:rPr>
            <a:t>(</a:t>
          </a:r>
          <a:r>
            <a:rPr lang="zh-TW" altLang="en-US" b="0" u="sng" dirty="0">
              <a:solidFill>
                <a:srgbClr val="FF0000"/>
              </a:solidFill>
              <a:latin typeface="微軟正黑體" panose="020B0604030504040204" pitchFamily="34" charset="-120"/>
              <a:ea typeface="微軟正黑體" panose="020B0604030504040204" pitchFamily="34" charset="-120"/>
            </a:rPr>
            <a:t>參閱下頁</a:t>
          </a:r>
          <a:r>
            <a:rPr lang="en-US" altLang="zh-TW" b="0" u="sng" dirty="0">
              <a:solidFill>
                <a:srgbClr val="FF0000"/>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送至會計室作業</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0ACE2C9-AB28-457F-B464-882BEB0DEFA9}" type="parTrans" cxnId="{F86286E7-7126-46FA-82D9-154960B2FE5E}">
      <dgm:prSet/>
      <dgm:spPr/>
      <dgm:t>
        <a:bodyPr/>
        <a:lstStyle/>
        <a:p>
          <a:endParaRPr lang="zh-TW" altLang="en-US"/>
        </a:p>
      </dgm:t>
    </dgm:pt>
    <dgm:pt modelId="{6B383784-A39F-4EF1-892F-145A515515F3}" type="sibTrans" cxnId="{F86286E7-7126-46FA-82D9-154960B2FE5E}">
      <dgm:prSet/>
      <dgm:spPr/>
      <dgm:t>
        <a:bodyPr/>
        <a:lstStyle/>
        <a:p>
          <a:endParaRPr lang="zh-TW" altLang="en-US"/>
        </a:p>
      </dgm:t>
    </dgm:pt>
    <dgm:pt modelId="{01653897-B2F6-42C5-BABF-E9890C07DE4A}" type="pres">
      <dgm:prSet presAssocID="{0EE51E3E-A54D-45D5-990C-C5846F57DCA3}" presName="Name0" presStyleCnt="0">
        <dgm:presLayoutVars>
          <dgm:dir/>
          <dgm:animLvl val="lvl"/>
          <dgm:resizeHandles val="exact"/>
        </dgm:presLayoutVars>
      </dgm:prSet>
      <dgm:spPr/>
    </dgm:pt>
    <dgm:pt modelId="{FC97B991-E6E3-4617-AD65-14C160BF1B24}" type="pres">
      <dgm:prSet presAssocID="{B2FFF035-6599-4A84-B800-E5C49622B122}" presName="composite" presStyleCnt="0"/>
      <dgm:spPr/>
    </dgm:pt>
    <dgm:pt modelId="{C2033135-F0DB-49CC-99B8-145D67749710}" type="pres">
      <dgm:prSet presAssocID="{B2FFF035-6599-4A84-B800-E5C49622B122}" presName="parTx" presStyleLbl="node1" presStyleIdx="0" presStyleCnt="3">
        <dgm:presLayoutVars>
          <dgm:chMax val="0"/>
          <dgm:chPref val="0"/>
          <dgm:bulletEnabled val="1"/>
        </dgm:presLayoutVars>
      </dgm:prSet>
      <dgm:spPr/>
    </dgm:pt>
    <dgm:pt modelId="{88CAF407-4381-4BF1-AACF-1987F9944113}" type="pres">
      <dgm:prSet presAssocID="{B2FFF035-6599-4A84-B800-E5C49622B122}" presName="desTx" presStyleLbl="revTx" presStyleIdx="0" presStyleCnt="3">
        <dgm:presLayoutVars>
          <dgm:bulletEnabled val="1"/>
        </dgm:presLayoutVars>
      </dgm:prSet>
      <dgm:spPr/>
    </dgm:pt>
    <dgm:pt modelId="{636765FA-B6AB-4B42-9CF2-98A86FB721EC}" type="pres">
      <dgm:prSet presAssocID="{2C77E8F5-5844-49E4-96F7-148E59C0E525}" presName="space" presStyleCnt="0"/>
      <dgm:spPr/>
    </dgm:pt>
    <dgm:pt modelId="{8C62415C-8C37-4B9D-884F-1C0B58966321}" type="pres">
      <dgm:prSet presAssocID="{FB0E49D7-875D-4C02-8E87-13F0FD1A23CE}" presName="composite" presStyleCnt="0"/>
      <dgm:spPr/>
    </dgm:pt>
    <dgm:pt modelId="{C0180259-9171-477C-9BDE-DB429C6A919E}" type="pres">
      <dgm:prSet presAssocID="{FB0E49D7-875D-4C02-8E87-13F0FD1A23CE}" presName="parTx" presStyleLbl="node1" presStyleIdx="1" presStyleCnt="3">
        <dgm:presLayoutVars>
          <dgm:chMax val="0"/>
          <dgm:chPref val="0"/>
          <dgm:bulletEnabled val="1"/>
        </dgm:presLayoutVars>
      </dgm:prSet>
      <dgm:spPr/>
    </dgm:pt>
    <dgm:pt modelId="{F33A1245-68CB-4F97-8A8A-B9EEDA604917}" type="pres">
      <dgm:prSet presAssocID="{FB0E49D7-875D-4C02-8E87-13F0FD1A23CE}" presName="desTx" presStyleLbl="revTx" presStyleIdx="1" presStyleCnt="3">
        <dgm:presLayoutVars>
          <dgm:bulletEnabled val="1"/>
        </dgm:presLayoutVars>
      </dgm:prSet>
      <dgm:spPr/>
    </dgm:pt>
    <dgm:pt modelId="{F4C4EC81-4520-48FD-8835-2ECF41229F68}" type="pres">
      <dgm:prSet presAssocID="{B122D376-31B1-44FC-8BAD-DEB37A7BD756}" presName="space" presStyleCnt="0"/>
      <dgm:spPr/>
    </dgm:pt>
    <dgm:pt modelId="{CC7D4820-6108-4485-A75C-8D4F8DC83860}" type="pres">
      <dgm:prSet presAssocID="{AA76BB79-FD11-4997-A9A9-4460DA5D8D7E}" presName="composite" presStyleCnt="0"/>
      <dgm:spPr/>
    </dgm:pt>
    <dgm:pt modelId="{7E1B0752-B05F-47B4-94CF-871E1BCA0DFE}" type="pres">
      <dgm:prSet presAssocID="{AA76BB79-FD11-4997-A9A9-4460DA5D8D7E}" presName="parTx" presStyleLbl="node1" presStyleIdx="2" presStyleCnt="3">
        <dgm:presLayoutVars>
          <dgm:chMax val="0"/>
          <dgm:chPref val="0"/>
          <dgm:bulletEnabled val="1"/>
        </dgm:presLayoutVars>
      </dgm:prSet>
      <dgm:spPr/>
    </dgm:pt>
    <dgm:pt modelId="{FF011B35-11C6-4A72-A855-0420F9EC911D}" type="pres">
      <dgm:prSet presAssocID="{AA76BB79-FD11-4997-A9A9-4460DA5D8D7E}" presName="desTx" presStyleLbl="revTx" presStyleIdx="2" presStyleCnt="3">
        <dgm:presLayoutVars>
          <dgm:bulletEnabled val="1"/>
        </dgm:presLayoutVars>
      </dgm:prSet>
      <dgm:spPr/>
    </dgm:pt>
  </dgm:ptLst>
  <dgm:cxnLst>
    <dgm:cxn modelId="{1D9F5504-B2E8-4075-97BD-8B0959A599B2}" srcId="{B2FFF035-6599-4A84-B800-E5C49622B122}" destId="{31F691CC-7441-4280-A185-D24884700011}" srcOrd="1" destOrd="0" parTransId="{11A44D18-EFE7-4114-857A-3CB7A7BCB25A}" sibTransId="{454E5C32-B2AA-41DA-96FD-D344CF7189BE}"/>
    <dgm:cxn modelId="{E4CA850D-429B-465F-9405-A5ADC099A699}" type="presOf" srcId="{0EE51E3E-A54D-45D5-990C-C5846F57DCA3}" destId="{01653897-B2F6-42C5-BABF-E9890C07DE4A}" srcOrd="0" destOrd="0" presId="urn:microsoft.com/office/officeart/2005/8/layout/chevron1"/>
    <dgm:cxn modelId="{F6E1E715-E975-438A-A4DD-FD17C705AA67}" type="presOf" srcId="{31F691CC-7441-4280-A185-D24884700011}" destId="{88CAF407-4381-4BF1-AACF-1987F9944113}" srcOrd="0" destOrd="1" presId="urn:microsoft.com/office/officeart/2005/8/layout/chevron1"/>
    <dgm:cxn modelId="{43012D2B-C3A1-44AB-853B-DABED63D255F}" srcId="{FB0E49D7-875D-4C02-8E87-13F0FD1A23CE}" destId="{98233085-DA25-4328-8339-744A7C941314}" srcOrd="0" destOrd="0" parTransId="{673556DA-8ACF-46D3-ACC0-FC298FE77A2D}" sibTransId="{8A9EC767-5D78-40BA-86FA-7CC357604BB0}"/>
    <dgm:cxn modelId="{15FA892C-1409-43B6-9A50-151934FCCBB8}" srcId="{0EE51E3E-A54D-45D5-990C-C5846F57DCA3}" destId="{AA76BB79-FD11-4997-A9A9-4460DA5D8D7E}" srcOrd="2" destOrd="0" parTransId="{A93F6810-AD1B-497C-A4B6-2015290445FE}" sibTransId="{97BC5270-52C8-4206-9903-056CE4BA9E9C}"/>
    <dgm:cxn modelId="{805B6761-CACA-4EE4-9BA9-77EBCA569CCA}" type="presOf" srcId="{629E26A9-503D-4649-A325-6015BB768B86}" destId="{88CAF407-4381-4BF1-AACF-1987F9944113}" srcOrd="0" destOrd="0" presId="urn:microsoft.com/office/officeart/2005/8/layout/chevron1"/>
    <dgm:cxn modelId="{D5F64146-2AEA-445D-B876-4BB8481DB1B2}" type="presOf" srcId="{AA76BB79-FD11-4997-A9A9-4460DA5D8D7E}" destId="{7E1B0752-B05F-47B4-94CF-871E1BCA0DFE}" srcOrd="0" destOrd="0" presId="urn:microsoft.com/office/officeart/2005/8/layout/chevron1"/>
    <dgm:cxn modelId="{7D6C8379-E549-4145-9430-D7191D9C74F6}" srcId="{0EE51E3E-A54D-45D5-990C-C5846F57DCA3}" destId="{FB0E49D7-875D-4C02-8E87-13F0FD1A23CE}" srcOrd="1" destOrd="0" parTransId="{C8236812-2236-43A5-81BC-CBB54B23E66E}" sibTransId="{B122D376-31B1-44FC-8BAD-DEB37A7BD756}"/>
    <dgm:cxn modelId="{DA2C3781-B2A6-4D27-8ABB-A52C089AA3CB}" srcId="{B2FFF035-6599-4A84-B800-E5C49622B122}" destId="{629E26A9-503D-4649-A325-6015BB768B86}" srcOrd="0" destOrd="0" parTransId="{E4AD4F6D-B22F-4E18-A40E-8B1E278E16CF}" sibTransId="{5CA387CC-9343-4170-A7B0-E72A05ECAA1F}"/>
    <dgm:cxn modelId="{79666D8F-109B-45E8-B774-2CA61395486F}" type="presOf" srcId="{9390D20E-0DDD-4292-A391-E378A04CD874}" destId="{FF011B35-11C6-4A72-A855-0420F9EC911D}" srcOrd="0" destOrd="0" presId="urn:microsoft.com/office/officeart/2005/8/layout/chevron1"/>
    <dgm:cxn modelId="{4B1CECB2-31F4-4DF9-8D47-5CE20AB8C201}" srcId="{0EE51E3E-A54D-45D5-990C-C5846F57DCA3}" destId="{B2FFF035-6599-4A84-B800-E5C49622B122}" srcOrd="0" destOrd="0" parTransId="{FE365463-D97E-4BF8-8BA8-54BD0E46502E}" sibTransId="{2C77E8F5-5844-49E4-96F7-148E59C0E525}"/>
    <dgm:cxn modelId="{F2DE36BF-BAD7-4B25-BAD6-EFDD7FE21E48}" type="presOf" srcId="{B2FFF035-6599-4A84-B800-E5C49622B122}" destId="{C2033135-F0DB-49CC-99B8-145D67749710}" srcOrd="0" destOrd="0" presId="urn:microsoft.com/office/officeart/2005/8/layout/chevron1"/>
    <dgm:cxn modelId="{F21D01CE-802B-4C48-95FA-78B086F58699}" type="presOf" srcId="{FB0E49D7-875D-4C02-8E87-13F0FD1A23CE}" destId="{C0180259-9171-477C-9BDE-DB429C6A919E}" srcOrd="0" destOrd="0" presId="urn:microsoft.com/office/officeart/2005/8/layout/chevron1"/>
    <dgm:cxn modelId="{F86286E7-7126-46FA-82D9-154960B2FE5E}" srcId="{AA76BB79-FD11-4997-A9A9-4460DA5D8D7E}" destId="{9390D20E-0DDD-4292-A391-E378A04CD874}" srcOrd="0" destOrd="0" parTransId="{20ACE2C9-AB28-457F-B464-882BEB0DEFA9}" sibTransId="{6B383784-A39F-4EF1-892F-145A515515F3}"/>
    <dgm:cxn modelId="{F0D192FB-1603-47DE-AA6A-283C992F9576}" type="presOf" srcId="{98233085-DA25-4328-8339-744A7C941314}" destId="{F33A1245-68CB-4F97-8A8A-B9EEDA604917}" srcOrd="0" destOrd="0" presId="urn:microsoft.com/office/officeart/2005/8/layout/chevron1"/>
    <dgm:cxn modelId="{E3ACAA7E-6D52-4B64-906B-7A31DC4F3602}" type="presParOf" srcId="{01653897-B2F6-42C5-BABF-E9890C07DE4A}" destId="{FC97B991-E6E3-4617-AD65-14C160BF1B24}" srcOrd="0" destOrd="0" presId="urn:microsoft.com/office/officeart/2005/8/layout/chevron1"/>
    <dgm:cxn modelId="{1D397A9B-EB05-4C12-9A28-ECF75CD4C3E9}" type="presParOf" srcId="{FC97B991-E6E3-4617-AD65-14C160BF1B24}" destId="{C2033135-F0DB-49CC-99B8-145D67749710}" srcOrd="0" destOrd="0" presId="urn:microsoft.com/office/officeart/2005/8/layout/chevron1"/>
    <dgm:cxn modelId="{93115EEE-EC63-4580-A261-1D36AB705AC1}" type="presParOf" srcId="{FC97B991-E6E3-4617-AD65-14C160BF1B24}" destId="{88CAF407-4381-4BF1-AACF-1987F9944113}" srcOrd="1" destOrd="0" presId="urn:microsoft.com/office/officeart/2005/8/layout/chevron1"/>
    <dgm:cxn modelId="{C8069863-9902-42F2-B370-31622F7AF360}" type="presParOf" srcId="{01653897-B2F6-42C5-BABF-E9890C07DE4A}" destId="{636765FA-B6AB-4B42-9CF2-98A86FB721EC}" srcOrd="1" destOrd="0" presId="urn:microsoft.com/office/officeart/2005/8/layout/chevron1"/>
    <dgm:cxn modelId="{617A94E6-BCBA-43D8-95A0-7F0BED788CF9}" type="presParOf" srcId="{01653897-B2F6-42C5-BABF-E9890C07DE4A}" destId="{8C62415C-8C37-4B9D-884F-1C0B58966321}" srcOrd="2" destOrd="0" presId="urn:microsoft.com/office/officeart/2005/8/layout/chevron1"/>
    <dgm:cxn modelId="{582127B5-7D96-469E-A9F2-0A75F1FA32EE}" type="presParOf" srcId="{8C62415C-8C37-4B9D-884F-1C0B58966321}" destId="{C0180259-9171-477C-9BDE-DB429C6A919E}" srcOrd="0" destOrd="0" presId="urn:microsoft.com/office/officeart/2005/8/layout/chevron1"/>
    <dgm:cxn modelId="{D686D81C-1963-4B3F-A07D-064AB618401F}" type="presParOf" srcId="{8C62415C-8C37-4B9D-884F-1C0B58966321}" destId="{F33A1245-68CB-4F97-8A8A-B9EEDA604917}" srcOrd="1" destOrd="0" presId="urn:microsoft.com/office/officeart/2005/8/layout/chevron1"/>
    <dgm:cxn modelId="{BF05D7CA-9181-4CB7-A86C-2BDDDACBBBFD}" type="presParOf" srcId="{01653897-B2F6-42C5-BABF-E9890C07DE4A}" destId="{F4C4EC81-4520-48FD-8835-2ECF41229F68}" srcOrd="3" destOrd="0" presId="urn:microsoft.com/office/officeart/2005/8/layout/chevron1"/>
    <dgm:cxn modelId="{37995B35-8323-4704-9F25-4D13C8C90D3C}" type="presParOf" srcId="{01653897-B2F6-42C5-BABF-E9890C07DE4A}" destId="{CC7D4820-6108-4485-A75C-8D4F8DC83860}" srcOrd="4" destOrd="0" presId="urn:microsoft.com/office/officeart/2005/8/layout/chevron1"/>
    <dgm:cxn modelId="{C531F2FD-2EBB-4022-94A2-93AF0E9AD322}" type="presParOf" srcId="{CC7D4820-6108-4485-A75C-8D4F8DC83860}" destId="{7E1B0752-B05F-47B4-94CF-871E1BCA0DFE}" srcOrd="0" destOrd="0" presId="urn:microsoft.com/office/officeart/2005/8/layout/chevron1"/>
    <dgm:cxn modelId="{C731B9AA-0578-47BC-BB11-0B18073D97A5}" type="presParOf" srcId="{CC7D4820-6108-4485-A75C-8D4F8DC83860}" destId="{FF011B35-11C6-4A72-A855-0420F9EC911D}"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43C0A28-A4B2-4AAB-B4A1-A121611AB125}"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3E0FC015-2E07-4157-BFEE-E3E179309F92}">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步驟</a:t>
          </a:r>
          <a:r>
            <a:rPr lang="en-US" b="0" dirty="0">
              <a:solidFill>
                <a:schemeClr val="bg1"/>
              </a:solidFill>
              <a:latin typeface="微軟正黑體" panose="020B0604030504040204" pitchFamily="34" charset="-120"/>
              <a:ea typeface="微軟正黑體" panose="020B0604030504040204" pitchFamily="34" charset="-120"/>
            </a:rPr>
            <a:t>1:</a:t>
          </a:r>
          <a:r>
            <a:rPr lang="zh-TW" b="0" dirty="0">
              <a:solidFill>
                <a:schemeClr val="bg1"/>
              </a:solidFill>
              <a:latin typeface="微軟正黑體" panose="020B0604030504040204" pitchFamily="34" charset="-120"/>
              <a:ea typeface="微軟正黑體" panose="020B0604030504040204" pitchFamily="34" charset="-120"/>
            </a:rPr>
            <a:t>上簽申請</a:t>
          </a:r>
          <a:endParaRPr lang="zh-TW" dirty="0">
            <a:solidFill>
              <a:schemeClr val="bg1"/>
            </a:solidFill>
            <a:latin typeface="微軟正黑體" panose="020B0604030504040204" pitchFamily="34" charset="-120"/>
            <a:ea typeface="微軟正黑體" panose="020B0604030504040204" pitchFamily="34" charset="-120"/>
          </a:endParaRPr>
        </a:p>
      </dgm:t>
    </dgm:pt>
    <dgm:pt modelId="{8483F653-2FF1-42F7-B892-E4C42A428B7C}" type="parTrans" cxnId="{025E7A74-E0E9-47A1-818A-4FE6D73BC65E}">
      <dgm:prSet/>
      <dgm:spPr/>
      <dgm:t>
        <a:bodyPr/>
        <a:lstStyle/>
        <a:p>
          <a:endParaRPr lang="zh-TW" altLang="en-US"/>
        </a:p>
      </dgm:t>
    </dgm:pt>
    <dgm:pt modelId="{F5CFB470-8B2E-4738-B7FE-C038E90C764E}" type="sibTrans" cxnId="{025E7A74-E0E9-47A1-818A-4FE6D73BC65E}">
      <dgm:prSet/>
      <dgm:spPr/>
      <dgm:t>
        <a:bodyPr/>
        <a:lstStyle/>
        <a:p>
          <a:endParaRPr lang="zh-TW" altLang="en-US"/>
        </a:p>
      </dgm:t>
    </dgm:pt>
    <dgm:pt modelId="{7F721845-4615-4598-9F43-A819A3CB9842}">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出差需有</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來函公文</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或上簽申請，非經事先核准，不得報支。</a:t>
          </a:r>
          <a:endParaRPr lang="zh-TW" dirty="0">
            <a:solidFill>
              <a:schemeClr val="tx1"/>
            </a:solidFill>
            <a:latin typeface="微軟正黑體" panose="020B0604030504040204" pitchFamily="34" charset="-120"/>
            <a:ea typeface="微軟正黑體" panose="020B0604030504040204" pitchFamily="34" charset="-120"/>
          </a:endParaRPr>
        </a:p>
      </dgm:t>
    </dgm:pt>
    <dgm:pt modelId="{CFCE5D87-402B-4B81-B852-8DA84B578C9E}" type="parTrans" cxnId="{9F96A982-5160-4E4E-9643-6C82EC8890D1}">
      <dgm:prSet/>
      <dgm:spPr/>
      <dgm:t>
        <a:bodyPr/>
        <a:lstStyle/>
        <a:p>
          <a:endParaRPr lang="zh-TW" altLang="en-US"/>
        </a:p>
      </dgm:t>
    </dgm:pt>
    <dgm:pt modelId="{41C54542-7BD7-4AFB-AAB0-5FC734FD4699}" type="sibTrans" cxnId="{9F96A982-5160-4E4E-9643-6C82EC8890D1}">
      <dgm:prSet/>
      <dgm:spPr/>
      <dgm:t>
        <a:bodyPr/>
        <a:lstStyle/>
        <a:p>
          <a:endParaRPr lang="zh-TW" altLang="en-US"/>
        </a:p>
      </dgm:t>
    </dgm:pt>
    <dgm:pt modelId="{151DEAC9-EE40-4E08-B11F-5F820A2991E9}">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a:t>
          </a:r>
          <a:r>
            <a:rPr lang="en-US" b="1"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如有特殊問題</a:t>
          </a:r>
          <a:r>
            <a:rPr lang="en-US" b="1"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，請於簽呈中說明，</a:t>
          </a:r>
          <a:r>
            <a:rPr lang="en-US" b="1"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並依鈞長意見辦理核銷。</a:t>
          </a:r>
          <a:endParaRPr lang="zh-TW" dirty="0">
            <a:solidFill>
              <a:schemeClr val="tx1"/>
            </a:solidFill>
            <a:latin typeface="微軟正黑體" panose="020B0604030504040204" pitchFamily="34" charset="-120"/>
            <a:ea typeface="微軟正黑體" panose="020B0604030504040204" pitchFamily="34" charset="-120"/>
          </a:endParaRPr>
        </a:p>
      </dgm:t>
    </dgm:pt>
    <dgm:pt modelId="{C79C0708-D1DA-4397-8056-4692B4F3A142}" type="parTrans" cxnId="{B683BC24-42BC-4B4B-81C3-0CCBF569CA42}">
      <dgm:prSet/>
      <dgm:spPr/>
      <dgm:t>
        <a:bodyPr/>
        <a:lstStyle/>
        <a:p>
          <a:endParaRPr lang="zh-TW" altLang="en-US"/>
        </a:p>
      </dgm:t>
    </dgm:pt>
    <dgm:pt modelId="{C729BAE1-35E1-470C-B462-D61D4141BC92}" type="sibTrans" cxnId="{B683BC24-42BC-4B4B-81C3-0CCBF569CA42}">
      <dgm:prSet/>
      <dgm:spPr/>
      <dgm:t>
        <a:bodyPr/>
        <a:lstStyle/>
        <a:p>
          <a:endParaRPr lang="zh-TW" altLang="en-US"/>
        </a:p>
      </dgm:t>
    </dgm:pt>
    <dgm:pt modelId="{ECF8BABE-C801-4B6E-8935-9E8CA8F2413D}">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步驟</a:t>
          </a:r>
          <a:r>
            <a:rPr lang="en-US" b="0" dirty="0">
              <a:solidFill>
                <a:schemeClr val="bg1"/>
              </a:solidFill>
              <a:latin typeface="微軟正黑體" panose="020B0604030504040204" pitchFamily="34" charset="-120"/>
              <a:ea typeface="微軟正黑體" panose="020B0604030504040204" pitchFamily="34" charset="-120"/>
            </a:rPr>
            <a:t>2:</a:t>
          </a:r>
          <a:r>
            <a:rPr lang="zh-TW" b="0" dirty="0">
              <a:solidFill>
                <a:schemeClr val="bg1"/>
              </a:solidFill>
              <a:latin typeface="微軟正黑體" panose="020B0604030504040204" pitchFamily="34" charset="-120"/>
              <a:ea typeface="微軟正黑體" panose="020B0604030504040204" pitchFamily="34" charset="-120"/>
            </a:rPr>
            <a:t>核銷</a:t>
          </a:r>
          <a:endParaRPr lang="zh-TW" dirty="0">
            <a:solidFill>
              <a:schemeClr val="bg1"/>
            </a:solidFill>
            <a:latin typeface="微軟正黑體" panose="020B0604030504040204" pitchFamily="34" charset="-120"/>
            <a:ea typeface="微軟正黑體" panose="020B0604030504040204" pitchFamily="34" charset="-120"/>
          </a:endParaRPr>
        </a:p>
      </dgm:t>
    </dgm:pt>
    <dgm:pt modelId="{1D562E7C-143F-4AB6-9093-1368DE93D356}" type="parTrans" cxnId="{35352DC3-FF0A-4302-B6FB-892FFD340F49}">
      <dgm:prSet/>
      <dgm:spPr/>
      <dgm:t>
        <a:bodyPr/>
        <a:lstStyle/>
        <a:p>
          <a:endParaRPr lang="zh-TW" altLang="en-US"/>
        </a:p>
      </dgm:t>
    </dgm:pt>
    <dgm:pt modelId="{BC0B717E-45BE-45CD-BBFB-A0105786ED74}" type="sibTrans" cxnId="{35352DC3-FF0A-4302-B6FB-892FFD340F49}">
      <dgm:prSet/>
      <dgm:spPr/>
      <dgm:t>
        <a:bodyPr/>
        <a:lstStyle/>
        <a:p>
          <a:endParaRPr lang="zh-TW" altLang="en-US"/>
        </a:p>
      </dgm:t>
    </dgm:pt>
    <dgm:pt modelId="{A71E3031-38DE-4A03-AE9E-DC384C5225CC}">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出差結束起</a:t>
          </a:r>
          <a:r>
            <a:rPr lang="en-US" b="0" dirty="0">
              <a:solidFill>
                <a:schemeClr val="tx1"/>
              </a:solidFill>
              <a:latin typeface="微軟正黑體" panose="020B0604030504040204" pitchFamily="34" charset="-120"/>
              <a:ea typeface="微軟正黑體" panose="020B0604030504040204" pitchFamily="34" charset="-120"/>
            </a:rPr>
            <a:t>15</a:t>
          </a:r>
          <a:r>
            <a:rPr lang="zh-TW" b="0" dirty="0">
              <a:solidFill>
                <a:schemeClr val="tx1"/>
              </a:solidFill>
              <a:latin typeface="微軟正黑體" panose="020B0604030504040204" pitchFamily="34" charset="-120"/>
              <a:ea typeface="微軟正黑體" panose="020B0604030504040204" pitchFamily="34" charset="-120"/>
            </a:rPr>
            <a:t>日內，</a:t>
          </a:r>
          <a:r>
            <a:rPr lang="en-US" b="1"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檢具</a:t>
          </a:r>
          <a:r>
            <a:rPr lang="en-US" b="0" dirty="0">
              <a:solidFill>
                <a:schemeClr val="tx1"/>
              </a:solidFill>
              <a:latin typeface="微軟正黑體" panose="020B0604030504040204" pitchFamily="34" charset="-120"/>
              <a:ea typeface="微軟正黑體" panose="020B0604030504040204" pitchFamily="34" charset="-120"/>
            </a:rPr>
            <a:t> 1.【</a:t>
          </a:r>
          <a:r>
            <a:rPr lang="zh-TW" b="0" dirty="0">
              <a:solidFill>
                <a:schemeClr val="tx1"/>
              </a:solidFill>
              <a:latin typeface="微軟正黑體" panose="020B0604030504040204" pitchFamily="34" charset="-120"/>
              <a:ea typeface="微軟正黑體" panose="020B0604030504040204" pitchFamily="34" charset="-120"/>
            </a:rPr>
            <a:t>來函簽呈</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或</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申請簽呈影本</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r>
            <a:rPr lang="en-US" b="0" dirty="0">
              <a:solidFill>
                <a:schemeClr val="tx1"/>
              </a:solidFill>
              <a:latin typeface="微軟正黑體" panose="020B0604030504040204" pitchFamily="34" charset="-120"/>
              <a:ea typeface="微軟正黑體" panose="020B0604030504040204" pitchFamily="34" charset="-120"/>
            </a:rPr>
            <a:t>2.【</a:t>
          </a:r>
          <a:r>
            <a:rPr lang="zh-TW" b="0" dirty="0">
              <a:solidFill>
                <a:schemeClr val="tx1"/>
              </a:solidFill>
              <a:latin typeface="微軟正黑體" panose="020B0604030504040204" pitchFamily="34" charset="-120"/>
              <a:ea typeface="微軟正黑體" panose="020B0604030504040204" pitchFamily="34" charset="-120"/>
            </a:rPr>
            <a:t>請款單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r>
            <a:rPr lang="en-US" b="0" dirty="0">
              <a:solidFill>
                <a:schemeClr val="tx1"/>
              </a:solidFill>
              <a:latin typeface="微軟正黑體" panose="020B0604030504040204" pitchFamily="34" charset="-120"/>
              <a:ea typeface="微軟正黑體" panose="020B0604030504040204" pitchFamily="34" charset="-120"/>
            </a:rPr>
            <a:t>3.【</a:t>
          </a:r>
          <a:r>
            <a:rPr lang="zh-TW" b="0" dirty="0">
              <a:solidFill>
                <a:schemeClr val="tx1"/>
              </a:solidFill>
              <a:latin typeface="微軟正黑體" panose="020B0604030504040204" pitchFamily="34" charset="-120"/>
              <a:ea typeface="微軟正黑體" panose="020B0604030504040204" pitchFamily="34" charset="-120"/>
            </a:rPr>
            <a:t>國外出差旅費報告表</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及</a:t>
          </a:r>
          <a:r>
            <a:rPr lang="en-US" b="0" dirty="0">
              <a:solidFill>
                <a:schemeClr val="tx1"/>
              </a:solidFill>
              <a:latin typeface="微軟正黑體" panose="020B0604030504040204" pitchFamily="34" charset="-120"/>
              <a:ea typeface="微軟正黑體" panose="020B0604030504040204" pitchFamily="34" charset="-120"/>
            </a:rPr>
            <a:t>4.【</a:t>
          </a:r>
          <a:r>
            <a:rPr lang="zh-TW" b="0" dirty="0">
              <a:solidFill>
                <a:schemeClr val="tx1"/>
              </a:solidFill>
              <a:latin typeface="微軟正黑體" panose="020B0604030504040204" pitchFamily="34" charset="-120"/>
              <a:ea typeface="微軟正黑體" panose="020B0604030504040204" pitchFamily="34" charset="-120"/>
            </a:rPr>
            <a:t>單據</a:t>
          </a:r>
          <a:r>
            <a:rPr lang="en-US" b="0" dirty="0">
              <a:solidFill>
                <a:schemeClr val="tx1"/>
              </a:solidFill>
              <a:latin typeface="微軟正黑體" panose="020B0604030504040204" pitchFamily="34" charset="-120"/>
              <a:ea typeface="微軟正黑體" panose="020B0604030504040204" pitchFamily="34" charset="-120"/>
            </a:rPr>
            <a:t>】</a:t>
          </a:r>
          <a:r>
            <a:rPr lang="en-US" b="0" u="sng" dirty="0">
              <a:solidFill>
                <a:schemeClr val="tx1"/>
              </a:solidFill>
              <a:latin typeface="微軟正黑體" panose="020B0604030504040204" pitchFamily="34" charset="-120"/>
              <a:ea typeface="微軟正黑體" panose="020B0604030504040204" pitchFamily="34" charset="-120"/>
            </a:rPr>
            <a:t>5.</a:t>
          </a:r>
          <a:r>
            <a:rPr lang="zh-TW" altLang="en-US" b="0" u="sng" dirty="0">
              <a:solidFill>
                <a:schemeClr val="tx1"/>
              </a:solidFill>
              <a:latin typeface="微軟正黑體" panose="020B0604030504040204" pitchFamily="34" charset="-120"/>
              <a:ea typeface="微軟正黑體" panose="020B0604030504040204" pitchFamily="34" charset="-120"/>
            </a:rPr>
            <a:t>其他資料</a:t>
          </a:r>
          <a:r>
            <a:rPr lang="zh-TW" b="0" dirty="0">
              <a:solidFill>
                <a:schemeClr val="tx1"/>
              </a:solidFill>
              <a:latin typeface="微軟正黑體" panose="020B0604030504040204" pitchFamily="34" charset="-120"/>
              <a:ea typeface="微軟正黑體" panose="020B0604030504040204" pitchFamily="34" charset="-120"/>
            </a:rPr>
            <a:t>送至會計室作業。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65617EA2-AB91-4033-BC81-D2A5CB1C0032}" type="parTrans" cxnId="{C26F4E86-F6A6-4A90-9F69-0FEBF479A5CD}">
      <dgm:prSet/>
      <dgm:spPr/>
      <dgm:t>
        <a:bodyPr/>
        <a:lstStyle/>
        <a:p>
          <a:endParaRPr lang="zh-TW" altLang="en-US"/>
        </a:p>
      </dgm:t>
    </dgm:pt>
    <dgm:pt modelId="{FF76F753-6C4A-4F9C-8364-9CA3706AFAAA}" type="sibTrans" cxnId="{C26F4E86-F6A6-4A90-9F69-0FEBF479A5CD}">
      <dgm:prSet/>
      <dgm:spPr/>
      <dgm:t>
        <a:bodyPr/>
        <a:lstStyle/>
        <a:p>
          <a:endParaRPr lang="zh-TW" altLang="en-US"/>
        </a:p>
      </dgm:t>
    </dgm:pt>
    <dgm:pt modelId="{A3468AAE-E0A4-47D2-BBB0-5A975BC0F157}" type="pres">
      <dgm:prSet presAssocID="{643C0A28-A4B2-4AAB-B4A1-A121611AB125}" presName="Name0" presStyleCnt="0">
        <dgm:presLayoutVars>
          <dgm:dir/>
          <dgm:animLvl val="lvl"/>
          <dgm:resizeHandles val="exact"/>
        </dgm:presLayoutVars>
      </dgm:prSet>
      <dgm:spPr/>
    </dgm:pt>
    <dgm:pt modelId="{C8B9E903-32D5-4C33-832C-8A1D189E04B9}" type="pres">
      <dgm:prSet presAssocID="{3E0FC015-2E07-4157-BFEE-E3E179309F92}" presName="composite" presStyleCnt="0"/>
      <dgm:spPr/>
    </dgm:pt>
    <dgm:pt modelId="{25753828-CF9E-436F-8BCD-D96ABFE5575D}" type="pres">
      <dgm:prSet presAssocID="{3E0FC015-2E07-4157-BFEE-E3E179309F92}" presName="parTx" presStyleLbl="node1" presStyleIdx="0" presStyleCnt="2">
        <dgm:presLayoutVars>
          <dgm:chMax val="0"/>
          <dgm:chPref val="0"/>
          <dgm:bulletEnabled val="1"/>
        </dgm:presLayoutVars>
      </dgm:prSet>
      <dgm:spPr/>
    </dgm:pt>
    <dgm:pt modelId="{25FAD558-1E30-4FE5-B271-58417A839CE6}" type="pres">
      <dgm:prSet presAssocID="{3E0FC015-2E07-4157-BFEE-E3E179309F92}" presName="desTx" presStyleLbl="revTx" presStyleIdx="0" presStyleCnt="2">
        <dgm:presLayoutVars>
          <dgm:bulletEnabled val="1"/>
        </dgm:presLayoutVars>
      </dgm:prSet>
      <dgm:spPr/>
    </dgm:pt>
    <dgm:pt modelId="{051B3060-092D-4CAD-937F-86F817F807D9}" type="pres">
      <dgm:prSet presAssocID="{F5CFB470-8B2E-4738-B7FE-C038E90C764E}" presName="space" presStyleCnt="0"/>
      <dgm:spPr/>
    </dgm:pt>
    <dgm:pt modelId="{93428808-6692-4141-A081-A823B600BD7C}" type="pres">
      <dgm:prSet presAssocID="{ECF8BABE-C801-4B6E-8935-9E8CA8F2413D}" presName="composite" presStyleCnt="0"/>
      <dgm:spPr/>
    </dgm:pt>
    <dgm:pt modelId="{3E9BB67E-11B7-41BA-A9E4-31EE86F75069}" type="pres">
      <dgm:prSet presAssocID="{ECF8BABE-C801-4B6E-8935-9E8CA8F2413D}" presName="parTx" presStyleLbl="node1" presStyleIdx="1" presStyleCnt="2">
        <dgm:presLayoutVars>
          <dgm:chMax val="0"/>
          <dgm:chPref val="0"/>
          <dgm:bulletEnabled val="1"/>
        </dgm:presLayoutVars>
      </dgm:prSet>
      <dgm:spPr/>
    </dgm:pt>
    <dgm:pt modelId="{F1FC9549-268B-46D7-8E64-3C0A6E29782C}" type="pres">
      <dgm:prSet presAssocID="{ECF8BABE-C801-4B6E-8935-9E8CA8F2413D}" presName="desTx" presStyleLbl="revTx" presStyleIdx="1" presStyleCnt="2">
        <dgm:presLayoutVars>
          <dgm:bulletEnabled val="1"/>
        </dgm:presLayoutVars>
      </dgm:prSet>
      <dgm:spPr/>
    </dgm:pt>
  </dgm:ptLst>
  <dgm:cxnLst>
    <dgm:cxn modelId="{3DC35D15-854C-4F93-80FF-9788BD1642BA}" type="presOf" srcId="{3E0FC015-2E07-4157-BFEE-E3E179309F92}" destId="{25753828-CF9E-436F-8BCD-D96ABFE5575D}" srcOrd="0" destOrd="0" presId="urn:microsoft.com/office/officeart/2005/8/layout/chevron1"/>
    <dgm:cxn modelId="{B683BC24-42BC-4B4B-81C3-0CCBF569CA42}" srcId="{3E0FC015-2E07-4157-BFEE-E3E179309F92}" destId="{151DEAC9-EE40-4E08-B11F-5F820A2991E9}" srcOrd="1" destOrd="0" parTransId="{C79C0708-D1DA-4397-8056-4692B4F3A142}" sibTransId="{C729BAE1-35E1-470C-B462-D61D4141BC92}"/>
    <dgm:cxn modelId="{04E8D42C-A7AA-4343-B5D4-0A08F9478DB6}" type="presOf" srcId="{643C0A28-A4B2-4AAB-B4A1-A121611AB125}" destId="{A3468AAE-E0A4-47D2-BBB0-5A975BC0F157}" srcOrd="0" destOrd="0" presId="urn:microsoft.com/office/officeart/2005/8/layout/chevron1"/>
    <dgm:cxn modelId="{025E7A74-E0E9-47A1-818A-4FE6D73BC65E}" srcId="{643C0A28-A4B2-4AAB-B4A1-A121611AB125}" destId="{3E0FC015-2E07-4157-BFEE-E3E179309F92}" srcOrd="0" destOrd="0" parTransId="{8483F653-2FF1-42F7-B892-E4C42A428B7C}" sibTransId="{F5CFB470-8B2E-4738-B7FE-C038E90C764E}"/>
    <dgm:cxn modelId="{7581B275-A44D-40AA-944F-85E9B1B4C129}" type="presOf" srcId="{7F721845-4615-4598-9F43-A819A3CB9842}" destId="{25FAD558-1E30-4FE5-B271-58417A839CE6}" srcOrd="0" destOrd="0" presId="urn:microsoft.com/office/officeart/2005/8/layout/chevron1"/>
    <dgm:cxn modelId="{9F96A982-5160-4E4E-9643-6C82EC8890D1}" srcId="{3E0FC015-2E07-4157-BFEE-E3E179309F92}" destId="{7F721845-4615-4598-9F43-A819A3CB9842}" srcOrd="0" destOrd="0" parTransId="{CFCE5D87-402B-4B81-B852-8DA84B578C9E}" sibTransId="{41C54542-7BD7-4AFB-AAB0-5FC734FD4699}"/>
    <dgm:cxn modelId="{C26F4E86-F6A6-4A90-9F69-0FEBF479A5CD}" srcId="{ECF8BABE-C801-4B6E-8935-9E8CA8F2413D}" destId="{A71E3031-38DE-4A03-AE9E-DC384C5225CC}" srcOrd="0" destOrd="0" parTransId="{65617EA2-AB91-4033-BC81-D2A5CB1C0032}" sibTransId="{FF76F753-6C4A-4F9C-8364-9CA3706AFAAA}"/>
    <dgm:cxn modelId="{C0A09A86-8B71-4EFE-8D1A-C0354D67BCCD}" type="presOf" srcId="{151DEAC9-EE40-4E08-B11F-5F820A2991E9}" destId="{25FAD558-1E30-4FE5-B271-58417A839CE6}" srcOrd="0" destOrd="1" presId="urn:microsoft.com/office/officeart/2005/8/layout/chevron1"/>
    <dgm:cxn modelId="{A0E8758D-10EB-4B5A-9818-D78377F747E7}" type="presOf" srcId="{ECF8BABE-C801-4B6E-8935-9E8CA8F2413D}" destId="{3E9BB67E-11B7-41BA-A9E4-31EE86F75069}" srcOrd="0" destOrd="0" presId="urn:microsoft.com/office/officeart/2005/8/layout/chevron1"/>
    <dgm:cxn modelId="{03C3429E-7533-403E-9936-4ED15E64F4D9}" type="presOf" srcId="{A71E3031-38DE-4A03-AE9E-DC384C5225CC}" destId="{F1FC9549-268B-46D7-8E64-3C0A6E29782C}" srcOrd="0" destOrd="0" presId="urn:microsoft.com/office/officeart/2005/8/layout/chevron1"/>
    <dgm:cxn modelId="{35352DC3-FF0A-4302-B6FB-892FFD340F49}" srcId="{643C0A28-A4B2-4AAB-B4A1-A121611AB125}" destId="{ECF8BABE-C801-4B6E-8935-9E8CA8F2413D}" srcOrd="1" destOrd="0" parTransId="{1D562E7C-143F-4AB6-9093-1368DE93D356}" sibTransId="{BC0B717E-45BE-45CD-BBFB-A0105786ED74}"/>
    <dgm:cxn modelId="{FCBEBDBB-66B0-4B5D-A7F8-858C0799B932}" type="presParOf" srcId="{A3468AAE-E0A4-47D2-BBB0-5A975BC0F157}" destId="{C8B9E903-32D5-4C33-832C-8A1D189E04B9}" srcOrd="0" destOrd="0" presId="urn:microsoft.com/office/officeart/2005/8/layout/chevron1"/>
    <dgm:cxn modelId="{D506CE21-54C4-4017-B6F2-580C36462E18}" type="presParOf" srcId="{C8B9E903-32D5-4C33-832C-8A1D189E04B9}" destId="{25753828-CF9E-436F-8BCD-D96ABFE5575D}" srcOrd="0" destOrd="0" presId="urn:microsoft.com/office/officeart/2005/8/layout/chevron1"/>
    <dgm:cxn modelId="{6A77EB56-B2B3-4B33-AB9E-18BB35C0CAA3}" type="presParOf" srcId="{C8B9E903-32D5-4C33-832C-8A1D189E04B9}" destId="{25FAD558-1E30-4FE5-B271-58417A839CE6}" srcOrd="1" destOrd="0" presId="urn:microsoft.com/office/officeart/2005/8/layout/chevron1"/>
    <dgm:cxn modelId="{599BEFA1-4048-4081-8BCE-49AE4A1FB1FB}" type="presParOf" srcId="{A3468AAE-E0A4-47D2-BBB0-5A975BC0F157}" destId="{051B3060-092D-4CAD-937F-86F817F807D9}" srcOrd="1" destOrd="0" presId="urn:microsoft.com/office/officeart/2005/8/layout/chevron1"/>
    <dgm:cxn modelId="{80622FF6-B8AD-4897-BAF2-97B1F2BBA2AB}" type="presParOf" srcId="{A3468AAE-E0A4-47D2-BBB0-5A975BC0F157}" destId="{93428808-6692-4141-A081-A823B600BD7C}" srcOrd="2" destOrd="0" presId="urn:microsoft.com/office/officeart/2005/8/layout/chevron1"/>
    <dgm:cxn modelId="{709B1631-908A-4FA6-8A77-05D46A0535F4}" type="presParOf" srcId="{93428808-6692-4141-A081-A823B600BD7C}" destId="{3E9BB67E-11B7-41BA-A9E4-31EE86F75069}" srcOrd="0" destOrd="0" presId="urn:microsoft.com/office/officeart/2005/8/layout/chevron1"/>
    <dgm:cxn modelId="{D291DC74-B9BC-4B30-9528-1477B030468A}" type="presParOf" srcId="{93428808-6692-4141-A081-A823B600BD7C}" destId="{F1FC9549-268B-46D7-8E64-3C0A6E29782C}"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752BC0-C0F9-47D8-962B-1A4150ED46A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7C430BDD-FB11-4E92-A571-67F59D281436}">
      <dgm:prSet/>
      <dgm:spPr/>
      <dgm:t>
        <a:bodyPr/>
        <a:lstStyle/>
        <a:p>
          <a:pPr rtl="0"/>
          <a:r>
            <a:rPr lang="zh-TW" b="1" dirty="0">
              <a:latin typeface="微軟正黑體" panose="020B0604030504040204" pitchFamily="34" charset="-120"/>
              <a:ea typeface="微軟正黑體" panose="020B0604030504040204" pitchFamily="34" charset="-120"/>
            </a:rPr>
            <a:t>簽准日期</a:t>
          </a:r>
          <a:endParaRPr lang="zh-TW" dirty="0">
            <a:latin typeface="微軟正黑體" panose="020B0604030504040204" pitchFamily="34" charset="-120"/>
            <a:ea typeface="微軟正黑體" panose="020B0604030504040204" pitchFamily="34" charset="-120"/>
          </a:endParaRPr>
        </a:p>
      </dgm:t>
    </dgm:pt>
    <dgm:pt modelId="{B6611AEE-807C-4951-965F-8A44E38224A1}" type="parTrans" cxnId="{6B33978D-4B39-4AD4-89A3-BC0DEDA99B80}">
      <dgm:prSet/>
      <dgm:spPr/>
      <dgm:t>
        <a:bodyPr/>
        <a:lstStyle/>
        <a:p>
          <a:endParaRPr lang="zh-TW" altLang="en-US"/>
        </a:p>
      </dgm:t>
    </dgm:pt>
    <dgm:pt modelId="{1C5B6759-D98D-4FB9-ACCE-C80CE7C28F3B}" type="sibTrans" cxnId="{6B33978D-4B39-4AD4-89A3-BC0DEDA99B80}">
      <dgm:prSet/>
      <dgm:spPr/>
      <dgm:t>
        <a:bodyPr/>
        <a:lstStyle/>
        <a:p>
          <a:endParaRPr lang="zh-TW" altLang="en-US"/>
        </a:p>
      </dgm:t>
    </dgm:pt>
    <dgm:pt modelId="{B356945E-CBB6-47B5-A4A1-2DB094F5E470}">
      <dgm:prSet/>
      <dgm:spPr>
        <a:solidFill>
          <a:srgbClr val="FFC000"/>
        </a:solidFill>
      </dgm:spPr>
      <dgm:t>
        <a:bodyPr/>
        <a:lstStyle/>
        <a:p>
          <a:pPr rtl="0"/>
          <a:r>
            <a:rPr lang="zh-TW" b="1" dirty="0">
              <a:latin typeface="微軟正黑體" panose="020B0604030504040204" pitchFamily="34" charset="-120"/>
              <a:ea typeface="微軟正黑體" panose="020B0604030504040204" pitchFamily="34" charset="-120"/>
            </a:rPr>
            <a:t>發票日期</a:t>
          </a:r>
          <a:endParaRPr lang="zh-TW" dirty="0">
            <a:latin typeface="微軟正黑體" panose="020B0604030504040204" pitchFamily="34" charset="-120"/>
            <a:ea typeface="微軟正黑體" panose="020B0604030504040204" pitchFamily="34" charset="-120"/>
          </a:endParaRPr>
        </a:p>
      </dgm:t>
    </dgm:pt>
    <dgm:pt modelId="{0888183B-C421-49C0-9CC2-FE74276D14A0}" type="parTrans" cxnId="{73DD1425-5D31-4647-B49E-CAF064BCD77C}">
      <dgm:prSet/>
      <dgm:spPr/>
      <dgm:t>
        <a:bodyPr/>
        <a:lstStyle/>
        <a:p>
          <a:endParaRPr lang="zh-TW" altLang="en-US"/>
        </a:p>
      </dgm:t>
    </dgm:pt>
    <dgm:pt modelId="{9EB1779C-097B-4EEE-BBC8-C1D3D4A0111A}" type="sibTrans" cxnId="{73DD1425-5D31-4647-B49E-CAF064BCD77C}">
      <dgm:prSet/>
      <dgm:spPr/>
      <dgm:t>
        <a:bodyPr/>
        <a:lstStyle/>
        <a:p>
          <a:endParaRPr lang="zh-TW" altLang="en-US"/>
        </a:p>
      </dgm:t>
    </dgm:pt>
    <dgm:pt modelId="{4C6C9DBF-8CC7-4CF6-BEB7-D9B93D709E95}">
      <dgm:prSet/>
      <dgm:spPr/>
      <dgm:t>
        <a:bodyPr/>
        <a:lstStyle/>
        <a:p>
          <a:pPr rtl="0"/>
          <a:r>
            <a:rPr lang="zh-TW" b="1" dirty="0">
              <a:latin typeface="微軟正黑體" panose="020B0604030504040204" pitchFamily="34" charset="-120"/>
              <a:ea typeface="微軟正黑體" panose="020B0604030504040204" pitchFamily="34" charset="-120"/>
            </a:rPr>
            <a:t>請款日期</a:t>
          </a:r>
          <a:endParaRPr lang="zh-TW" dirty="0">
            <a:latin typeface="微軟正黑體" panose="020B0604030504040204" pitchFamily="34" charset="-120"/>
            <a:ea typeface="微軟正黑體" panose="020B0604030504040204" pitchFamily="34" charset="-120"/>
          </a:endParaRPr>
        </a:p>
      </dgm:t>
    </dgm:pt>
    <dgm:pt modelId="{E85F005C-CFC2-4D8C-AA51-F714589E459B}" type="parTrans" cxnId="{19D933E4-4FBC-4845-87BA-95838FB57945}">
      <dgm:prSet/>
      <dgm:spPr/>
      <dgm:t>
        <a:bodyPr/>
        <a:lstStyle/>
        <a:p>
          <a:endParaRPr lang="zh-TW" altLang="en-US"/>
        </a:p>
      </dgm:t>
    </dgm:pt>
    <dgm:pt modelId="{67E6D3FF-3BEF-4EAD-A8CF-7F8F41A1D290}" type="sibTrans" cxnId="{19D933E4-4FBC-4845-87BA-95838FB57945}">
      <dgm:prSet/>
      <dgm:spPr/>
      <dgm:t>
        <a:bodyPr/>
        <a:lstStyle/>
        <a:p>
          <a:endParaRPr lang="zh-TW" altLang="en-US"/>
        </a:p>
      </dgm:t>
    </dgm:pt>
    <dgm:pt modelId="{20D0AEB4-A63B-4822-8EC8-97CEFCC75DF2}" type="pres">
      <dgm:prSet presAssocID="{7D752BC0-C0F9-47D8-962B-1A4150ED46A3}" presName="Name0" presStyleCnt="0">
        <dgm:presLayoutVars>
          <dgm:dir/>
          <dgm:animLvl val="lvl"/>
          <dgm:resizeHandles val="exact"/>
        </dgm:presLayoutVars>
      </dgm:prSet>
      <dgm:spPr/>
    </dgm:pt>
    <dgm:pt modelId="{19FC5710-A397-4369-9D85-96D35665A644}" type="pres">
      <dgm:prSet presAssocID="{7C430BDD-FB11-4E92-A571-67F59D281436}" presName="parTxOnly" presStyleLbl="node1" presStyleIdx="0" presStyleCnt="3">
        <dgm:presLayoutVars>
          <dgm:chMax val="0"/>
          <dgm:chPref val="0"/>
          <dgm:bulletEnabled val="1"/>
        </dgm:presLayoutVars>
      </dgm:prSet>
      <dgm:spPr/>
    </dgm:pt>
    <dgm:pt modelId="{5D5B82E5-F4CF-445E-880B-3EA3CCEF3FA0}" type="pres">
      <dgm:prSet presAssocID="{1C5B6759-D98D-4FB9-ACCE-C80CE7C28F3B}" presName="parTxOnlySpace" presStyleCnt="0"/>
      <dgm:spPr/>
    </dgm:pt>
    <dgm:pt modelId="{5BB736A5-F20D-4BF3-91BB-E372E3C9C248}" type="pres">
      <dgm:prSet presAssocID="{B356945E-CBB6-47B5-A4A1-2DB094F5E470}" presName="parTxOnly" presStyleLbl="node1" presStyleIdx="1" presStyleCnt="3">
        <dgm:presLayoutVars>
          <dgm:chMax val="0"/>
          <dgm:chPref val="0"/>
          <dgm:bulletEnabled val="1"/>
        </dgm:presLayoutVars>
      </dgm:prSet>
      <dgm:spPr/>
    </dgm:pt>
    <dgm:pt modelId="{BEEE2EAB-2323-48CC-8F8F-DB5DF9BD12F9}" type="pres">
      <dgm:prSet presAssocID="{9EB1779C-097B-4EEE-BBC8-C1D3D4A0111A}" presName="parTxOnlySpace" presStyleCnt="0"/>
      <dgm:spPr/>
    </dgm:pt>
    <dgm:pt modelId="{9E6ECFAA-61A9-4A85-AECF-69738E1D1550}" type="pres">
      <dgm:prSet presAssocID="{4C6C9DBF-8CC7-4CF6-BEB7-D9B93D709E95}" presName="parTxOnly" presStyleLbl="node1" presStyleIdx="2" presStyleCnt="3">
        <dgm:presLayoutVars>
          <dgm:chMax val="0"/>
          <dgm:chPref val="0"/>
          <dgm:bulletEnabled val="1"/>
        </dgm:presLayoutVars>
      </dgm:prSet>
      <dgm:spPr/>
    </dgm:pt>
  </dgm:ptLst>
  <dgm:cxnLst>
    <dgm:cxn modelId="{4B645D07-8244-4588-9F47-1662B21DEB46}" type="presOf" srcId="{7C430BDD-FB11-4E92-A571-67F59D281436}" destId="{19FC5710-A397-4369-9D85-96D35665A644}" srcOrd="0" destOrd="0" presId="urn:microsoft.com/office/officeart/2005/8/layout/chevron1"/>
    <dgm:cxn modelId="{F3DEB30F-7D1F-43D7-96EB-0C2E491EB01A}" type="presOf" srcId="{B356945E-CBB6-47B5-A4A1-2DB094F5E470}" destId="{5BB736A5-F20D-4BF3-91BB-E372E3C9C248}" srcOrd="0" destOrd="0" presId="urn:microsoft.com/office/officeart/2005/8/layout/chevron1"/>
    <dgm:cxn modelId="{29562D17-C032-441A-8A79-1780A7680738}" type="presOf" srcId="{7D752BC0-C0F9-47D8-962B-1A4150ED46A3}" destId="{20D0AEB4-A63B-4822-8EC8-97CEFCC75DF2}" srcOrd="0" destOrd="0" presId="urn:microsoft.com/office/officeart/2005/8/layout/chevron1"/>
    <dgm:cxn modelId="{73DD1425-5D31-4647-B49E-CAF064BCD77C}" srcId="{7D752BC0-C0F9-47D8-962B-1A4150ED46A3}" destId="{B356945E-CBB6-47B5-A4A1-2DB094F5E470}" srcOrd="1" destOrd="0" parTransId="{0888183B-C421-49C0-9CC2-FE74276D14A0}" sibTransId="{9EB1779C-097B-4EEE-BBC8-C1D3D4A0111A}"/>
    <dgm:cxn modelId="{6B33978D-4B39-4AD4-89A3-BC0DEDA99B80}" srcId="{7D752BC0-C0F9-47D8-962B-1A4150ED46A3}" destId="{7C430BDD-FB11-4E92-A571-67F59D281436}" srcOrd="0" destOrd="0" parTransId="{B6611AEE-807C-4951-965F-8A44E38224A1}" sibTransId="{1C5B6759-D98D-4FB9-ACCE-C80CE7C28F3B}"/>
    <dgm:cxn modelId="{19D933E4-4FBC-4845-87BA-95838FB57945}" srcId="{7D752BC0-C0F9-47D8-962B-1A4150ED46A3}" destId="{4C6C9DBF-8CC7-4CF6-BEB7-D9B93D709E95}" srcOrd="2" destOrd="0" parTransId="{E85F005C-CFC2-4D8C-AA51-F714589E459B}" sibTransId="{67E6D3FF-3BEF-4EAD-A8CF-7F8F41A1D290}"/>
    <dgm:cxn modelId="{D92C7DEC-376B-4FBB-86F5-5AC346FA1FF8}" type="presOf" srcId="{4C6C9DBF-8CC7-4CF6-BEB7-D9B93D709E95}" destId="{9E6ECFAA-61A9-4A85-AECF-69738E1D1550}" srcOrd="0" destOrd="0" presId="urn:microsoft.com/office/officeart/2005/8/layout/chevron1"/>
    <dgm:cxn modelId="{411CB5FF-F58A-4F86-A5C9-18C698A08EA8}" type="presParOf" srcId="{20D0AEB4-A63B-4822-8EC8-97CEFCC75DF2}" destId="{19FC5710-A397-4369-9D85-96D35665A644}" srcOrd="0" destOrd="0" presId="urn:microsoft.com/office/officeart/2005/8/layout/chevron1"/>
    <dgm:cxn modelId="{16993296-8686-46A1-927F-3F8C4BF035B7}" type="presParOf" srcId="{20D0AEB4-A63B-4822-8EC8-97CEFCC75DF2}" destId="{5D5B82E5-F4CF-445E-880B-3EA3CCEF3FA0}" srcOrd="1" destOrd="0" presId="urn:microsoft.com/office/officeart/2005/8/layout/chevron1"/>
    <dgm:cxn modelId="{F902F4C3-35AD-403E-A06B-AB2CE2CE7D4D}" type="presParOf" srcId="{20D0AEB4-A63B-4822-8EC8-97CEFCC75DF2}" destId="{5BB736A5-F20D-4BF3-91BB-E372E3C9C248}" srcOrd="2" destOrd="0" presId="urn:microsoft.com/office/officeart/2005/8/layout/chevron1"/>
    <dgm:cxn modelId="{84DF38B1-6D8C-40D1-8D29-CDB08AFDD823}" type="presParOf" srcId="{20D0AEB4-A63B-4822-8EC8-97CEFCC75DF2}" destId="{BEEE2EAB-2323-48CC-8F8F-DB5DF9BD12F9}" srcOrd="3" destOrd="0" presId="urn:microsoft.com/office/officeart/2005/8/layout/chevron1"/>
    <dgm:cxn modelId="{D81A656F-E5CC-422C-9C29-C5549D50C2AF}" type="presParOf" srcId="{20D0AEB4-A63B-4822-8EC8-97CEFCC75DF2}" destId="{9E6ECFAA-61A9-4A85-AECF-69738E1D155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CEDCE45-C94D-4F51-A50C-0F716A282F5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7F48F536-3823-4C95-8C4A-86217772FDBF}">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發票。</a:t>
          </a:r>
          <a:endParaRPr lang="zh-TW" dirty="0">
            <a:solidFill>
              <a:schemeClr val="tx1"/>
            </a:solidFill>
            <a:latin typeface="微軟正黑體" panose="020B0604030504040204" pitchFamily="34" charset="-120"/>
            <a:ea typeface="微軟正黑體" panose="020B0604030504040204" pitchFamily="34" charset="-120"/>
          </a:endParaRPr>
        </a:p>
      </dgm:t>
    </dgm:pt>
    <dgm:pt modelId="{BF7792C8-8F3F-40CA-B01E-F84F95F0DD09}" type="parTrans" cxnId="{2583CE04-2CD6-477B-A90A-6DA270795C66}">
      <dgm:prSet/>
      <dgm:spPr/>
      <dgm:t>
        <a:bodyPr/>
        <a:lstStyle/>
        <a:p>
          <a:endParaRPr lang="zh-TW" altLang="en-US"/>
        </a:p>
      </dgm:t>
    </dgm:pt>
    <dgm:pt modelId="{F5355EAA-2874-4B47-8225-17E5AB1FD8A8}" type="sibTrans" cxnId="{2583CE04-2CD6-477B-A90A-6DA270795C66}">
      <dgm:prSet/>
      <dgm:spPr/>
      <dgm:t>
        <a:bodyPr/>
        <a:lstStyle/>
        <a:p>
          <a:endParaRPr lang="zh-TW" altLang="en-US"/>
        </a:p>
      </dgm:t>
    </dgm:pt>
    <dgm:pt modelId="{5BE930F8-05DC-4DE3-86A8-9C35CDEEA97F}">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免用統一發票收據。</a:t>
          </a:r>
          <a:endParaRPr lang="zh-TW" dirty="0">
            <a:solidFill>
              <a:schemeClr val="tx1"/>
            </a:solidFill>
            <a:latin typeface="微軟正黑體" panose="020B0604030504040204" pitchFamily="34" charset="-120"/>
            <a:ea typeface="微軟正黑體" panose="020B0604030504040204" pitchFamily="34" charset="-120"/>
          </a:endParaRPr>
        </a:p>
      </dgm:t>
    </dgm:pt>
    <dgm:pt modelId="{192DC5E4-EB2A-4166-8A00-D72290AA438D}" type="parTrans" cxnId="{54CED3E5-81A4-4891-BBCE-67389698B873}">
      <dgm:prSet/>
      <dgm:spPr/>
      <dgm:t>
        <a:bodyPr/>
        <a:lstStyle/>
        <a:p>
          <a:endParaRPr lang="zh-TW" altLang="en-US"/>
        </a:p>
      </dgm:t>
    </dgm:pt>
    <dgm:pt modelId="{E814AB46-4788-4856-8E9C-CE751D23338D}" type="sibTrans" cxnId="{54CED3E5-81A4-4891-BBCE-67389698B873}">
      <dgm:prSet/>
      <dgm:spPr/>
      <dgm:t>
        <a:bodyPr/>
        <a:lstStyle/>
        <a:p>
          <a:endParaRPr lang="zh-TW" altLang="en-US"/>
        </a:p>
      </dgm:t>
    </dgm:pt>
    <dgm:pt modelId="{767B9313-6847-435F-92DD-11C7465448E7}">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其他憑證</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購票證明、保險收據</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等</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1207CB27-0017-41BD-84D1-2ADE31F0DDBB}" type="parTrans" cxnId="{02EA513A-B2D7-416F-8B28-89FD6FC9FBD4}">
      <dgm:prSet/>
      <dgm:spPr/>
      <dgm:t>
        <a:bodyPr/>
        <a:lstStyle/>
        <a:p>
          <a:endParaRPr lang="zh-TW" altLang="en-US"/>
        </a:p>
      </dgm:t>
    </dgm:pt>
    <dgm:pt modelId="{55ED4BBE-AE28-4061-B33B-4A4694DF75FF}" type="sibTrans" cxnId="{02EA513A-B2D7-416F-8B28-89FD6FC9FBD4}">
      <dgm:prSet/>
      <dgm:spPr/>
      <dgm:t>
        <a:bodyPr/>
        <a:lstStyle/>
        <a:p>
          <a:endParaRPr lang="zh-TW" altLang="en-US"/>
        </a:p>
      </dgm:t>
    </dgm:pt>
    <dgm:pt modelId="{53A5392B-8311-4469-9EBB-A843E3B48CA2}">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支出證明單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非特殊原因不得使用</a:t>
          </a:r>
          <a:r>
            <a:rPr lang="en-US" altLang="zh-TW"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2552B69-3D96-4835-9DFF-39BF53214FB5}" type="parTrans" cxnId="{2F2659E0-AA7C-4F9D-AB97-FBE110B9CFDB}">
      <dgm:prSet/>
      <dgm:spPr/>
      <dgm:t>
        <a:bodyPr/>
        <a:lstStyle/>
        <a:p>
          <a:endParaRPr lang="zh-TW" altLang="en-US"/>
        </a:p>
      </dgm:t>
    </dgm:pt>
    <dgm:pt modelId="{B48A1FD4-A063-4022-B5ED-011317E52E25}" type="sibTrans" cxnId="{2F2659E0-AA7C-4F9D-AB97-FBE110B9CFDB}">
      <dgm:prSet/>
      <dgm:spPr/>
      <dgm:t>
        <a:bodyPr/>
        <a:lstStyle/>
        <a:p>
          <a:endParaRPr lang="zh-TW" altLang="en-US"/>
        </a:p>
      </dgm:t>
    </dgm:pt>
    <dgm:pt modelId="{25F417AE-A327-476F-B387-FE9B89355068}">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契約書或合約書。</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須有元培醫事科技大學及負責人或代理人簽章</a:t>
          </a:r>
          <a:r>
            <a:rPr lang="en-US"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2FB5180-1CFD-492C-A0AD-241BDB1DA339}" type="parTrans" cxnId="{4E2B5BAD-AFBB-432A-A221-32C9E0D8CE2E}">
      <dgm:prSet/>
      <dgm:spPr/>
      <dgm:t>
        <a:bodyPr/>
        <a:lstStyle/>
        <a:p>
          <a:endParaRPr lang="zh-TW" altLang="en-US"/>
        </a:p>
      </dgm:t>
    </dgm:pt>
    <dgm:pt modelId="{3C1BB997-BAAF-48BE-B897-8840841FCC26}" type="sibTrans" cxnId="{4E2B5BAD-AFBB-432A-A221-32C9E0D8CE2E}">
      <dgm:prSet/>
      <dgm:spPr/>
      <dgm:t>
        <a:bodyPr/>
        <a:lstStyle/>
        <a:p>
          <a:endParaRPr lang="zh-TW" altLang="en-US"/>
        </a:p>
      </dgm:t>
    </dgm:pt>
    <dgm:pt modelId="{3D03A238-CD17-4FD3-A7BD-7953ADB79DCE}">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簽呈或會議資料</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須有決議資料</a:t>
          </a:r>
          <a:r>
            <a:rPr lang="en-US"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8B74DF2E-9172-4FB0-86E4-A282B84D0247}" type="parTrans" cxnId="{EA59E746-D9D7-4FA3-BE8E-317C9581DC1D}">
      <dgm:prSet/>
      <dgm:spPr/>
      <dgm:t>
        <a:bodyPr/>
        <a:lstStyle/>
        <a:p>
          <a:endParaRPr lang="zh-TW" altLang="en-US"/>
        </a:p>
      </dgm:t>
    </dgm:pt>
    <dgm:pt modelId="{534AAE13-D2A5-45D5-9BD9-8551DCA40DFC}" type="sibTrans" cxnId="{EA59E746-D9D7-4FA3-BE8E-317C9581DC1D}">
      <dgm:prSet/>
      <dgm:spPr/>
      <dgm:t>
        <a:bodyPr/>
        <a:lstStyle/>
        <a:p>
          <a:endParaRPr lang="zh-TW" altLang="en-US"/>
        </a:p>
      </dgm:t>
    </dgm:pt>
    <dgm:pt modelId="{D75F6FCE-59AB-469D-8A50-CC150EC1E3EC}">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非憑證：</a:t>
          </a:r>
          <a:endParaRPr lang="zh-TW" dirty="0">
            <a:solidFill>
              <a:schemeClr val="bg1"/>
            </a:solidFill>
            <a:latin typeface="微軟正黑體" panose="020B0604030504040204" pitchFamily="34" charset="-120"/>
            <a:ea typeface="微軟正黑體" panose="020B0604030504040204" pitchFamily="34" charset="-120"/>
          </a:endParaRPr>
        </a:p>
      </dgm:t>
    </dgm:pt>
    <dgm:pt modelId="{9EF850BA-E1CE-48EF-9D6A-3256354DABCD}" type="parTrans" cxnId="{D3750A82-8693-4D5C-A582-4AE705535A83}">
      <dgm:prSet/>
      <dgm:spPr/>
      <dgm:t>
        <a:bodyPr/>
        <a:lstStyle/>
        <a:p>
          <a:endParaRPr lang="zh-TW" altLang="en-US"/>
        </a:p>
      </dgm:t>
    </dgm:pt>
    <dgm:pt modelId="{362C24D0-7941-4E63-A947-1C9CA009A339}" type="sibTrans" cxnId="{D3750A82-8693-4D5C-A582-4AE705535A83}">
      <dgm:prSet/>
      <dgm:spPr/>
      <dgm:t>
        <a:bodyPr/>
        <a:lstStyle/>
        <a:p>
          <a:endParaRPr lang="zh-TW" altLang="en-US"/>
        </a:p>
      </dgm:t>
    </dgm:pt>
    <dgm:pt modelId="{B274C442-281E-48CB-88DF-D46CEC26FC94}">
      <dgm:prSet/>
      <dgm:spPr/>
      <dgm:t>
        <a:bodyPr/>
        <a:lstStyle/>
        <a:p>
          <a:pPr rtl="0"/>
          <a:r>
            <a:rPr lang="zh-TW" b="0">
              <a:solidFill>
                <a:schemeClr val="tx1"/>
              </a:solidFill>
              <a:latin typeface="微軟正黑體" panose="020B0604030504040204" pitchFamily="34" charset="-120"/>
              <a:ea typeface="微軟正黑體" panose="020B0604030504040204" pitchFamily="34" charset="-120"/>
            </a:rPr>
            <a:t>出貨單。</a:t>
          </a:r>
          <a:endParaRPr lang="zh-TW">
            <a:solidFill>
              <a:schemeClr val="tx1"/>
            </a:solidFill>
            <a:latin typeface="微軟正黑體" panose="020B0604030504040204" pitchFamily="34" charset="-120"/>
            <a:ea typeface="微軟正黑體" panose="020B0604030504040204" pitchFamily="34" charset="-120"/>
          </a:endParaRPr>
        </a:p>
      </dgm:t>
    </dgm:pt>
    <dgm:pt modelId="{DC3BD58E-EE87-4261-A0F6-E6F0AE951DAE}" type="parTrans" cxnId="{D122C9FD-26D3-4C47-9C50-2F977D213B5E}">
      <dgm:prSet/>
      <dgm:spPr/>
      <dgm:t>
        <a:bodyPr/>
        <a:lstStyle/>
        <a:p>
          <a:endParaRPr lang="zh-TW" altLang="en-US"/>
        </a:p>
      </dgm:t>
    </dgm:pt>
    <dgm:pt modelId="{FA9AC4B6-393F-462F-B75C-F6432A7B5445}" type="sibTrans" cxnId="{D122C9FD-26D3-4C47-9C50-2F977D213B5E}">
      <dgm:prSet/>
      <dgm:spPr/>
      <dgm:t>
        <a:bodyPr/>
        <a:lstStyle/>
        <a:p>
          <a:endParaRPr lang="zh-TW" altLang="en-US"/>
        </a:p>
      </dgm:t>
    </dgm:pt>
    <dgm:pt modelId="{0BC54A4D-EB0C-4E52-9D31-399F10546388}">
      <dgm:prSet/>
      <dgm:spPr/>
      <dgm:t>
        <a:bodyPr/>
        <a:lstStyle/>
        <a:p>
          <a:pPr rtl="0"/>
          <a:r>
            <a:rPr lang="zh-TW" b="0">
              <a:solidFill>
                <a:schemeClr val="tx1"/>
              </a:solidFill>
              <a:latin typeface="微軟正黑體" panose="020B0604030504040204" pitchFamily="34" charset="-120"/>
              <a:ea typeface="微軟正黑體" panose="020B0604030504040204" pitchFamily="34" charset="-120"/>
            </a:rPr>
            <a:t>估價單。</a:t>
          </a:r>
          <a:endParaRPr lang="zh-TW">
            <a:solidFill>
              <a:schemeClr val="tx1"/>
            </a:solidFill>
            <a:latin typeface="微軟正黑體" panose="020B0604030504040204" pitchFamily="34" charset="-120"/>
            <a:ea typeface="微軟正黑體" panose="020B0604030504040204" pitchFamily="34" charset="-120"/>
          </a:endParaRPr>
        </a:p>
      </dgm:t>
    </dgm:pt>
    <dgm:pt modelId="{C8BFA82D-9266-4965-B98B-29BE52BD9130}" type="parTrans" cxnId="{980827A2-E46F-4A81-A50D-6159CAACA6EE}">
      <dgm:prSet/>
      <dgm:spPr/>
      <dgm:t>
        <a:bodyPr/>
        <a:lstStyle/>
        <a:p>
          <a:endParaRPr lang="zh-TW" altLang="en-US"/>
        </a:p>
      </dgm:t>
    </dgm:pt>
    <dgm:pt modelId="{ECEFB8F8-5435-4CEF-9FC4-B691D08F88FA}" type="sibTrans" cxnId="{980827A2-E46F-4A81-A50D-6159CAACA6EE}">
      <dgm:prSet/>
      <dgm:spPr/>
      <dgm:t>
        <a:bodyPr/>
        <a:lstStyle/>
        <a:p>
          <a:endParaRPr lang="zh-TW" altLang="en-US"/>
        </a:p>
      </dgm:t>
    </dgm:pt>
    <dgm:pt modelId="{053ACC56-0AC8-4E0F-9D45-447DA47FE1B2}">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劃撥收據。</a:t>
          </a:r>
          <a:endParaRPr lang="zh-TW" dirty="0">
            <a:solidFill>
              <a:schemeClr val="tx1"/>
            </a:solidFill>
            <a:latin typeface="微軟正黑體" panose="020B0604030504040204" pitchFamily="34" charset="-120"/>
            <a:ea typeface="微軟正黑體" panose="020B0604030504040204" pitchFamily="34" charset="-120"/>
          </a:endParaRPr>
        </a:p>
      </dgm:t>
    </dgm:pt>
    <dgm:pt modelId="{8C392A68-C662-499C-ACCF-63728DD46163}" type="parTrans" cxnId="{B2FC57B7-0587-4A71-9B48-17BB0F745070}">
      <dgm:prSet/>
      <dgm:spPr/>
      <dgm:t>
        <a:bodyPr/>
        <a:lstStyle/>
        <a:p>
          <a:endParaRPr lang="zh-TW" altLang="en-US"/>
        </a:p>
      </dgm:t>
    </dgm:pt>
    <dgm:pt modelId="{3C1FA029-6D85-4721-842B-805190C2A661}" type="sibTrans" cxnId="{B2FC57B7-0587-4A71-9B48-17BB0F745070}">
      <dgm:prSet/>
      <dgm:spPr/>
      <dgm:t>
        <a:bodyPr/>
        <a:lstStyle/>
        <a:p>
          <a:endParaRPr lang="zh-TW" altLang="en-US"/>
        </a:p>
      </dgm:t>
    </dgm:pt>
    <dgm:pt modelId="{3442029A-857B-48B2-9253-DDFC49CDAA0A}">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憑證：</a:t>
          </a:r>
          <a:endParaRPr lang="zh-TW" dirty="0">
            <a:solidFill>
              <a:schemeClr val="bg1"/>
            </a:solidFill>
            <a:latin typeface="微軟正黑體" panose="020B0604030504040204" pitchFamily="34" charset="-120"/>
            <a:ea typeface="微軟正黑體" panose="020B0604030504040204" pitchFamily="34" charset="-120"/>
          </a:endParaRPr>
        </a:p>
      </dgm:t>
    </dgm:pt>
    <dgm:pt modelId="{46A58F69-69BA-4CD1-95B1-9235641227DA}" type="sibTrans" cxnId="{0F9C4445-F968-4F77-A996-12BE7D33B327}">
      <dgm:prSet/>
      <dgm:spPr/>
      <dgm:t>
        <a:bodyPr/>
        <a:lstStyle/>
        <a:p>
          <a:endParaRPr lang="zh-TW" altLang="en-US"/>
        </a:p>
      </dgm:t>
    </dgm:pt>
    <dgm:pt modelId="{060810B5-E5E8-4E77-9E10-06CC4739B1A5}" type="parTrans" cxnId="{0F9C4445-F968-4F77-A996-12BE7D33B327}">
      <dgm:prSet/>
      <dgm:spPr/>
      <dgm:t>
        <a:bodyPr/>
        <a:lstStyle/>
        <a:p>
          <a:endParaRPr lang="zh-TW" altLang="en-US"/>
        </a:p>
      </dgm:t>
    </dgm:pt>
    <dgm:pt modelId="{93DA1351-1E27-4540-B867-4CE1705B2193}">
      <dgm:prSet/>
      <dgm:spPr/>
      <dgm:t>
        <a:bodyPr/>
        <a:lstStyle/>
        <a:p>
          <a:pPr rtl="0"/>
          <a:r>
            <a:rPr lang="zh-TW" altLang="en-US" dirty="0">
              <a:solidFill>
                <a:schemeClr val="tx1"/>
              </a:solidFill>
              <a:latin typeface="微軟正黑體" panose="020B0604030504040204" pitchFamily="34" charset="-120"/>
              <a:ea typeface="微軟正黑體" panose="020B0604030504040204" pitchFamily="34" charset="-120"/>
            </a:rPr>
            <a:t>本校辦法或規定。</a:t>
          </a:r>
          <a:endParaRPr lang="zh-TW" dirty="0">
            <a:solidFill>
              <a:schemeClr val="tx1"/>
            </a:solidFill>
            <a:latin typeface="微軟正黑體" panose="020B0604030504040204" pitchFamily="34" charset="-120"/>
            <a:ea typeface="微軟正黑體" panose="020B0604030504040204" pitchFamily="34" charset="-120"/>
          </a:endParaRPr>
        </a:p>
      </dgm:t>
    </dgm:pt>
    <dgm:pt modelId="{768981EE-3695-4F0D-9283-0230F71A50D8}" type="parTrans" cxnId="{FCED6149-32A4-45AA-BDF0-FCAF1631A776}">
      <dgm:prSet/>
      <dgm:spPr/>
      <dgm:t>
        <a:bodyPr/>
        <a:lstStyle/>
        <a:p>
          <a:endParaRPr lang="zh-TW" altLang="en-US"/>
        </a:p>
      </dgm:t>
    </dgm:pt>
    <dgm:pt modelId="{DA82E270-8225-4092-ACCF-A7095F9FC67F}" type="sibTrans" cxnId="{FCED6149-32A4-45AA-BDF0-FCAF1631A776}">
      <dgm:prSet/>
      <dgm:spPr/>
      <dgm:t>
        <a:bodyPr/>
        <a:lstStyle/>
        <a:p>
          <a:endParaRPr lang="zh-TW" altLang="en-US"/>
        </a:p>
      </dgm:t>
    </dgm:pt>
    <dgm:pt modelId="{2CBD4732-01DA-4AD5-98E3-879DD03135F3}" type="pres">
      <dgm:prSet presAssocID="{ACEDCE45-C94D-4F51-A50C-0F716A282F50}" presName="Name0" presStyleCnt="0">
        <dgm:presLayoutVars>
          <dgm:dir/>
          <dgm:animLvl val="lvl"/>
          <dgm:resizeHandles val="exact"/>
        </dgm:presLayoutVars>
      </dgm:prSet>
      <dgm:spPr/>
    </dgm:pt>
    <dgm:pt modelId="{A662C40A-78D5-4D89-A79D-3D46A9B66B25}" type="pres">
      <dgm:prSet presAssocID="{3442029A-857B-48B2-9253-DDFC49CDAA0A}" presName="composite" presStyleCnt="0"/>
      <dgm:spPr/>
    </dgm:pt>
    <dgm:pt modelId="{549D6170-714D-4569-85CC-A1E4C2BA9CD7}" type="pres">
      <dgm:prSet presAssocID="{3442029A-857B-48B2-9253-DDFC49CDAA0A}" presName="parTx" presStyleLbl="alignNode1" presStyleIdx="0" presStyleCnt="2">
        <dgm:presLayoutVars>
          <dgm:chMax val="0"/>
          <dgm:chPref val="0"/>
          <dgm:bulletEnabled val="1"/>
        </dgm:presLayoutVars>
      </dgm:prSet>
      <dgm:spPr/>
    </dgm:pt>
    <dgm:pt modelId="{1033891C-308E-4AA0-BA3B-DABF1C04B390}" type="pres">
      <dgm:prSet presAssocID="{3442029A-857B-48B2-9253-DDFC49CDAA0A}" presName="desTx" presStyleLbl="alignAccFollowNode1" presStyleIdx="0" presStyleCnt="2">
        <dgm:presLayoutVars>
          <dgm:bulletEnabled val="1"/>
        </dgm:presLayoutVars>
      </dgm:prSet>
      <dgm:spPr/>
    </dgm:pt>
    <dgm:pt modelId="{38AF1DBF-1B32-435F-AC62-52273AE2F8D0}" type="pres">
      <dgm:prSet presAssocID="{46A58F69-69BA-4CD1-95B1-9235641227DA}" presName="space" presStyleCnt="0"/>
      <dgm:spPr/>
    </dgm:pt>
    <dgm:pt modelId="{48E968E4-93CB-47FF-9EE5-E6E0C847487A}" type="pres">
      <dgm:prSet presAssocID="{D75F6FCE-59AB-469D-8A50-CC150EC1E3EC}" presName="composite" presStyleCnt="0"/>
      <dgm:spPr/>
    </dgm:pt>
    <dgm:pt modelId="{B20948AD-A1AB-463C-A631-5257B9FF30F6}" type="pres">
      <dgm:prSet presAssocID="{D75F6FCE-59AB-469D-8A50-CC150EC1E3EC}" presName="parTx" presStyleLbl="alignNode1" presStyleIdx="1" presStyleCnt="2">
        <dgm:presLayoutVars>
          <dgm:chMax val="0"/>
          <dgm:chPref val="0"/>
          <dgm:bulletEnabled val="1"/>
        </dgm:presLayoutVars>
      </dgm:prSet>
      <dgm:spPr/>
    </dgm:pt>
    <dgm:pt modelId="{E4C51DD4-8254-489D-803C-0507FF5EE4F2}" type="pres">
      <dgm:prSet presAssocID="{D75F6FCE-59AB-469D-8A50-CC150EC1E3EC}" presName="desTx" presStyleLbl="alignAccFollowNode1" presStyleIdx="1" presStyleCnt="2">
        <dgm:presLayoutVars>
          <dgm:bulletEnabled val="1"/>
        </dgm:presLayoutVars>
      </dgm:prSet>
      <dgm:spPr/>
    </dgm:pt>
  </dgm:ptLst>
  <dgm:cxnLst>
    <dgm:cxn modelId="{5B75B502-F865-4636-896B-ADDA69F73296}" type="presOf" srcId="{0BC54A4D-EB0C-4E52-9D31-399F10546388}" destId="{E4C51DD4-8254-489D-803C-0507FF5EE4F2}" srcOrd="0" destOrd="1" presId="urn:microsoft.com/office/officeart/2005/8/layout/hList1"/>
    <dgm:cxn modelId="{48103404-8CDD-489A-A293-1DD1BA5F3CA0}" type="presOf" srcId="{B274C442-281E-48CB-88DF-D46CEC26FC94}" destId="{E4C51DD4-8254-489D-803C-0507FF5EE4F2}" srcOrd="0" destOrd="0" presId="urn:microsoft.com/office/officeart/2005/8/layout/hList1"/>
    <dgm:cxn modelId="{2583CE04-2CD6-477B-A90A-6DA270795C66}" srcId="{3442029A-857B-48B2-9253-DDFC49CDAA0A}" destId="{7F48F536-3823-4C95-8C4A-86217772FDBF}" srcOrd="0" destOrd="0" parTransId="{BF7792C8-8F3F-40CA-B01E-F84F95F0DD09}" sibTransId="{F5355EAA-2874-4B47-8225-17E5AB1FD8A8}"/>
    <dgm:cxn modelId="{A065510C-C04F-46E0-B425-5E516872A1E3}" type="presOf" srcId="{3D03A238-CD17-4FD3-A7BD-7953ADB79DCE}" destId="{1033891C-308E-4AA0-BA3B-DABF1C04B390}" srcOrd="0" destOrd="5" presId="urn:microsoft.com/office/officeart/2005/8/layout/hList1"/>
    <dgm:cxn modelId="{B0A9412A-BAEA-4ED2-9026-A8FD06E98CDF}" type="presOf" srcId="{7F48F536-3823-4C95-8C4A-86217772FDBF}" destId="{1033891C-308E-4AA0-BA3B-DABF1C04B390}" srcOrd="0" destOrd="0" presId="urn:microsoft.com/office/officeart/2005/8/layout/hList1"/>
    <dgm:cxn modelId="{02EA513A-B2D7-416F-8B28-89FD6FC9FBD4}" srcId="{3442029A-857B-48B2-9253-DDFC49CDAA0A}" destId="{767B9313-6847-435F-92DD-11C7465448E7}" srcOrd="2" destOrd="0" parTransId="{1207CB27-0017-41BD-84D1-2ADE31F0DDBB}" sibTransId="{55ED4BBE-AE28-4061-B33B-4A4694DF75FF}"/>
    <dgm:cxn modelId="{F13C5C3B-F9D5-407A-958A-0F70E35468C5}" type="presOf" srcId="{D75F6FCE-59AB-469D-8A50-CC150EC1E3EC}" destId="{B20948AD-A1AB-463C-A631-5257B9FF30F6}" srcOrd="0" destOrd="0" presId="urn:microsoft.com/office/officeart/2005/8/layout/hList1"/>
    <dgm:cxn modelId="{0F9C4445-F968-4F77-A996-12BE7D33B327}" srcId="{ACEDCE45-C94D-4F51-A50C-0F716A282F50}" destId="{3442029A-857B-48B2-9253-DDFC49CDAA0A}" srcOrd="0" destOrd="0" parTransId="{060810B5-E5E8-4E77-9E10-06CC4739B1A5}" sibTransId="{46A58F69-69BA-4CD1-95B1-9235641227DA}"/>
    <dgm:cxn modelId="{EA59E746-D9D7-4FA3-BE8E-317C9581DC1D}" srcId="{3442029A-857B-48B2-9253-DDFC49CDAA0A}" destId="{3D03A238-CD17-4FD3-A7BD-7953ADB79DCE}" srcOrd="5" destOrd="0" parTransId="{8B74DF2E-9172-4FB0-86E4-A282B84D0247}" sibTransId="{534AAE13-D2A5-45D5-9BD9-8551DCA40DFC}"/>
    <dgm:cxn modelId="{AF932449-D5BD-450A-953F-99C1F392FEBA}" type="presOf" srcId="{767B9313-6847-435F-92DD-11C7465448E7}" destId="{1033891C-308E-4AA0-BA3B-DABF1C04B390}" srcOrd="0" destOrd="2" presId="urn:microsoft.com/office/officeart/2005/8/layout/hList1"/>
    <dgm:cxn modelId="{FCED6149-32A4-45AA-BDF0-FCAF1631A776}" srcId="{3442029A-857B-48B2-9253-DDFC49CDAA0A}" destId="{93DA1351-1E27-4540-B867-4CE1705B2193}" srcOrd="6" destOrd="0" parTransId="{768981EE-3695-4F0D-9283-0230F71A50D8}" sibTransId="{DA82E270-8225-4092-ACCF-A7095F9FC67F}"/>
    <dgm:cxn modelId="{A708F66C-B36B-4955-98F4-66627CF623A5}" type="presOf" srcId="{53A5392B-8311-4469-9EBB-A843E3B48CA2}" destId="{1033891C-308E-4AA0-BA3B-DABF1C04B390}" srcOrd="0" destOrd="3" presId="urn:microsoft.com/office/officeart/2005/8/layout/hList1"/>
    <dgm:cxn modelId="{BBB14977-5752-49B1-A0BB-12924FE1BA28}" type="presOf" srcId="{93DA1351-1E27-4540-B867-4CE1705B2193}" destId="{1033891C-308E-4AA0-BA3B-DABF1C04B390}" srcOrd="0" destOrd="6" presId="urn:microsoft.com/office/officeart/2005/8/layout/hList1"/>
    <dgm:cxn modelId="{D3750A82-8693-4D5C-A582-4AE705535A83}" srcId="{ACEDCE45-C94D-4F51-A50C-0F716A282F50}" destId="{D75F6FCE-59AB-469D-8A50-CC150EC1E3EC}" srcOrd="1" destOrd="0" parTransId="{9EF850BA-E1CE-48EF-9D6A-3256354DABCD}" sibTransId="{362C24D0-7941-4E63-A947-1C9CA009A339}"/>
    <dgm:cxn modelId="{F5931C8A-659A-4946-86CF-9636899D8B39}" type="presOf" srcId="{5BE930F8-05DC-4DE3-86A8-9C35CDEEA97F}" destId="{1033891C-308E-4AA0-BA3B-DABF1C04B390}" srcOrd="0" destOrd="1" presId="urn:microsoft.com/office/officeart/2005/8/layout/hList1"/>
    <dgm:cxn modelId="{7FD7EF90-DC7A-4E7D-B477-A8BD28C1AABC}" type="presOf" srcId="{053ACC56-0AC8-4E0F-9D45-447DA47FE1B2}" destId="{E4C51DD4-8254-489D-803C-0507FF5EE4F2}" srcOrd="0" destOrd="2" presId="urn:microsoft.com/office/officeart/2005/8/layout/hList1"/>
    <dgm:cxn modelId="{980827A2-E46F-4A81-A50D-6159CAACA6EE}" srcId="{D75F6FCE-59AB-469D-8A50-CC150EC1E3EC}" destId="{0BC54A4D-EB0C-4E52-9D31-399F10546388}" srcOrd="1" destOrd="0" parTransId="{C8BFA82D-9266-4965-B98B-29BE52BD9130}" sibTransId="{ECEFB8F8-5435-4CEF-9FC4-B691D08F88FA}"/>
    <dgm:cxn modelId="{4E2B5BAD-AFBB-432A-A221-32C9E0D8CE2E}" srcId="{3442029A-857B-48B2-9253-DDFC49CDAA0A}" destId="{25F417AE-A327-476F-B387-FE9B89355068}" srcOrd="4" destOrd="0" parTransId="{22FB5180-1CFD-492C-A0AD-241BDB1DA339}" sibTransId="{3C1BB997-BAAF-48BE-B897-8840841FCC26}"/>
    <dgm:cxn modelId="{B2FC57B7-0587-4A71-9B48-17BB0F745070}" srcId="{D75F6FCE-59AB-469D-8A50-CC150EC1E3EC}" destId="{053ACC56-0AC8-4E0F-9D45-447DA47FE1B2}" srcOrd="2" destOrd="0" parTransId="{8C392A68-C662-499C-ACCF-63728DD46163}" sibTransId="{3C1FA029-6D85-4721-842B-805190C2A661}"/>
    <dgm:cxn modelId="{D007D2C3-89A1-4E2E-BD42-DD51E04B1A81}" type="presOf" srcId="{3442029A-857B-48B2-9253-DDFC49CDAA0A}" destId="{549D6170-714D-4569-85CC-A1E4C2BA9CD7}" srcOrd="0" destOrd="0" presId="urn:microsoft.com/office/officeart/2005/8/layout/hList1"/>
    <dgm:cxn modelId="{2C6E87D8-BF7D-40A2-8FD3-346DEA734248}" type="presOf" srcId="{25F417AE-A327-476F-B387-FE9B89355068}" destId="{1033891C-308E-4AA0-BA3B-DABF1C04B390}" srcOrd="0" destOrd="4" presId="urn:microsoft.com/office/officeart/2005/8/layout/hList1"/>
    <dgm:cxn modelId="{2F2659E0-AA7C-4F9D-AB97-FBE110B9CFDB}" srcId="{3442029A-857B-48B2-9253-DDFC49CDAA0A}" destId="{53A5392B-8311-4469-9EBB-A843E3B48CA2}" srcOrd="3" destOrd="0" parTransId="{22552B69-3D96-4835-9DFF-39BF53214FB5}" sibTransId="{B48A1FD4-A063-4022-B5ED-011317E52E25}"/>
    <dgm:cxn modelId="{54CED3E5-81A4-4891-BBCE-67389698B873}" srcId="{3442029A-857B-48B2-9253-DDFC49CDAA0A}" destId="{5BE930F8-05DC-4DE3-86A8-9C35CDEEA97F}" srcOrd="1" destOrd="0" parTransId="{192DC5E4-EB2A-4166-8A00-D72290AA438D}" sibTransId="{E814AB46-4788-4856-8E9C-CE751D23338D}"/>
    <dgm:cxn modelId="{56A247F1-2EEB-4A3C-9806-3C68ED6D3FE3}" type="presOf" srcId="{ACEDCE45-C94D-4F51-A50C-0F716A282F50}" destId="{2CBD4732-01DA-4AD5-98E3-879DD03135F3}" srcOrd="0" destOrd="0" presId="urn:microsoft.com/office/officeart/2005/8/layout/hList1"/>
    <dgm:cxn modelId="{D122C9FD-26D3-4C47-9C50-2F977D213B5E}" srcId="{D75F6FCE-59AB-469D-8A50-CC150EC1E3EC}" destId="{B274C442-281E-48CB-88DF-D46CEC26FC94}" srcOrd="0" destOrd="0" parTransId="{DC3BD58E-EE87-4261-A0F6-E6F0AE951DAE}" sibTransId="{FA9AC4B6-393F-462F-B75C-F6432A7B5445}"/>
    <dgm:cxn modelId="{56986A0F-4E22-4E75-A6F8-23EDC4FDD5C3}" type="presParOf" srcId="{2CBD4732-01DA-4AD5-98E3-879DD03135F3}" destId="{A662C40A-78D5-4D89-A79D-3D46A9B66B25}" srcOrd="0" destOrd="0" presId="urn:microsoft.com/office/officeart/2005/8/layout/hList1"/>
    <dgm:cxn modelId="{2AA45DFC-A47D-4643-A75F-6948329FF436}" type="presParOf" srcId="{A662C40A-78D5-4D89-A79D-3D46A9B66B25}" destId="{549D6170-714D-4569-85CC-A1E4C2BA9CD7}" srcOrd="0" destOrd="0" presId="urn:microsoft.com/office/officeart/2005/8/layout/hList1"/>
    <dgm:cxn modelId="{B06AE98F-CB20-4C14-8F5B-25E5082C3477}" type="presParOf" srcId="{A662C40A-78D5-4D89-A79D-3D46A9B66B25}" destId="{1033891C-308E-4AA0-BA3B-DABF1C04B390}" srcOrd="1" destOrd="0" presId="urn:microsoft.com/office/officeart/2005/8/layout/hList1"/>
    <dgm:cxn modelId="{EA798B3B-C36A-46B4-A7DF-5246E5E9AC04}" type="presParOf" srcId="{2CBD4732-01DA-4AD5-98E3-879DD03135F3}" destId="{38AF1DBF-1B32-435F-AC62-52273AE2F8D0}" srcOrd="1" destOrd="0" presId="urn:microsoft.com/office/officeart/2005/8/layout/hList1"/>
    <dgm:cxn modelId="{2AE884F9-083D-485B-893D-F142E03881AE}" type="presParOf" srcId="{2CBD4732-01DA-4AD5-98E3-879DD03135F3}" destId="{48E968E4-93CB-47FF-9EE5-E6E0C847487A}" srcOrd="2" destOrd="0" presId="urn:microsoft.com/office/officeart/2005/8/layout/hList1"/>
    <dgm:cxn modelId="{30262EB2-F946-404C-864B-9A0D834C9EB5}" type="presParOf" srcId="{48E968E4-93CB-47FF-9EE5-E6E0C847487A}" destId="{B20948AD-A1AB-463C-A631-5257B9FF30F6}" srcOrd="0" destOrd="0" presId="urn:microsoft.com/office/officeart/2005/8/layout/hList1"/>
    <dgm:cxn modelId="{4A634F11-A23F-4580-B5C0-2F50D1800F50}" type="presParOf" srcId="{48E968E4-93CB-47FF-9EE5-E6E0C847487A}" destId="{E4C51DD4-8254-489D-803C-0507FF5EE4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1D68D7B-0B60-4DA2-9885-59147306BAE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0A0860A1-77B3-4934-8640-4C7AD7334AE1}">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人事費</a:t>
          </a:r>
          <a:endParaRPr lang="zh-TW" dirty="0">
            <a:solidFill>
              <a:schemeClr val="tx1"/>
            </a:solidFill>
            <a:latin typeface="微軟正黑體" panose="020B0604030504040204" pitchFamily="34" charset="-120"/>
            <a:ea typeface="微軟正黑體" panose="020B0604030504040204" pitchFamily="34" charset="-120"/>
          </a:endParaRPr>
        </a:p>
      </dgm:t>
    </dgm:pt>
    <dgm:pt modelId="{3CFF258F-3029-4500-913A-8D03FDC14AC1}" type="parTrans" cxnId="{B673A682-1E23-4E2D-8E45-19E763C510EE}">
      <dgm:prSet/>
      <dgm:spPr/>
      <dgm:t>
        <a:bodyPr/>
        <a:lstStyle/>
        <a:p>
          <a:endParaRPr lang="zh-TW" altLang="en-US"/>
        </a:p>
      </dgm:t>
    </dgm:pt>
    <dgm:pt modelId="{EE7DE676-9CCD-4AA0-8451-BD1B37E5110B}" type="sibTrans" cxnId="{B673A682-1E23-4E2D-8E45-19E763C510EE}">
      <dgm:prSet/>
      <dgm:spPr/>
      <dgm:t>
        <a:bodyPr/>
        <a:lstStyle/>
        <a:p>
          <a:endParaRPr lang="zh-TW" altLang="en-US"/>
        </a:p>
      </dgm:t>
    </dgm:pt>
    <dgm:pt modelId="{E28A6687-FC38-4A80-B2A3-D988B3FEAE47}">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但因特殊需要，經教育部同意者，不在此限。</a:t>
          </a:r>
          <a:endParaRPr lang="zh-TW" dirty="0">
            <a:solidFill>
              <a:schemeClr val="tx1"/>
            </a:solidFill>
            <a:latin typeface="微軟正黑體" panose="020B0604030504040204" pitchFamily="34" charset="-120"/>
            <a:ea typeface="微軟正黑體" panose="020B0604030504040204" pitchFamily="34" charset="-120"/>
          </a:endParaRPr>
        </a:p>
      </dgm:t>
    </dgm:pt>
    <dgm:pt modelId="{D1A59A04-20EF-4647-9014-97EC3463DADA}" type="parTrans" cxnId="{BFAC7425-2DBC-47E3-8893-97D17C22701A}">
      <dgm:prSet/>
      <dgm:spPr/>
      <dgm:t>
        <a:bodyPr/>
        <a:lstStyle/>
        <a:p>
          <a:endParaRPr lang="zh-TW" altLang="en-US"/>
        </a:p>
      </dgm:t>
    </dgm:pt>
    <dgm:pt modelId="{F041B0D1-56F7-4969-83FB-87C977869A17}" type="sibTrans" cxnId="{BFAC7425-2DBC-47E3-8893-97D17C22701A}">
      <dgm:prSet/>
      <dgm:spPr/>
      <dgm:t>
        <a:bodyPr/>
        <a:lstStyle/>
        <a:p>
          <a:endParaRPr lang="zh-TW" altLang="en-US"/>
        </a:p>
      </dgm:t>
    </dgm:pt>
    <dgm:pt modelId="{6794CE30-5A4A-4DCC-8A75-D424553AD8EB}">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內部場地使用費</a:t>
          </a:r>
          <a:endParaRPr lang="zh-TW" dirty="0">
            <a:solidFill>
              <a:schemeClr val="tx1"/>
            </a:solidFill>
            <a:latin typeface="微軟正黑體" panose="020B0604030504040204" pitchFamily="34" charset="-120"/>
            <a:ea typeface="微軟正黑體" panose="020B0604030504040204" pitchFamily="34" charset="-120"/>
          </a:endParaRPr>
        </a:p>
      </dgm:t>
    </dgm:pt>
    <dgm:pt modelId="{BA4860F8-BF2B-45BA-B15E-F4531CDD42DC}" type="parTrans" cxnId="{51B729A6-E87E-4ED0-AF13-2ED3942795C6}">
      <dgm:prSet/>
      <dgm:spPr/>
      <dgm:t>
        <a:bodyPr/>
        <a:lstStyle/>
        <a:p>
          <a:endParaRPr lang="zh-TW" altLang="en-US"/>
        </a:p>
      </dgm:t>
    </dgm:pt>
    <dgm:pt modelId="{E91CC383-967B-4A31-8CF0-F0CBA4B4926B}" type="sibTrans" cxnId="{51B729A6-E87E-4ED0-AF13-2ED3942795C6}">
      <dgm:prSet/>
      <dgm:spPr/>
      <dgm:t>
        <a:bodyPr/>
        <a:lstStyle/>
        <a:p>
          <a:endParaRPr lang="zh-TW" altLang="en-US"/>
        </a:p>
      </dgm:t>
    </dgm:pt>
    <dgm:pt modelId="{4BF73693-C773-4096-969A-757C3184C2A4}">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惟內部場地有對外收費，且供辦理計畫使用者，不在此限。</a:t>
          </a:r>
          <a:endParaRPr lang="zh-TW" dirty="0">
            <a:solidFill>
              <a:schemeClr val="tx1"/>
            </a:solidFill>
            <a:latin typeface="微軟正黑體" panose="020B0604030504040204" pitchFamily="34" charset="-120"/>
            <a:ea typeface="微軟正黑體" panose="020B0604030504040204" pitchFamily="34" charset="-120"/>
          </a:endParaRPr>
        </a:p>
      </dgm:t>
    </dgm:pt>
    <dgm:pt modelId="{8483704D-31F6-44FF-B815-B04CD8618E48}" type="parTrans" cxnId="{D60F361D-E896-47E4-B400-360814036004}">
      <dgm:prSet/>
      <dgm:spPr/>
      <dgm:t>
        <a:bodyPr/>
        <a:lstStyle/>
        <a:p>
          <a:endParaRPr lang="zh-TW" altLang="en-US"/>
        </a:p>
      </dgm:t>
    </dgm:pt>
    <dgm:pt modelId="{3405C7B4-4166-417F-9953-F8CEDA33B0F9}" type="sibTrans" cxnId="{D60F361D-E896-47E4-B400-360814036004}">
      <dgm:prSet/>
      <dgm:spPr/>
      <dgm:t>
        <a:bodyPr/>
        <a:lstStyle/>
        <a:p>
          <a:endParaRPr lang="zh-TW" altLang="en-US"/>
        </a:p>
      </dgm:t>
    </dgm:pt>
    <dgm:pt modelId="{231C3204-C527-4FDB-A079-194DDC711EC5}">
      <dgm:prSet/>
      <dgm:spPr/>
      <dgm:t>
        <a:bodyPr/>
        <a:lstStyle/>
        <a:p>
          <a:pPr rtl="0"/>
          <a:r>
            <a:rPr lang="zh-TW" b="1">
              <a:solidFill>
                <a:schemeClr val="tx1"/>
              </a:solidFill>
              <a:latin typeface="微軟正黑體" panose="020B0604030504040204" pitchFamily="34" charset="-120"/>
              <a:ea typeface="微軟正黑體" panose="020B0604030504040204" pitchFamily="34" charset="-120"/>
            </a:rPr>
            <a:t>行政管理費</a:t>
          </a:r>
          <a:endParaRPr lang="zh-TW">
            <a:solidFill>
              <a:schemeClr val="tx1"/>
            </a:solidFill>
            <a:latin typeface="微軟正黑體" panose="020B0604030504040204" pitchFamily="34" charset="-120"/>
            <a:ea typeface="微軟正黑體" panose="020B0604030504040204" pitchFamily="34" charset="-120"/>
          </a:endParaRPr>
        </a:p>
      </dgm:t>
    </dgm:pt>
    <dgm:pt modelId="{7A09E320-2A95-47B4-8B4D-2910422BA227}" type="parTrans" cxnId="{B95AAEB0-F2ED-4D6B-B516-C3CE995C5877}">
      <dgm:prSet/>
      <dgm:spPr/>
      <dgm:t>
        <a:bodyPr/>
        <a:lstStyle/>
        <a:p>
          <a:endParaRPr lang="zh-TW" altLang="en-US"/>
        </a:p>
      </dgm:t>
    </dgm:pt>
    <dgm:pt modelId="{3AA1B16E-6120-4006-AE6E-ECB183D2B43B}" type="sibTrans" cxnId="{B95AAEB0-F2ED-4D6B-B516-C3CE995C5877}">
      <dgm:prSet/>
      <dgm:spPr/>
      <dgm:t>
        <a:bodyPr/>
        <a:lstStyle/>
        <a:p>
          <a:endParaRPr lang="zh-TW" altLang="en-US"/>
        </a:p>
      </dgm:t>
    </dgm:pt>
    <dgm:pt modelId="{F8FE9638-312E-4247-8D37-CDA8FD5151F8}">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包括學校內部之水電費、電話費、燃料費及設備維護等費用。</a:t>
          </a:r>
          <a:endParaRPr lang="zh-TW" dirty="0">
            <a:solidFill>
              <a:schemeClr val="tx1"/>
            </a:solidFill>
            <a:latin typeface="微軟正黑體" panose="020B0604030504040204" pitchFamily="34" charset="-120"/>
            <a:ea typeface="微軟正黑體" panose="020B0604030504040204" pitchFamily="34" charset="-120"/>
          </a:endParaRPr>
        </a:p>
      </dgm:t>
    </dgm:pt>
    <dgm:pt modelId="{322B3F7B-7816-4D16-989C-0239906D0A1F}" type="parTrans" cxnId="{4708A926-BB51-4B26-B80D-4AE42C320EBB}">
      <dgm:prSet/>
      <dgm:spPr/>
      <dgm:t>
        <a:bodyPr/>
        <a:lstStyle/>
        <a:p>
          <a:endParaRPr lang="zh-TW" altLang="en-US"/>
        </a:p>
      </dgm:t>
    </dgm:pt>
    <dgm:pt modelId="{F5504005-8B3B-48C7-A328-22B98FA1EEF9}" type="sibTrans" cxnId="{4708A926-BB51-4B26-B80D-4AE42C320EBB}">
      <dgm:prSet/>
      <dgm:spPr/>
      <dgm:t>
        <a:bodyPr/>
        <a:lstStyle/>
        <a:p>
          <a:endParaRPr lang="zh-TW" altLang="en-US"/>
        </a:p>
      </dgm:t>
    </dgm:pt>
    <dgm:pt modelId="{E3050EE9-7A66-4B72-A1A5-8DF1292033A2}" type="pres">
      <dgm:prSet presAssocID="{11D68D7B-0B60-4DA2-9885-59147306BAE3}" presName="Name0" presStyleCnt="0">
        <dgm:presLayoutVars>
          <dgm:dir/>
          <dgm:animLvl val="lvl"/>
          <dgm:resizeHandles val="exact"/>
        </dgm:presLayoutVars>
      </dgm:prSet>
      <dgm:spPr/>
    </dgm:pt>
    <dgm:pt modelId="{CFB34309-E2AC-4CCA-B607-90BEA35D99A7}" type="pres">
      <dgm:prSet presAssocID="{0A0860A1-77B3-4934-8640-4C7AD7334AE1}" presName="composite" presStyleCnt="0"/>
      <dgm:spPr/>
    </dgm:pt>
    <dgm:pt modelId="{EF38088D-142F-4EB0-B8B1-5690CED541B7}" type="pres">
      <dgm:prSet presAssocID="{0A0860A1-77B3-4934-8640-4C7AD7334AE1}" presName="parTx" presStyleLbl="alignNode1" presStyleIdx="0" presStyleCnt="3">
        <dgm:presLayoutVars>
          <dgm:chMax val="0"/>
          <dgm:chPref val="0"/>
          <dgm:bulletEnabled val="1"/>
        </dgm:presLayoutVars>
      </dgm:prSet>
      <dgm:spPr/>
    </dgm:pt>
    <dgm:pt modelId="{4CEBDC20-41CE-4421-A999-18B4BB29FAE5}" type="pres">
      <dgm:prSet presAssocID="{0A0860A1-77B3-4934-8640-4C7AD7334AE1}" presName="desTx" presStyleLbl="alignAccFollowNode1" presStyleIdx="0" presStyleCnt="3">
        <dgm:presLayoutVars>
          <dgm:bulletEnabled val="1"/>
        </dgm:presLayoutVars>
      </dgm:prSet>
      <dgm:spPr/>
    </dgm:pt>
    <dgm:pt modelId="{45A8DA1E-494A-48C3-8D28-895E2D40C378}" type="pres">
      <dgm:prSet presAssocID="{EE7DE676-9CCD-4AA0-8451-BD1B37E5110B}" presName="space" presStyleCnt="0"/>
      <dgm:spPr/>
    </dgm:pt>
    <dgm:pt modelId="{30D5885F-6860-49B4-B002-042C9C35FF2C}" type="pres">
      <dgm:prSet presAssocID="{6794CE30-5A4A-4DCC-8A75-D424553AD8EB}" presName="composite" presStyleCnt="0"/>
      <dgm:spPr/>
    </dgm:pt>
    <dgm:pt modelId="{BD66D316-9F09-46E5-99A1-725651C2912C}" type="pres">
      <dgm:prSet presAssocID="{6794CE30-5A4A-4DCC-8A75-D424553AD8EB}" presName="parTx" presStyleLbl="alignNode1" presStyleIdx="1" presStyleCnt="3">
        <dgm:presLayoutVars>
          <dgm:chMax val="0"/>
          <dgm:chPref val="0"/>
          <dgm:bulletEnabled val="1"/>
        </dgm:presLayoutVars>
      </dgm:prSet>
      <dgm:spPr/>
    </dgm:pt>
    <dgm:pt modelId="{1C999E17-1F6E-4ABF-8DBE-5B8EA0C51D34}" type="pres">
      <dgm:prSet presAssocID="{6794CE30-5A4A-4DCC-8A75-D424553AD8EB}" presName="desTx" presStyleLbl="alignAccFollowNode1" presStyleIdx="1" presStyleCnt="3">
        <dgm:presLayoutVars>
          <dgm:bulletEnabled val="1"/>
        </dgm:presLayoutVars>
      </dgm:prSet>
      <dgm:spPr/>
    </dgm:pt>
    <dgm:pt modelId="{0F63DFCE-7E1F-452F-A927-759469E62EF2}" type="pres">
      <dgm:prSet presAssocID="{E91CC383-967B-4A31-8CF0-F0CBA4B4926B}" presName="space" presStyleCnt="0"/>
      <dgm:spPr/>
    </dgm:pt>
    <dgm:pt modelId="{4CD3E21B-E189-4660-8BE9-D1B86532DCD5}" type="pres">
      <dgm:prSet presAssocID="{231C3204-C527-4FDB-A079-194DDC711EC5}" presName="composite" presStyleCnt="0"/>
      <dgm:spPr/>
    </dgm:pt>
    <dgm:pt modelId="{18A90B85-8AB0-42FF-A7FE-171CB2985C97}" type="pres">
      <dgm:prSet presAssocID="{231C3204-C527-4FDB-A079-194DDC711EC5}" presName="parTx" presStyleLbl="alignNode1" presStyleIdx="2" presStyleCnt="3">
        <dgm:presLayoutVars>
          <dgm:chMax val="0"/>
          <dgm:chPref val="0"/>
          <dgm:bulletEnabled val="1"/>
        </dgm:presLayoutVars>
      </dgm:prSet>
      <dgm:spPr/>
    </dgm:pt>
    <dgm:pt modelId="{4CF140A6-9A9C-43DD-ACA5-DFBFD76E4D69}" type="pres">
      <dgm:prSet presAssocID="{231C3204-C527-4FDB-A079-194DDC711EC5}" presName="desTx" presStyleLbl="alignAccFollowNode1" presStyleIdx="2" presStyleCnt="3">
        <dgm:presLayoutVars>
          <dgm:bulletEnabled val="1"/>
        </dgm:presLayoutVars>
      </dgm:prSet>
      <dgm:spPr/>
    </dgm:pt>
  </dgm:ptLst>
  <dgm:cxnLst>
    <dgm:cxn modelId="{0A6BD707-F214-49AA-B934-DEF8B5531DD8}" type="presOf" srcId="{231C3204-C527-4FDB-A079-194DDC711EC5}" destId="{18A90B85-8AB0-42FF-A7FE-171CB2985C97}" srcOrd="0" destOrd="0" presId="urn:microsoft.com/office/officeart/2005/8/layout/hList1"/>
    <dgm:cxn modelId="{D60F361D-E896-47E4-B400-360814036004}" srcId="{6794CE30-5A4A-4DCC-8A75-D424553AD8EB}" destId="{4BF73693-C773-4096-969A-757C3184C2A4}" srcOrd="0" destOrd="0" parTransId="{8483704D-31F6-44FF-B815-B04CD8618E48}" sibTransId="{3405C7B4-4166-417F-9953-F8CEDA33B0F9}"/>
    <dgm:cxn modelId="{BFAC7425-2DBC-47E3-8893-97D17C22701A}" srcId="{0A0860A1-77B3-4934-8640-4C7AD7334AE1}" destId="{E28A6687-FC38-4A80-B2A3-D988B3FEAE47}" srcOrd="0" destOrd="0" parTransId="{D1A59A04-20EF-4647-9014-97EC3463DADA}" sibTransId="{F041B0D1-56F7-4969-83FB-87C977869A17}"/>
    <dgm:cxn modelId="{4708A926-BB51-4B26-B80D-4AE42C320EBB}" srcId="{231C3204-C527-4FDB-A079-194DDC711EC5}" destId="{F8FE9638-312E-4247-8D37-CDA8FD5151F8}" srcOrd="0" destOrd="0" parTransId="{322B3F7B-7816-4D16-989C-0239906D0A1F}" sibTransId="{F5504005-8B3B-48C7-A328-22B98FA1EEF9}"/>
    <dgm:cxn modelId="{32EAC129-57A6-461F-B6B0-6EF320EB7775}" type="presOf" srcId="{E28A6687-FC38-4A80-B2A3-D988B3FEAE47}" destId="{4CEBDC20-41CE-4421-A999-18B4BB29FAE5}" srcOrd="0" destOrd="0" presId="urn:microsoft.com/office/officeart/2005/8/layout/hList1"/>
    <dgm:cxn modelId="{567E564C-3CB8-4E6D-A19B-91FBE4984130}" type="presOf" srcId="{11D68D7B-0B60-4DA2-9885-59147306BAE3}" destId="{E3050EE9-7A66-4B72-A1A5-8DF1292033A2}" srcOrd="0" destOrd="0" presId="urn:microsoft.com/office/officeart/2005/8/layout/hList1"/>
    <dgm:cxn modelId="{A31F9E6D-CF73-4DC7-92C4-2E231ED4CD9A}" type="presOf" srcId="{6794CE30-5A4A-4DCC-8A75-D424553AD8EB}" destId="{BD66D316-9F09-46E5-99A1-725651C2912C}" srcOrd="0" destOrd="0" presId="urn:microsoft.com/office/officeart/2005/8/layout/hList1"/>
    <dgm:cxn modelId="{B673A682-1E23-4E2D-8E45-19E763C510EE}" srcId="{11D68D7B-0B60-4DA2-9885-59147306BAE3}" destId="{0A0860A1-77B3-4934-8640-4C7AD7334AE1}" srcOrd="0" destOrd="0" parTransId="{3CFF258F-3029-4500-913A-8D03FDC14AC1}" sibTransId="{EE7DE676-9CCD-4AA0-8451-BD1B37E5110B}"/>
    <dgm:cxn modelId="{9CD40287-D865-48E8-A353-F0AABBA9CF0A}" type="presOf" srcId="{0A0860A1-77B3-4934-8640-4C7AD7334AE1}" destId="{EF38088D-142F-4EB0-B8B1-5690CED541B7}" srcOrd="0" destOrd="0" presId="urn:microsoft.com/office/officeart/2005/8/layout/hList1"/>
    <dgm:cxn modelId="{51B729A6-E87E-4ED0-AF13-2ED3942795C6}" srcId="{11D68D7B-0B60-4DA2-9885-59147306BAE3}" destId="{6794CE30-5A4A-4DCC-8A75-D424553AD8EB}" srcOrd="1" destOrd="0" parTransId="{BA4860F8-BF2B-45BA-B15E-F4531CDD42DC}" sibTransId="{E91CC383-967B-4A31-8CF0-F0CBA4B4926B}"/>
    <dgm:cxn modelId="{B95AAEB0-F2ED-4D6B-B516-C3CE995C5877}" srcId="{11D68D7B-0B60-4DA2-9885-59147306BAE3}" destId="{231C3204-C527-4FDB-A079-194DDC711EC5}" srcOrd="2" destOrd="0" parTransId="{7A09E320-2A95-47B4-8B4D-2910422BA227}" sibTransId="{3AA1B16E-6120-4006-AE6E-ECB183D2B43B}"/>
    <dgm:cxn modelId="{19BDB4C7-3D9E-4033-B124-ACD00561A395}" type="presOf" srcId="{4BF73693-C773-4096-969A-757C3184C2A4}" destId="{1C999E17-1F6E-4ABF-8DBE-5B8EA0C51D34}" srcOrd="0" destOrd="0" presId="urn:microsoft.com/office/officeart/2005/8/layout/hList1"/>
    <dgm:cxn modelId="{B888B3D8-25E7-46A5-B3B0-2B1413D85A05}" type="presOf" srcId="{F8FE9638-312E-4247-8D37-CDA8FD5151F8}" destId="{4CF140A6-9A9C-43DD-ACA5-DFBFD76E4D69}" srcOrd="0" destOrd="0" presId="urn:microsoft.com/office/officeart/2005/8/layout/hList1"/>
    <dgm:cxn modelId="{7161AD74-20AB-4F86-BE28-7FC920665ACC}" type="presParOf" srcId="{E3050EE9-7A66-4B72-A1A5-8DF1292033A2}" destId="{CFB34309-E2AC-4CCA-B607-90BEA35D99A7}" srcOrd="0" destOrd="0" presId="urn:microsoft.com/office/officeart/2005/8/layout/hList1"/>
    <dgm:cxn modelId="{7AE50730-9295-423B-86D6-7FE3D6F3F8FB}" type="presParOf" srcId="{CFB34309-E2AC-4CCA-B607-90BEA35D99A7}" destId="{EF38088D-142F-4EB0-B8B1-5690CED541B7}" srcOrd="0" destOrd="0" presId="urn:microsoft.com/office/officeart/2005/8/layout/hList1"/>
    <dgm:cxn modelId="{0427D48F-D2C0-43B2-A48F-CBA8B2F9EFE7}" type="presParOf" srcId="{CFB34309-E2AC-4CCA-B607-90BEA35D99A7}" destId="{4CEBDC20-41CE-4421-A999-18B4BB29FAE5}" srcOrd="1" destOrd="0" presId="urn:microsoft.com/office/officeart/2005/8/layout/hList1"/>
    <dgm:cxn modelId="{FF96AB74-E06C-4D6E-86D3-DFDC217F0B4D}" type="presParOf" srcId="{E3050EE9-7A66-4B72-A1A5-8DF1292033A2}" destId="{45A8DA1E-494A-48C3-8D28-895E2D40C378}" srcOrd="1" destOrd="0" presId="urn:microsoft.com/office/officeart/2005/8/layout/hList1"/>
    <dgm:cxn modelId="{C1453537-7A1D-4866-B5C0-D2A553C09A6F}" type="presParOf" srcId="{E3050EE9-7A66-4B72-A1A5-8DF1292033A2}" destId="{30D5885F-6860-49B4-B002-042C9C35FF2C}" srcOrd="2" destOrd="0" presId="urn:microsoft.com/office/officeart/2005/8/layout/hList1"/>
    <dgm:cxn modelId="{C0A491F4-583F-4B6D-AFF3-620F114825F6}" type="presParOf" srcId="{30D5885F-6860-49B4-B002-042C9C35FF2C}" destId="{BD66D316-9F09-46E5-99A1-725651C2912C}" srcOrd="0" destOrd="0" presId="urn:microsoft.com/office/officeart/2005/8/layout/hList1"/>
    <dgm:cxn modelId="{068347DD-531E-4274-9329-78AB9711E20B}" type="presParOf" srcId="{30D5885F-6860-49B4-B002-042C9C35FF2C}" destId="{1C999E17-1F6E-4ABF-8DBE-5B8EA0C51D34}" srcOrd="1" destOrd="0" presId="urn:microsoft.com/office/officeart/2005/8/layout/hList1"/>
    <dgm:cxn modelId="{9A01CA7B-B627-4A1C-9FE5-1FAA2400D72E}" type="presParOf" srcId="{E3050EE9-7A66-4B72-A1A5-8DF1292033A2}" destId="{0F63DFCE-7E1F-452F-A927-759469E62EF2}" srcOrd="3" destOrd="0" presId="urn:microsoft.com/office/officeart/2005/8/layout/hList1"/>
    <dgm:cxn modelId="{82D6ADED-E273-452A-98D7-6DE49295B9BA}" type="presParOf" srcId="{E3050EE9-7A66-4B72-A1A5-8DF1292033A2}" destId="{4CD3E21B-E189-4660-8BE9-D1B86532DCD5}" srcOrd="4" destOrd="0" presId="urn:microsoft.com/office/officeart/2005/8/layout/hList1"/>
    <dgm:cxn modelId="{941F9CFC-860D-46CF-A42D-C090BF2F8348}" type="presParOf" srcId="{4CD3E21B-E189-4660-8BE9-D1B86532DCD5}" destId="{18A90B85-8AB0-42FF-A7FE-171CB2985C97}" srcOrd="0" destOrd="0" presId="urn:microsoft.com/office/officeart/2005/8/layout/hList1"/>
    <dgm:cxn modelId="{14677079-EE73-4A92-9314-D96A3E2560A3}" type="presParOf" srcId="{4CD3E21B-E189-4660-8BE9-D1B86532DCD5}" destId="{4CF140A6-9A9C-43DD-ACA5-DFBFD76E4D6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752BC0-C0F9-47D8-962B-1A4150ED46A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7C430BDD-FB11-4E92-A571-67F59D281436}">
      <dgm:prSet/>
      <dgm:spPr/>
      <dgm:t>
        <a:bodyPr/>
        <a:lstStyle/>
        <a:p>
          <a:pPr rtl="0"/>
          <a:r>
            <a:rPr lang="zh-TW" b="1" dirty="0">
              <a:latin typeface="微軟正黑體" panose="020B0604030504040204" pitchFamily="34" charset="-120"/>
              <a:ea typeface="微軟正黑體" panose="020B0604030504040204" pitchFamily="34" charset="-120"/>
            </a:rPr>
            <a:t>簽准日期</a:t>
          </a:r>
          <a:endParaRPr lang="zh-TW" dirty="0">
            <a:latin typeface="微軟正黑體" panose="020B0604030504040204" pitchFamily="34" charset="-120"/>
            <a:ea typeface="微軟正黑體" panose="020B0604030504040204" pitchFamily="34" charset="-120"/>
          </a:endParaRPr>
        </a:p>
      </dgm:t>
    </dgm:pt>
    <dgm:pt modelId="{B6611AEE-807C-4951-965F-8A44E38224A1}" type="parTrans" cxnId="{6B33978D-4B39-4AD4-89A3-BC0DEDA99B80}">
      <dgm:prSet/>
      <dgm:spPr/>
      <dgm:t>
        <a:bodyPr/>
        <a:lstStyle/>
        <a:p>
          <a:endParaRPr lang="zh-TW" altLang="en-US"/>
        </a:p>
      </dgm:t>
    </dgm:pt>
    <dgm:pt modelId="{1C5B6759-D98D-4FB9-ACCE-C80CE7C28F3B}" type="sibTrans" cxnId="{6B33978D-4B39-4AD4-89A3-BC0DEDA99B80}">
      <dgm:prSet/>
      <dgm:spPr/>
      <dgm:t>
        <a:bodyPr/>
        <a:lstStyle/>
        <a:p>
          <a:endParaRPr lang="zh-TW" altLang="en-US"/>
        </a:p>
      </dgm:t>
    </dgm:pt>
    <dgm:pt modelId="{B356945E-CBB6-47B5-A4A1-2DB094F5E470}">
      <dgm:prSet/>
      <dgm:spPr>
        <a:solidFill>
          <a:srgbClr val="FFC000"/>
        </a:solidFill>
      </dgm:spPr>
      <dgm:t>
        <a:bodyPr/>
        <a:lstStyle/>
        <a:p>
          <a:pPr rtl="0"/>
          <a:r>
            <a:rPr lang="zh-TW" b="1" dirty="0">
              <a:latin typeface="微軟正黑體" panose="020B0604030504040204" pitchFamily="34" charset="-120"/>
              <a:ea typeface="微軟正黑體" panose="020B0604030504040204" pitchFamily="34" charset="-120"/>
            </a:rPr>
            <a:t>發票日期</a:t>
          </a:r>
          <a:endParaRPr lang="zh-TW" dirty="0">
            <a:latin typeface="微軟正黑體" panose="020B0604030504040204" pitchFamily="34" charset="-120"/>
            <a:ea typeface="微軟正黑體" panose="020B0604030504040204" pitchFamily="34" charset="-120"/>
          </a:endParaRPr>
        </a:p>
      </dgm:t>
    </dgm:pt>
    <dgm:pt modelId="{0888183B-C421-49C0-9CC2-FE74276D14A0}" type="parTrans" cxnId="{73DD1425-5D31-4647-B49E-CAF064BCD77C}">
      <dgm:prSet/>
      <dgm:spPr/>
      <dgm:t>
        <a:bodyPr/>
        <a:lstStyle/>
        <a:p>
          <a:endParaRPr lang="zh-TW" altLang="en-US"/>
        </a:p>
      </dgm:t>
    </dgm:pt>
    <dgm:pt modelId="{9EB1779C-097B-4EEE-BBC8-C1D3D4A0111A}" type="sibTrans" cxnId="{73DD1425-5D31-4647-B49E-CAF064BCD77C}">
      <dgm:prSet/>
      <dgm:spPr/>
      <dgm:t>
        <a:bodyPr/>
        <a:lstStyle/>
        <a:p>
          <a:endParaRPr lang="zh-TW" altLang="en-US"/>
        </a:p>
      </dgm:t>
    </dgm:pt>
    <dgm:pt modelId="{4C6C9DBF-8CC7-4CF6-BEB7-D9B93D709E95}">
      <dgm:prSet/>
      <dgm:spPr/>
      <dgm:t>
        <a:bodyPr/>
        <a:lstStyle/>
        <a:p>
          <a:pPr rtl="0"/>
          <a:r>
            <a:rPr lang="zh-TW" b="1" dirty="0">
              <a:latin typeface="微軟正黑體" panose="020B0604030504040204" pitchFamily="34" charset="-120"/>
              <a:ea typeface="微軟正黑體" panose="020B0604030504040204" pitchFamily="34" charset="-120"/>
            </a:rPr>
            <a:t>請款日期</a:t>
          </a:r>
          <a:endParaRPr lang="zh-TW" dirty="0">
            <a:latin typeface="微軟正黑體" panose="020B0604030504040204" pitchFamily="34" charset="-120"/>
            <a:ea typeface="微軟正黑體" panose="020B0604030504040204" pitchFamily="34" charset="-120"/>
          </a:endParaRPr>
        </a:p>
      </dgm:t>
    </dgm:pt>
    <dgm:pt modelId="{E85F005C-CFC2-4D8C-AA51-F714589E459B}" type="parTrans" cxnId="{19D933E4-4FBC-4845-87BA-95838FB57945}">
      <dgm:prSet/>
      <dgm:spPr/>
      <dgm:t>
        <a:bodyPr/>
        <a:lstStyle/>
        <a:p>
          <a:endParaRPr lang="zh-TW" altLang="en-US"/>
        </a:p>
      </dgm:t>
    </dgm:pt>
    <dgm:pt modelId="{67E6D3FF-3BEF-4EAD-A8CF-7F8F41A1D290}" type="sibTrans" cxnId="{19D933E4-4FBC-4845-87BA-95838FB57945}">
      <dgm:prSet/>
      <dgm:spPr/>
      <dgm:t>
        <a:bodyPr/>
        <a:lstStyle/>
        <a:p>
          <a:endParaRPr lang="zh-TW" altLang="en-US"/>
        </a:p>
      </dgm:t>
    </dgm:pt>
    <dgm:pt modelId="{20D0AEB4-A63B-4822-8EC8-97CEFCC75DF2}" type="pres">
      <dgm:prSet presAssocID="{7D752BC0-C0F9-47D8-962B-1A4150ED46A3}" presName="Name0" presStyleCnt="0">
        <dgm:presLayoutVars>
          <dgm:dir/>
          <dgm:animLvl val="lvl"/>
          <dgm:resizeHandles val="exact"/>
        </dgm:presLayoutVars>
      </dgm:prSet>
      <dgm:spPr/>
    </dgm:pt>
    <dgm:pt modelId="{19FC5710-A397-4369-9D85-96D35665A644}" type="pres">
      <dgm:prSet presAssocID="{7C430BDD-FB11-4E92-A571-67F59D281436}" presName="parTxOnly" presStyleLbl="node1" presStyleIdx="0" presStyleCnt="3">
        <dgm:presLayoutVars>
          <dgm:chMax val="0"/>
          <dgm:chPref val="0"/>
          <dgm:bulletEnabled val="1"/>
        </dgm:presLayoutVars>
      </dgm:prSet>
      <dgm:spPr/>
    </dgm:pt>
    <dgm:pt modelId="{5D5B82E5-F4CF-445E-880B-3EA3CCEF3FA0}" type="pres">
      <dgm:prSet presAssocID="{1C5B6759-D98D-4FB9-ACCE-C80CE7C28F3B}" presName="parTxOnlySpace" presStyleCnt="0"/>
      <dgm:spPr/>
    </dgm:pt>
    <dgm:pt modelId="{5BB736A5-F20D-4BF3-91BB-E372E3C9C248}" type="pres">
      <dgm:prSet presAssocID="{B356945E-CBB6-47B5-A4A1-2DB094F5E470}" presName="parTxOnly" presStyleLbl="node1" presStyleIdx="1" presStyleCnt="3">
        <dgm:presLayoutVars>
          <dgm:chMax val="0"/>
          <dgm:chPref val="0"/>
          <dgm:bulletEnabled val="1"/>
        </dgm:presLayoutVars>
      </dgm:prSet>
      <dgm:spPr/>
    </dgm:pt>
    <dgm:pt modelId="{BEEE2EAB-2323-48CC-8F8F-DB5DF9BD12F9}" type="pres">
      <dgm:prSet presAssocID="{9EB1779C-097B-4EEE-BBC8-C1D3D4A0111A}" presName="parTxOnlySpace" presStyleCnt="0"/>
      <dgm:spPr/>
    </dgm:pt>
    <dgm:pt modelId="{9E6ECFAA-61A9-4A85-AECF-69738E1D1550}" type="pres">
      <dgm:prSet presAssocID="{4C6C9DBF-8CC7-4CF6-BEB7-D9B93D709E95}" presName="parTxOnly" presStyleLbl="node1" presStyleIdx="2" presStyleCnt="3">
        <dgm:presLayoutVars>
          <dgm:chMax val="0"/>
          <dgm:chPref val="0"/>
          <dgm:bulletEnabled val="1"/>
        </dgm:presLayoutVars>
      </dgm:prSet>
      <dgm:spPr/>
    </dgm:pt>
  </dgm:ptLst>
  <dgm:cxnLst>
    <dgm:cxn modelId="{4B645D07-8244-4588-9F47-1662B21DEB46}" type="presOf" srcId="{7C430BDD-FB11-4E92-A571-67F59D281436}" destId="{19FC5710-A397-4369-9D85-96D35665A644}" srcOrd="0" destOrd="0" presId="urn:microsoft.com/office/officeart/2005/8/layout/chevron1"/>
    <dgm:cxn modelId="{F3DEB30F-7D1F-43D7-96EB-0C2E491EB01A}" type="presOf" srcId="{B356945E-CBB6-47B5-A4A1-2DB094F5E470}" destId="{5BB736A5-F20D-4BF3-91BB-E372E3C9C248}" srcOrd="0" destOrd="0" presId="urn:microsoft.com/office/officeart/2005/8/layout/chevron1"/>
    <dgm:cxn modelId="{29562D17-C032-441A-8A79-1780A7680738}" type="presOf" srcId="{7D752BC0-C0F9-47D8-962B-1A4150ED46A3}" destId="{20D0AEB4-A63B-4822-8EC8-97CEFCC75DF2}" srcOrd="0" destOrd="0" presId="urn:microsoft.com/office/officeart/2005/8/layout/chevron1"/>
    <dgm:cxn modelId="{73DD1425-5D31-4647-B49E-CAF064BCD77C}" srcId="{7D752BC0-C0F9-47D8-962B-1A4150ED46A3}" destId="{B356945E-CBB6-47B5-A4A1-2DB094F5E470}" srcOrd="1" destOrd="0" parTransId="{0888183B-C421-49C0-9CC2-FE74276D14A0}" sibTransId="{9EB1779C-097B-4EEE-BBC8-C1D3D4A0111A}"/>
    <dgm:cxn modelId="{6B33978D-4B39-4AD4-89A3-BC0DEDA99B80}" srcId="{7D752BC0-C0F9-47D8-962B-1A4150ED46A3}" destId="{7C430BDD-FB11-4E92-A571-67F59D281436}" srcOrd="0" destOrd="0" parTransId="{B6611AEE-807C-4951-965F-8A44E38224A1}" sibTransId="{1C5B6759-D98D-4FB9-ACCE-C80CE7C28F3B}"/>
    <dgm:cxn modelId="{19D933E4-4FBC-4845-87BA-95838FB57945}" srcId="{7D752BC0-C0F9-47D8-962B-1A4150ED46A3}" destId="{4C6C9DBF-8CC7-4CF6-BEB7-D9B93D709E95}" srcOrd="2" destOrd="0" parTransId="{E85F005C-CFC2-4D8C-AA51-F714589E459B}" sibTransId="{67E6D3FF-3BEF-4EAD-A8CF-7F8F41A1D290}"/>
    <dgm:cxn modelId="{D92C7DEC-376B-4FBB-86F5-5AC346FA1FF8}" type="presOf" srcId="{4C6C9DBF-8CC7-4CF6-BEB7-D9B93D709E95}" destId="{9E6ECFAA-61A9-4A85-AECF-69738E1D1550}" srcOrd="0" destOrd="0" presId="urn:microsoft.com/office/officeart/2005/8/layout/chevron1"/>
    <dgm:cxn modelId="{411CB5FF-F58A-4F86-A5C9-18C698A08EA8}" type="presParOf" srcId="{20D0AEB4-A63B-4822-8EC8-97CEFCC75DF2}" destId="{19FC5710-A397-4369-9D85-96D35665A644}" srcOrd="0" destOrd="0" presId="urn:microsoft.com/office/officeart/2005/8/layout/chevron1"/>
    <dgm:cxn modelId="{16993296-8686-46A1-927F-3F8C4BF035B7}" type="presParOf" srcId="{20D0AEB4-A63B-4822-8EC8-97CEFCC75DF2}" destId="{5D5B82E5-F4CF-445E-880B-3EA3CCEF3FA0}" srcOrd="1" destOrd="0" presId="urn:microsoft.com/office/officeart/2005/8/layout/chevron1"/>
    <dgm:cxn modelId="{F902F4C3-35AD-403E-A06B-AB2CE2CE7D4D}" type="presParOf" srcId="{20D0AEB4-A63B-4822-8EC8-97CEFCC75DF2}" destId="{5BB736A5-F20D-4BF3-91BB-E372E3C9C248}" srcOrd="2" destOrd="0" presId="urn:microsoft.com/office/officeart/2005/8/layout/chevron1"/>
    <dgm:cxn modelId="{84DF38B1-6D8C-40D1-8D29-CDB08AFDD823}" type="presParOf" srcId="{20D0AEB4-A63B-4822-8EC8-97CEFCC75DF2}" destId="{BEEE2EAB-2323-48CC-8F8F-DB5DF9BD12F9}" srcOrd="3" destOrd="0" presId="urn:microsoft.com/office/officeart/2005/8/layout/chevron1"/>
    <dgm:cxn modelId="{D81A656F-E5CC-422C-9C29-C5549D50C2AF}" type="presParOf" srcId="{20D0AEB4-A63B-4822-8EC8-97CEFCC75DF2}" destId="{9E6ECFAA-61A9-4A85-AECF-69738E1D155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752BC0-C0F9-47D8-962B-1A4150ED46A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7C430BDD-FB11-4E92-A571-67F59D281436}">
      <dgm:prSet/>
      <dgm:spPr>
        <a:solidFill>
          <a:srgbClr val="FFC000"/>
        </a:solidFill>
      </dgm:spPr>
      <dgm:t>
        <a:bodyPr/>
        <a:lstStyle/>
        <a:p>
          <a:pPr rtl="0"/>
          <a:r>
            <a:rPr lang="zh-TW" altLang="en-US" b="1" dirty="0">
              <a:latin typeface="微軟正黑體" panose="020B0604030504040204" pitchFamily="34" charset="-120"/>
              <a:ea typeface="微軟正黑體" panose="020B0604030504040204" pitchFamily="34" charset="-120"/>
            </a:rPr>
            <a:t>發票</a:t>
          </a:r>
          <a:r>
            <a:rPr lang="zh-TW" b="1" dirty="0">
              <a:latin typeface="微軟正黑體" panose="020B0604030504040204" pitchFamily="34" charset="-120"/>
              <a:ea typeface="微軟正黑體" panose="020B0604030504040204" pitchFamily="34" charset="-120"/>
            </a:rPr>
            <a:t>日期</a:t>
          </a:r>
          <a:endParaRPr lang="zh-TW" dirty="0">
            <a:latin typeface="微軟正黑體" panose="020B0604030504040204" pitchFamily="34" charset="-120"/>
            <a:ea typeface="微軟正黑體" panose="020B0604030504040204" pitchFamily="34" charset="-120"/>
          </a:endParaRPr>
        </a:p>
      </dgm:t>
    </dgm:pt>
    <dgm:pt modelId="{B6611AEE-807C-4951-965F-8A44E38224A1}" type="parTrans" cxnId="{6B33978D-4B39-4AD4-89A3-BC0DEDA99B80}">
      <dgm:prSet/>
      <dgm:spPr/>
      <dgm:t>
        <a:bodyPr/>
        <a:lstStyle/>
        <a:p>
          <a:endParaRPr lang="zh-TW" altLang="en-US"/>
        </a:p>
      </dgm:t>
    </dgm:pt>
    <dgm:pt modelId="{1C5B6759-D98D-4FB9-ACCE-C80CE7C28F3B}" type="sibTrans" cxnId="{6B33978D-4B39-4AD4-89A3-BC0DEDA99B80}">
      <dgm:prSet/>
      <dgm:spPr/>
      <dgm:t>
        <a:bodyPr/>
        <a:lstStyle/>
        <a:p>
          <a:endParaRPr lang="zh-TW" altLang="en-US"/>
        </a:p>
      </dgm:t>
    </dgm:pt>
    <dgm:pt modelId="{B356945E-CBB6-47B5-A4A1-2DB094F5E470}">
      <dgm:prSet/>
      <dgm:spPr>
        <a:solidFill>
          <a:srgbClr val="0070C0"/>
        </a:solidFill>
      </dgm:spPr>
      <dgm:t>
        <a:bodyPr/>
        <a:lstStyle/>
        <a:p>
          <a:pPr rtl="0"/>
          <a:r>
            <a:rPr lang="zh-TW" altLang="en-US" b="1" dirty="0">
              <a:latin typeface="微軟正黑體" panose="020B0604030504040204" pitchFamily="34" charset="-120"/>
              <a:ea typeface="微軟正黑體" panose="020B0604030504040204" pitchFamily="34" charset="-120"/>
            </a:rPr>
            <a:t>簽准</a:t>
          </a:r>
          <a:r>
            <a:rPr lang="zh-TW" b="1" dirty="0">
              <a:latin typeface="微軟正黑體" panose="020B0604030504040204" pitchFamily="34" charset="-120"/>
              <a:ea typeface="微軟正黑體" panose="020B0604030504040204" pitchFamily="34" charset="-120"/>
            </a:rPr>
            <a:t>日期</a:t>
          </a:r>
          <a:endParaRPr lang="zh-TW" dirty="0">
            <a:latin typeface="微軟正黑體" panose="020B0604030504040204" pitchFamily="34" charset="-120"/>
            <a:ea typeface="微軟正黑體" panose="020B0604030504040204" pitchFamily="34" charset="-120"/>
          </a:endParaRPr>
        </a:p>
      </dgm:t>
    </dgm:pt>
    <dgm:pt modelId="{0888183B-C421-49C0-9CC2-FE74276D14A0}" type="parTrans" cxnId="{73DD1425-5D31-4647-B49E-CAF064BCD77C}">
      <dgm:prSet/>
      <dgm:spPr/>
      <dgm:t>
        <a:bodyPr/>
        <a:lstStyle/>
        <a:p>
          <a:endParaRPr lang="zh-TW" altLang="en-US"/>
        </a:p>
      </dgm:t>
    </dgm:pt>
    <dgm:pt modelId="{9EB1779C-097B-4EEE-BBC8-C1D3D4A0111A}" type="sibTrans" cxnId="{73DD1425-5D31-4647-B49E-CAF064BCD77C}">
      <dgm:prSet/>
      <dgm:spPr/>
      <dgm:t>
        <a:bodyPr/>
        <a:lstStyle/>
        <a:p>
          <a:endParaRPr lang="zh-TW" altLang="en-US"/>
        </a:p>
      </dgm:t>
    </dgm:pt>
    <dgm:pt modelId="{4C6C9DBF-8CC7-4CF6-BEB7-D9B93D709E95}">
      <dgm:prSet/>
      <dgm:spPr/>
      <dgm:t>
        <a:bodyPr/>
        <a:lstStyle/>
        <a:p>
          <a:pPr rtl="0"/>
          <a:r>
            <a:rPr lang="zh-TW" b="1" dirty="0">
              <a:latin typeface="微軟正黑體" panose="020B0604030504040204" pitchFamily="34" charset="-120"/>
              <a:ea typeface="微軟正黑體" panose="020B0604030504040204" pitchFamily="34" charset="-120"/>
            </a:rPr>
            <a:t>請款日期</a:t>
          </a:r>
          <a:endParaRPr lang="zh-TW" dirty="0">
            <a:latin typeface="微軟正黑體" panose="020B0604030504040204" pitchFamily="34" charset="-120"/>
            <a:ea typeface="微軟正黑體" panose="020B0604030504040204" pitchFamily="34" charset="-120"/>
          </a:endParaRPr>
        </a:p>
      </dgm:t>
    </dgm:pt>
    <dgm:pt modelId="{E85F005C-CFC2-4D8C-AA51-F714589E459B}" type="parTrans" cxnId="{19D933E4-4FBC-4845-87BA-95838FB57945}">
      <dgm:prSet/>
      <dgm:spPr/>
      <dgm:t>
        <a:bodyPr/>
        <a:lstStyle/>
        <a:p>
          <a:endParaRPr lang="zh-TW" altLang="en-US"/>
        </a:p>
      </dgm:t>
    </dgm:pt>
    <dgm:pt modelId="{67E6D3FF-3BEF-4EAD-A8CF-7F8F41A1D290}" type="sibTrans" cxnId="{19D933E4-4FBC-4845-87BA-95838FB57945}">
      <dgm:prSet/>
      <dgm:spPr/>
      <dgm:t>
        <a:bodyPr/>
        <a:lstStyle/>
        <a:p>
          <a:endParaRPr lang="zh-TW" altLang="en-US"/>
        </a:p>
      </dgm:t>
    </dgm:pt>
    <dgm:pt modelId="{20D0AEB4-A63B-4822-8EC8-97CEFCC75DF2}" type="pres">
      <dgm:prSet presAssocID="{7D752BC0-C0F9-47D8-962B-1A4150ED46A3}" presName="Name0" presStyleCnt="0">
        <dgm:presLayoutVars>
          <dgm:dir/>
          <dgm:animLvl val="lvl"/>
          <dgm:resizeHandles val="exact"/>
        </dgm:presLayoutVars>
      </dgm:prSet>
      <dgm:spPr/>
    </dgm:pt>
    <dgm:pt modelId="{19FC5710-A397-4369-9D85-96D35665A644}" type="pres">
      <dgm:prSet presAssocID="{7C430BDD-FB11-4E92-A571-67F59D281436}" presName="parTxOnly" presStyleLbl="node1" presStyleIdx="0" presStyleCnt="3">
        <dgm:presLayoutVars>
          <dgm:chMax val="0"/>
          <dgm:chPref val="0"/>
          <dgm:bulletEnabled val="1"/>
        </dgm:presLayoutVars>
      </dgm:prSet>
      <dgm:spPr/>
    </dgm:pt>
    <dgm:pt modelId="{5D5B82E5-F4CF-445E-880B-3EA3CCEF3FA0}" type="pres">
      <dgm:prSet presAssocID="{1C5B6759-D98D-4FB9-ACCE-C80CE7C28F3B}" presName="parTxOnlySpace" presStyleCnt="0"/>
      <dgm:spPr/>
    </dgm:pt>
    <dgm:pt modelId="{5BB736A5-F20D-4BF3-91BB-E372E3C9C248}" type="pres">
      <dgm:prSet presAssocID="{B356945E-CBB6-47B5-A4A1-2DB094F5E470}" presName="parTxOnly" presStyleLbl="node1" presStyleIdx="1" presStyleCnt="3">
        <dgm:presLayoutVars>
          <dgm:chMax val="0"/>
          <dgm:chPref val="0"/>
          <dgm:bulletEnabled val="1"/>
        </dgm:presLayoutVars>
      </dgm:prSet>
      <dgm:spPr/>
    </dgm:pt>
    <dgm:pt modelId="{BEEE2EAB-2323-48CC-8F8F-DB5DF9BD12F9}" type="pres">
      <dgm:prSet presAssocID="{9EB1779C-097B-4EEE-BBC8-C1D3D4A0111A}" presName="parTxOnlySpace" presStyleCnt="0"/>
      <dgm:spPr/>
    </dgm:pt>
    <dgm:pt modelId="{9E6ECFAA-61A9-4A85-AECF-69738E1D1550}" type="pres">
      <dgm:prSet presAssocID="{4C6C9DBF-8CC7-4CF6-BEB7-D9B93D709E95}" presName="parTxOnly" presStyleLbl="node1" presStyleIdx="2" presStyleCnt="3">
        <dgm:presLayoutVars>
          <dgm:chMax val="0"/>
          <dgm:chPref val="0"/>
          <dgm:bulletEnabled val="1"/>
        </dgm:presLayoutVars>
      </dgm:prSet>
      <dgm:spPr/>
    </dgm:pt>
  </dgm:ptLst>
  <dgm:cxnLst>
    <dgm:cxn modelId="{4B645D07-8244-4588-9F47-1662B21DEB46}" type="presOf" srcId="{7C430BDD-FB11-4E92-A571-67F59D281436}" destId="{19FC5710-A397-4369-9D85-96D35665A644}" srcOrd="0" destOrd="0" presId="urn:microsoft.com/office/officeart/2005/8/layout/chevron1"/>
    <dgm:cxn modelId="{F3DEB30F-7D1F-43D7-96EB-0C2E491EB01A}" type="presOf" srcId="{B356945E-CBB6-47B5-A4A1-2DB094F5E470}" destId="{5BB736A5-F20D-4BF3-91BB-E372E3C9C248}" srcOrd="0" destOrd="0" presId="urn:microsoft.com/office/officeart/2005/8/layout/chevron1"/>
    <dgm:cxn modelId="{29562D17-C032-441A-8A79-1780A7680738}" type="presOf" srcId="{7D752BC0-C0F9-47D8-962B-1A4150ED46A3}" destId="{20D0AEB4-A63B-4822-8EC8-97CEFCC75DF2}" srcOrd="0" destOrd="0" presId="urn:microsoft.com/office/officeart/2005/8/layout/chevron1"/>
    <dgm:cxn modelId="{73DD1425-5D31-4647-B49E-CAF064BCD77C}" srcId="{7D752BC0-C0F9-47D8-962B-1A4150ED46A3}" destId="{B356945E-CBB6-47B5-A4A1-2DB094F5E470}" srcOrd="1" destOrd="0" parTransId="{0888183B-C421-49C0-9CC2-FE74276D14A0}" sibTransId="{9EB1779C-097B-4EEE-BBC8-C1D3D4A0111A}"/>
    <dgm:cxn modelId="{6B33978D-4B39-4AD4-89A3-BC0DEDA99B80}" srcId="{7D752BC0-C0F9-47D8-962B-1A4150ED46A3}" destId="{7C430BDD-FB11-4E92-A571-67F59D281436}" srcOrd="0" destOrd="0" parTransId="{B6611AEE-807C-4951-965F-8A44E38224A1}" sibTransId="{1C5B6759-D98D-4FB9-ACCE-C80CE7C28F3B}"/>
    <dgm:cxn modelId="{19D933E4-4FBC-4845-87BA-95838FB57945}" srcId="{7D752BC0-C0F9-47D8-962B-1A4150ED46A3}" destId="{4C6C9DBF-8CC7-4CF6-BEB7-D9B93D709E95}" srcOrd="2" destOrd="0" parTransId="{E85F005C-CFC2-4D8C-AA51-F714589E459B}" sibTransId="{67E6D3FF-3BEF-4EAD-A8CF-7F8F41A1D290}"/>
    <dgm:cxn modelId="{D92C7DEC-376B-4FBB-86F5-5AC346FA1FF8}" type="presOf" srcId="{4C6C9DBF-8CC7-4CF6-BEB7-D9B93D709E95}" destId="{9E6ECFAA-61A9-4A85-AECF-69738E1D1550}" srcOrd="0" destOrd="0" presId="urn:microsoft.com/office/officeart/2005/8/layout/chevron1"/>
    <dgm:cxn modelId="{411CB5FF-F58A-4F86-A5C9-18C698A08EA8}" type="presParOf" srcId="{20D0AEB4-A63B-4822-8EC8-97CEFCC75DF2}" destId="{19FC5710-A397-4369-9D85-96D35665A644}" srcOrd="0" destOrd="0" presId="urn:microsoft.com/office/officeart/2005/8/layout/chevron1"/>
    <dgm:cxn modelId="{16993296-8686-46A1-927F-3F8C4BF035B7}" type="presParOf" srcId="{20D0AEB4-A63B-4822-8EC8-97CEFCC75DF2}" destId="{5D5B82E5-F4CF-445E-880B-3EA3CCEF3FA0}" srcOrd="1" destOrd="0" presId="urn:microsoft.com/office/officeart/2005/8/layout/chevron1"/>
    <dgm:cxn modelId="{F902F4C3-35AD-403E-A06B-AB2CE2CE7D4D}" type="presParOf" srcId="{20D0AEB4-A63B-4822-8EC8-97CEFCC75DF2}" destId="{5BB736A5-F20D-4BF3-91BB-E372E3C9C248}" srcOrd="2" destOrd="0" presId="urn:microsoft.com/office/officeart/2005/8/layout/chevron1"/>
    <dgm:cxn modelId="{84DF38B1-6D8C-40D1-8D29-CDB08AFDD823}" type="presParOf" srcId="{20D0AEB4-A63B-4822-8EC8-97CEFCC75DF2}" destId="{BEEE2EAB-2323-48CC-8F8F-DB5DF9BD12F9}" srcOrd="3" destOrd="0" presId="urn:microsoft.com/office/officeart/2005/8/layout/chevron1"/>
    <dgm:cxn modelId="{D81A656F-E5CC-422C-9C29-C5549D50C2AF}" type="presParOf" srcId="{20D0AEB4-A63B-4822-8EC8-97CEFCC75DF2}" destId="{9E6ECFAA-61A9-4A85-AECF-69738E1D155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752BC0-C0F9-47D8-962B-1A4150ED46A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7C430BDD-FB11-4E92-A571-67F59D281436}">
      <dgm:prSet/>
      <dgm:spPr/>
      <dgm:t>
        <a:bodyPr/>
        <a:lstStyle/>
        <a:p>
          <a:pPr rtl="0"/>
          <a:r>
            <a:rPr lang="zh-TW" altLang="en-US" b="1" dirty="0">
              <a:latin typeface="微軟正黑體" panose="020B0604030504040204" pitchFamily="34" charset="-120"/>
              <a:ea typeface="微軟正黑體" panose="020B0604030504040204" pitchFamily="34" charset="-120"/>
            </a:rPr>
            <a:t>簽准</a:t>
          </a:r>
          <a:r>
            <a:rPr lang="zh-TW" b="1" dirty="0">
              <a:latin typeface="微軟正黑體" panose="020B0604030504040204" pitchFamily="34" charset="-120"/>
              <a:ea typeface="微軟正黑體" panose="020B0604030504040204" pitchFamily="34" charset="-120"/>
            </a:rPr>
            <a:t>日期</a:t>
          </a:r>
          <a:endParaRPr lang="zh-TW" dirty="0">
            <a:latin typeface="微軟正黑體" panose="020B0604030504040204" pitchFamily="34" charset="-120"/>
            <a:ea typeface="微軟正黑體" panose="020B0604030504040204" pitchFamily="34" charset="-120"/>
          </a:endParaRPr>
        </a:p>
      </dgm:t>
    </dgm:pt>
    <dgm:pt modelId="{B6611AEE-807C-4951-965F-8A44E38224A1}" type="parTrans" cxnId="{6B33978D-4B39-4AD4-89A3-BC0DEDA99B80}">
      <dgm:prSet/>
      <dgm:spPr/>
      <dgm:t>
        <a:bodyPr/>
        <a:lstStyle/>
        <a:p>
          <a:endParaRPr lang="zh-TW" altLang="en-US"/>
        </a:p>
      </dgm:t>
    </dgm:pt>
    <dgm:pt modelId="{1C5B6759-D98D-4FB9-ACCE-C80CE7C28F3B}" type="sibTrans" cxnId="{6B33978D-4B39-4AD4-89A3-BC0DEDA99B80}">
      <dgm:prSet/>
      <dgm:spPr/>
      <dgm:t>
        <a:bodyPr/>
        <a:lstStyle/>
        <a:p>
          <a:endParaRPr lang="zh-TW" altLang="en-US"/>
        </a:p>
      </dgm:t>
    </dgm:pt>
    <dgm:pt modelId="{B356945E-CBB6-47B5-A4A1-2DB094F5E470}">
      <dgm:prSet/>
      <dgm:spPr>
        <a:solidFill>
          <a:schemeClr val="accent6"/>
        </a:solidFill>
      </dgm:spPr>
      <dgm:t>
        <a:bodyPr/>
        <a:lstStyle/>
        <a:p>
          <a:pPr rtl="0"/>
          <a:r>
            <a:rPr lang="zh-TW" altLang="en-US" b="1" dirty="0">
              <a:latin typeface="微軟正黑體" panose="020B0604030504040204" pitchFamily="34" charset="-120"/>
              <a:ea typeface="微軟正黑體" panose="020B0604030504040204" pitchFamily="34" charset="-120"/>
            </a:rPr>
            <a:t>請款</a:t>
          </a:r>
          <a:r>
            <a:rPr lang="zh-TW" b="1" dirty="0">
              <a:latin typeface="微軟正黑體" panose="020B0604030504040204" pitchFamily="34" charset="-120"/>
              <a:ea typeface="微軟正黑體" panose="020B0604030504040204" pitchFamily="34" charset="-120"/>
            </a:rPr>
            <a:t>日期</a:t>
          </a:r>
          <a:endParaRPr lang="zh-TW" dirty="0">
            <a:latin typeface="微軟正黑體" panose="020B0604030504040204" pitchFamily="34" charset="-120"/>
            <a:ea typeface="微軟正黑體" panose="020B0604030504040204" pitchFamily="34" charset="-120"/>
          </a:endParaRPr>
        </a:p>
      </dgm:t>
    </dgm:pt>
    <dgm:pt modelId="{0888183B-C421-49C0-9CC2-FE74276D14A0}" type="parTrans" cxnId="{73DD1425-5D31-4647-B49E-CAF064BCD77C}">
      <dgm:prSet/>
      <dgm:spPr/>
      <dgm:t>
        <a:bodyPr/>
        <a:lstStyle/>
        <a:p>
          <a:endParaRPr lang="zh-TW" altLang="en-US"/>
        </a:p>
      </dgm:t>
    </dgm:pt>
    <dgm:pt modelId="{9EB1779C-097B-4EEE-BBC8-C1D3D4A0111A}" type="sibTrans" cxnId="{73DD1425-5D31-4647-B49E-CAF064BCD77C}">
      <dgm:prSet/>
      <dgm:spPr/>
      <dgm:t>
        <a:bodyPr/>
        <a:lstStyle/>
        <a:p>
          <a:endParaRPr lang="zh-TW" altLang="en-US"/>
        </a:p>
      </dgm:t>
    </dgm:pt>
    <dgm:pt modelId="{4C6C9DBF-8CC7-4CF6-BEB7-D9B93D709E95}">
      <dgm:prSet/>
      <dgm:spPr>
        <a:solidFill>
          <a:srgbClr val="FFC000"/>
        </a:solidFill>
      </dgm:spPr>
      <dgm:t>
        <a:bodyPr/>
        <a:lstStyle/>
        <a:p>
          <a:pPr rtl="0"/>
          <a:r>
            <a:rPr lang="zh-TW" altLang="en-US" b="1" dirty="0">
              <a:latin typeface="微軟正黑體" panose="020B0604030504040204" pitchFamily="34" charset="-120"/>
              <a:ea typeface="微軟正黑體" panose="020B0604030504040204" pitchFamily="34" charset="-120"/>
            </a:rPr>
            <a:t>發票</a:t>
          </a:r>
          <a:r>
            <a:rPr lang="zh-TW" b="1" dirty="0">
              <a:latin typeface="微軟正黑體" panose="020B0604030504040204" pitchFamily="34" charset="-120"/>
              <a:ea typeface="微軟正黑體" panose="020B0604030504040204" pitchFamily="34" charset="-120"/>
            </a:rPr>
            <a:t>日期</a:t>
          </a:r>
          <a:endParaRPr lang="zh-TW" dirty="0">
            <a:latin typeface="微軟正黑體" panose="020B0604030504040204" pitchFamily="34" charset="-120"/>
            <a:ea typeface="微軟正黑體" panose="020B0604030504040204" pitchFamily="34" charset="-120"/>
          </a:endParaRPr>
        </a:p>
      </dgm:t>
    </dgm:pt>
    <dgm:pt modelId="{E85F005C-CFC2-4D8C-AA51-F714589E459B}" type="parTrans" cxnId="{19D933E4-4FBC-4845-87BA-95838FB57945}">
      <dgm:prSet/>
      <dgm:spPr/>
      <dgm:t>
        <a:bodyPr/>
        <a:lstStyle/>
        <a:p>
          <a:endParaRPr lang="zh-TW" altLang="en-US"/>
        </a:p>
      </dgm:t>
    </dgm:pt>
    <dgm:pt modelId="{67E6D3FF-3BEF-4EAD-A8CF-7F8F41A1D290}" type="sibTrans" cxnId="{19D933E4-4FBC-4845-87BA-95838FB57945}">
      <dgm:prSet/>
      <dgm:spPr/>
      <dgm:t>
        <a:bodyPr/>
        <a:lstStyle/>
        <a:p>
          <a:endParaRPr lang="zh-TW" altLang="en-US"/>
        </a:p>
      </dgm:t>
    </dgm:pt>
    <dgm:pt modelId="{20D0AEB4-A63B-4822-8EC8-97CEFCC75DF2}" type="pres">
      <dgm:prSet presAssocID="{7D752BC0-C0F9-47D8-962B-1A4150ED46A3}" presName="Name0" presStyleCnt="0">
        <dgm:presLayoutVars>
          <dgm:dir/>
          <dgm:animLvl val="lvl"/>
          <dgm:resizeHandles val="exact"/>
        </dgm:presLayoutVars>
      </dgm:prSet>
      <dgm:spPr/>
    </dgm:pt>
    <dgm:pt modelId="{19FC5710-A397-4369-9D85-96D35665A644}" type="pres">
      <dgm:prSet presAssocID="{7C430BDD-FB11-4E92-A571-67F59D281436}" presName="parTxOnly" presStyleLbl="node1" presStyleIdx="0" presStyleCnt="3">
        <dgm:presLayoutVars>
          <dgm:chMax val="0"/>
          <dgm:chPref val="0"/>
          <dgm:bulletEnabled val="1"/>
        </dgm:presLayoutVars>
      </dgm:prSet>
      <dgm:spPr/>
    </dgm:pt>
    <dgm:pt modelId="{5D5B82E5-F4CF-445E-880B-3EA3CCEF3FA0}" type="pres">
      <dgm:prSet presAssocID="{1C5B6759-D98D-4FB9-ACCE-C80CE7C28F3B}" presName="parTxOnlySpace" presStyleCnt="0"/>
      <dgm:spPr/>
    </dgm:pt>
    <dgm:pt modelId="{5BB736A5-F20D-4BF3-91BB-E372E3C9C248}" type="pres">
      <dgm:prSet presAssocID="{B356945E-CBB6-47B5-A4A1-2DB094F5E470}" presName="parTxOnly" presStyleLbl="node1" presStyleIdx="1" presStyleCnt="3">
        <dgm:presLayoutVars>
          <dgm:chMax val="0"/>
          <dgm:chPref val="0"/>
          <dgm:bulletEnabled val="1"/>
        </dgm:presLayoutVars>
      </dgm:prSet>
      <dgm:spPr/>
    </dgm:pt>
    <dgm:pt modelId="{BEEE2EAB-2323-48CC-8F8F-DB5DF9BD12F9}" type="pres">
      <dgm:prSet presAssocID="{9EB1779C-097B-4EEE-BBC8-C1D3D4A0111A}" presName="parTxOnlySpace" presStyleCnt="0"/>
      <dgm:spPr/>
    </dgm:pt>
    <dgm:pt modelId="{9E6ECFAA-61A9-4A85-AECF-69738E1D1550}" type="pres">
      <dgm:prSet presAssocID="{4C6C9DBF-8CC7-4CF6-BEB7-D9B93D709E95}" presName="parTxOnly" presStyleLbl="node1" presStyleIdx="2" presStyleCnt="3" custLinFactNeighborX="821">
        <dgm:presLayoutVars>
          <dgm:chMax val="0"/>
          <dgm:chPref val="0"/>
          <dgm:bulletEnabled val="1"/>
        </dgm:presLayoutVars>
      </dgm:prSet>
      <dgm:spPr/>
    </dgm:pt>
  </dgm:ptLst>
  <dgm:cxnLst>
    <dgm:cxn modelId="{4B645D07-8244-4588-9F47-1662B21DEB46}" type="presOf" srcId="{7C430BDD-FB11-4E92-A571-67F59D281436}" destId="{19FC5710-A397-4369-9D85-96D35665A644}" srcOrd="0" destOrd="0" presId="urn:microsoft.com/office/officeart/2005/8/layout/chevron1"/>
    <dgm:cxn modelId="{F3DEB30F-7D1F-43D7-96EB-0C2E491EB01A}" type="presOf" srcId="{B356945E-CBB6-47B5-A4A1-2DB094F5E470}" destId="{5BB736A5-F20D-4BF3-91BB-E372E3C9C248}" srcOrd="0" destOrd="0" presId="urn:microsoft.com/office/officeart/2005/8/layout/chevron1"/>
    <dgm:cxn modelId="{29562D17-C032-441A-8A79-1780A7680738}" type="presOf" srcId="{7D752BC0-C0F9-47D8-962B-1A4150ED46A3}" destId="{20D0AEB4-A63B-4822-8EC8-97CEFCC75DF2}" srcOrd="0" destOrd="0" presId="urn:microsoft.com/office/officeart/2005/8/layout/chevron1"/>
    <dgm:cxn modelId="{73DD1425-5D31-4647-B49E-CAF064BCD77C}" srcId="{7D752BC0-C0F9-47D8-962B-1A4150ED46A3}" destId="{B356945E-CBB6-47B5-A4A1-2DB094F5E470}" srcOrd="1" destOrd="0" parTransId="{0888183B-C421-49C0-9CC2-FE74276D14A0}" sibTransId="{9EB1779C-097B-4EEE-BBC8-C1D3D4A0111A}"/>
    <dgm:cxn modelId="{6B33978D-4B39-4AD4-89A3-BC0DEDA99B80}" srcId="{7D752BC0-C0F9-47D8-962B-1A4150ED46A3}" destId="{7C430BDD-FB11-4E92-A571-67F59D281436}" srcOrd="0" destOrd="0" parTransId="{B6611AEE-807C-4951-965F-8A44E38224A1}" sibTransId="{1C5B6759-D98D-4FB9-ACCE-C80CE7C28F3B}"/>
    <dgm:cxn modelId="{19D933E4-4FBC-4845-87BA-95838FB57945}" srcId="{7D752BC0-C0F9-47D8-962B-1A4150ED46A3}" destId="{4C6C9DBF-8CC7-4CF6-BEB7-D9B93D709E95}" srcOrd="2" destOrd="0" parTransId="{E85F005C-CFC2-4D8C-AA51-F714589E459B}" sibTransId="{67E6D3FF-3BEF-4EAD-A8CF-7F8F41A1D290}"/>
    <dgm:cxn modelId="{D92C7DEC-376B-4FBB-86F5-5AC346FA1FF8}" type="presOf" srcId="{4C6C9DBF-8CC7-4CF6-BEB7-D9B93D709E95}" destId="{9E6ECFAA-61A9-4A85-AECF-69738E1D1550}" srcOrd="0" destOrd="0" presId="urn:microsoft.com/office/officeart/2005/8/layout/chevron1"/>
    <dgm:cxn modelId="{411CB5FF-F58A-4F86-A5C9-18C698A08EA8}" type="presParOf" srcId="{20D0AEB4-A63B-4822-8EC8-97CEFCC75DF2}" destId="{19FC5710-A397-4369-9D85-96D35665A644}" srcOrd="0" destOrd="0" presId="urn:microsoft.com/office/officeart/2005/8/layout/chevron1"/>
    <dgm:cxn modelId="{16993296-8686-46A1-927F-3F8C4BF035B7}" type="presParOf" srcId="{20D0AEB4-A63B-4822-8EC8-97CEFCC75DF2}" destId="{5D5B82E5-F4CF-445E-880B-3EA3CCEF3FA0}" srcOrd="1" destOrd="0" presId="urn:microsoft.com/office/officeart/2005/8/layout/chevron1"/>
    <dgm:cxn modelId="{F902F4C3-35AD-403E-A06B-AB2CE2CE7D4D}" type="presParOf" srcId="{20D0AEB4-A63B-4822-8EC8-97CEFCC75DF2}" destId="{5BB736A5-F20D-4BF3-91BB-E372E3C9C248}" srcOrd="2" destOrd="0" presId="urn:microsoft.com/office/officeart/2005/8/layout/chevron1"/>
    <dgm:cxn modelId="{84DF38B1-6D8C-40D1-8D29-CDB08AFDD823}" type="presParOf" srcId="{20D0AEB4-A63B-4822-8EC8-97CEFCC75DF2}" destId="{BEEE2EAB-2323-48CC-8F8F-DB5DF9BD12F9}" srcOrd="3" destOrd="0" presId="urn:microsoft.com/office/officeart/2005/8/layout/chevron1"/>
    <dgm:cxn modelId="{D81A656F-E5CC-422C-9C29-C5549D50C2AF}" type="presParOf" srcId="{20D0AEB4-A63B-4822-8EC8-97CEFCC75DF2}" destId="{9E6ECFAA-61A9-4A85-AECF-69738E1D1550}"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C7D2CF-691F-4D5A-BF0B-746B9B404866}"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126D82D9-5173-4D78-B087-E1CBD21A3729}">
      <dgm:prSet/>
      <dgm:spPr/>
      <dgm:t>
        <a:bodyPr/>
        <a:lstStyle/>
        <a:p>
          <a:pPr rtl="0"/>
          <a:r>
            <a:rPr lang="zh-TW" b="1" dirty="0">
              <a:solidFill>
                <a:schemeClr val="bg1"/>
              </a:solidFill>
              <a:latin typeface="微軟正黑體" panose="020B0604030504040204" pitchFamily="34" charset="-120"/>
              <a:ea typeface="微軟正黑體" panose="020B0604030504040204" pitchFamily="34" charset="-120"/>
            </a:rPr>
            <a:t>支付項目</a:t>
          </a:r>
          <a:endParaRPr lang="zh-TW" dirty="0">
            <a:solidFill>
              <a:schemeClr val="bg1"/>
            </a:solidFill>
            <a:latin typeface="微軟正黑體" panose="020B0604030504040204" pitchFamily="34" charset="-120"/>
            <a:ea typeface="微軟正黑體" panose="020B0604030504040204" pitchFamily="34" charset="-120"/>
          </a:endParaRPr>
        </a:p>
      </dgm:t>
    </dgm:pt>
    <dgm:pt modelId="{905CB76C-23C8-4D99-B052-9AFF177C05C3}" type="parTrans" cxnId="{92568079-E007-4F07-85EE-D32EEA2E3713}">
      <dgm:prSet/>
      <dgm:spPr/>
      <dgm:t>
        <a:bodyPr/>
        <a:lstStyle/>
        <a:p>
          <a:endParaRPr lang="zh-TW" altLang="en-US"/>
        </a:p>
      </dgm:t>
    </dgm:pt>
    <dgm:pt modelId="{F2CA991E-A61F-43D7-B816-371E85553629}" type="sibTrans" cxnId="{92568079-E007-4F07-85EE-D32EEA2E3713}">
      <dgm:prSet/>
      <dgm:spPr/>
      <dgm:t>
        <a:bodyPr/>
        <a:lstStyle/>
        <a:p>
          <a:endParaRPr lang="zh-TW" altLang="en-US"/>
        </a:p>
      </dgm:t>
    </dgm:pt>
    <dgm:pt modelId="{CF07CCDB-F754-4AE0-BC5E-631A27918713}">
      <dgm:prSet/>
      <dgm:spPr/>
      <dgm:t>
        <a:bodyPr/>
        <a:lstStyle/>
        <a:p>
          <a:pPr rtl="0"/>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請款項目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應與</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預算</a:t>
          </a:r>
          <a:r>
            <a:rPr lang="zh-TW" altLang="en-US" b="0" dirty="0">
              <a:solidFill>
                <a:schemeClr val="tx1"/>
              </a:solidFill>
              <a:latin typeface="微軟正黑體" panose="020B0604030504040204" pitchFamily="34" charset="-120"/>
              <a:ea typeface="微軟正黑體" panose="020B0604030504040204" pitchFamily="34" charset="-120"/>
            </a:rPr>
            <a:t>項</a:t>
          </a:r>
          <a:r>
            <a:rPr lang="zh-TW" b="0" dirty="0">
              <a:solidFill>
                <a:schemeClr val="tx1"/>
              </a:solidFill>
              <a:latin typeface="微軟正黑體" panose="020B0604030504040204" pitchFamily="34" charset="-120"/>
              <a:ea typeface="微軟正黑體" panose="020B0604030504040204" pitchFamily="34" charset="-120"/>
            </a:rPr>
            <a:t>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相同。</a:t>
          </a:r>
          <a:endParaRPr lang="zh-TW" dirty="0">
            <a:solidFill>
              <a:schemeClr val="tx1"/>
            </a:solidFill>
            <a:latin typeface="微軟正黑體" panose="020B0604030504040204" pitchFamily="34" charset="-120"/>
            <a:ea typeface="微軟正黑體" panose="020B0604030504040204" pitchFamily="34" charset="-120"/>
          </a:endParaRPr>
        </a:p>
      </dgm:t>
    </dgm:pt>
    <dgm:pt modelId="{CC8EE059-BB5D-43AB-837A-C3FD7CF2C5B5}" type="parTrans" cxnId="{41965C89-97A2-4A21-84A5-1E5674858D9E}">
      <dgm:prSet/>
      <dgm:spPr/>
      <dgm:t>
        <a:bodyPr/>
        <a:lstStyle/>
        <a:p>
          <a:endParaRPr lang="zh-TW" altLang="en-US"/>
        </a:p>
      </dgm:t>
    </dgm:pt>
    <dgm:pt modelId="{9DACC8F4-F720-42DE-BCDE-D90497FE99B2}" type="sibTrans" cxnId="{41965C89-97A2-4A21-84A5-1E5674858D9E}">
      <dgm:prSet/>
      <dgm:spPr/>
      <dgm:t>
        <a:bodyPr/>
        <a:lstStyle/>
        <a:p>
          <a:endParaRPr lang="zh-TW" altLang="en-US"/>
        </a:p>
      </dgm:t>
    </dgm:pt>
    <dgm:pt modelId="{672EC6F4-78AC-4E9D-BA8A-3A19B50D1DB0}">
      <dgm:prSet/>
      <dgm:spPr/>
      <dgm:t>
        <a:bodyPr/>
        <a:lstStyle/>
        <a:p>
          <a:pPr rtl="0"/>
          <a:r>
            <a:rPr lang="zh-TW" b="1" dirty="0">
              <a:solidFill>
                <a:schemeClr val="bg1"/>
              </a:solidFill>
              <a:latin typeface="微軟正黑體" panose="020B0604030504040204" pitchFamily="34" charset="-120"/>
              <a:ea typeface="微軟正黑體" panose="020B0604030504040204" pitchFamily="34" charset="-120"/>
            </a:rPr>
            <a:t>支付標準</a:t>
          </a:r>
          <a:endParaRPr lang="zh-TW" dirty="0">
            <a:solidFill>
              <a:schemeClr val="bg1"/>
            </a:solidFill>
            <a:latin typeface="微軟正黑體" panose="020B0604030504040204" pitchFamily="34" charset="-120"/>
            <a:ea typeface="微軟正黑體" panose="020B0604030504040204" pitchFamily="34" charset="-120"/>
          </a:endParaRPr>
        </a:p>
      </dgm:t>
    </dgm:pt>
    <dgm:pt modelId="{50F737FF-1098-4FE6-92FB-C4D52C6D1135}" type="parTrans" cxnId="{83D787B4-BC45-4BCE-A54C-2D081CAA385A}">
      <dgm:prSet/>
      <dgm:spPr/>
      <dgm:t>
        <a:bodyPr/>
        <a:lstStyle/>
        <a:p>
          <a:endParaRPr lang="zh-TW" altLang="en-US"/>
        </a:p>
      </dgm:t>
    </dgm:pt>
    <dgm:pt modelId="{D5DF11F8-B4E4-412E-A747-CCD9BF32C0C1}" type="sibTrans" cxnId="{83D787B4-BC45-4BCE-A54C-2D081CAA385A}">
      <dgm:prSet/>
      <dgm:spPr/>
      <dgm:t>
        <a:bodyPr/>
        <a:lstStyle/>
        <a:p>
          <a:endParaRPr lang="zh-TW" altLang="en-US"/>
        </a:p>
      </dgm:t>
    </dgm:pt>
    <dgm:pt modelId="{1EC28F8C-D02E-4551-AB84-2987333946BA}">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依照</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元培醫事科技大學</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制定</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各項辦法</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或</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會議</a:t>
          </a:r>
          <a:r>
            <a:rPr lang="zh-TW" altLang="en-US" b="0" dirty="0">
              <a:solidFill>
                <a:schemeClr val="tx1"/>
              </a:solidFill>
              <a:latin typeface="微軟正黑體" panose="020B0604030504040204" pitchFamily="34" charset="-120"/>
              <a:ea typeface="微軟正黑體" panose="020B0604030504040204" pitchFamily="34" charset="-120"/>
            </a:rPr>
            <a:t>決議事項</a:t>
          </a:r>
          <a:r>
            <a:rPr lang="en-US" b="0"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CF03115-F2DC-4F9F-8AF8-9AF0BC223D30}" type="parTrans" cxnId="{FF580AC9-4A62-4375-9DF5-9F5C08CB45FA}">
      <dgm:prSet/>
      <dgm:spPr/>
      <dgm:t>
        <a:bodyPr/>
        <a:lstStyle/>
        <a:p>
          <a:endParaRPr lang="zh-TW" altLang="en-US"/>
        </a:p>
      </dgm:t>
    </dgm:pt>
    <dgm:pt modelId="{5D1A626B-C6EC-47BD-A719-8CFBE1F03CA3}" type="sibTrans" cxnId="{FF580AC9-4A62-4375-9DF5-9F5C08CB45FA}">
      <dgm:prSet/>
      <dgm:spPr/>
      <dgm:t>
        <a:bodyPr/>
        <a:lstStyle/>
        <a:p>
          <a:endParaRPr lang="zh-TW" altLang="en-US"/>
        </a:p>
      </dgm:t>
    </dgm:pt>
    <dgm:pt modelId="{28B68DF3-5E1B-46C3-BA49-23A3DE2B89CA}">
      <dgm:prSet/>
      <dgm:spPr/>
      <dgm:t>
        <a:bodyPr/>
        <a:lstStyle/>
        <a:p>
          <a:pPr rtl="0"/>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無經費項目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，請變更經費。</a:t>
          </a:r>
          <a:r>
            <a:rPr lang="en-US" b="0" dirty="0">
              <a:solidFill>
                <a:srgbClr val="FF0000"/>
              </a:solidFill>
              <a:latin typeface="微軟正黑體" panose="020B0604030504040204" pitchFamily="34" charset="-120"/>
              <a:ea typeface="微軟正黑體" panose="020B0604030504040204" pitchFamily="34" charset="-120"/>
            </a:rPr>
            <a:t>(</a:t>
          </a:r>
          <a:r>
            <a:rPr lang="zh-TW" b="0" dirty="0">
              <a:solidFill>
                <a:srgbClr val="FF0000"/>
              </a:solidFill>
              <a:latin typeface="微軟正黑體" panose="020B0604030504040204" pitchFamily="34" charset="-120"/>
              <a:ea typeface="微軟正黑體" panose="020B0604030504040204" pitchFamily="34" charset="-120"/>
            </a:rPr>
            <a:t>參閱</a:t>
          </a:r>
          <a:r>
            <a:rPr lang="zh-TW" b="0" dirty="0">
              <a:solidFill>
                <a:srgbClr val="FF0000"/>
              </a:solidFill>
              <a:latin typeface="微軟正黑體" panose="020B0604030504040204" pitchFamily="34" charset="-120"/>
              <a:ea typeface="微軟正黑體" panose="020B0604030504040204" pitchFamily="34" charset="-120"/>
              <a:hlinkClick xmlns:r="http://schemas.openxmlformats.org/officeDocument/2006/relationships" r:id="rId1" action="ppaction://hlinksldjump"/>
            </a:rPr>
            <a:t>經費流用、追加</a:t>
          </a:r>
          <a:r>
            <a:rPr lang="en-US" b="0" dirty="0">
              <a:solidFill>
                <a:srgbClr val="FF0000"/>
              </a:solidFill>
              <a:latin typeface="微軟正黑體" panose="020B0604030504040204" pitchFamily="34" charset="-120"/>
              <a:ea typeface="微軟正黑體" panose="020B0604030504040204" pitchFamily="34" charset="-120"/>
            </a:rPr>
            <a:t>(</a:t>
          </a:r>
          <a:r>
            <a:rPr lang="zh-TW" b="0" dirty="0">
              <a:solidFill>
                <a:srgbClr val="FF0000"/>
              </a:solidFill>
              <a:latin typeface="微軟正黑體" panose="020B0604030504040204" pitchFamily="34" charset="-120"/>
              <a:ea typeface="微軟正黑體" panose="020B0604030504040204" pitchFamily="34" charset="-120"/>
            </a:rPr>
            <a:t>減</a:t>
          </a:r>
          <a:r>
            <a:rPr lang="en-US" b="0" dirty="0">
              <a:solidFill>
                <a:srgbClr val="FF0000"/>
              </a:solidFill>
              <a:latin typeface="微軟正黑體" panose="020B0604030504040204" pitchFamily="34" charset="-120"/>
              <a:ea typeface="微軟正黑體" panose="020B0604030504040204" pitchFamily="34" charset="-120"/>
            </a:rPr>
            <a:t>))</a:t>
          </a:r>
          <a:r>
            <a:rPr lang="zh-TW" b="0" dirty="0">
              <a:solidFill>
                <a:srgbClr val="FF0000"/>
              </a:solidFill>
              <a:latin typeface="微軟正黑體" panose="020B0604030504040204" pitchFamily="34" charset="-120"/>
              <a:ea typeface="微軟正黑體" panose="020B0604030504040204" pitchFamily="34" charset="-120"/>
            </a:rPr>
            <a:t>。</a:t>
          </a:r>
          <a:endParaRPr lang="zh-TW" dirty="0">
            <a:solidFill>
              <a:srgbClr val="FF0000"/>
            </a:solidFill>
            <a:latin typeface="微軟正黑體" panose="020B0604030504040204" pitchFamily="34" charset="-120"/>
            <a:ea typeface="微軟正黑體" panose="020B0604030504040204" pitchFamily="34" charset="-120"/>
          </a:endParaRPr>
        </a:p>
      </dgm:t>
    </dgm:pt>
    <dgm:pt modelId="{F316F55C-3D86-4DFA-A7E7-705112FBE138}" type="parTrans" cxnId="{43A2E6E9-F1F1-45D7-B194-61CE4A92448C}">
      <dgm:prSet/>
      <dgm:spPr/>
      <dgm:t>
        <a:bodyPr/>
        <a:lstStyle/>
        <a:p>
          <a:endParaRPr lang="zh-TW" altLang="en-US"/>
        </a:p>
      </dgm:t>
    </dgm:pt>
    <dgm:pt modelId="{DC5B3154-4D94-4D10-AE66-23D2C3F384E8}" type="sibTrans" cxnId="{43A2E6E9-F1F1-45D7-B194-61CE4A92448C}">
      <dgm:prSet/>
      <dgm:spPr/>
      <dgm:t>
        <a:bodyPr/>
        <a:lstStyle/>
        <a:p>
          <a:endParaRPr lang="zh-TW" altLang="en-US"/>
        </a:p>
      </dgm:t>
    </dgm:pt>
    <dgm:pt modelId="{8D35845A-0BD1-411C-BFB9-0ED94AAEE53D}" type="pres">
      <dgm:prSet presAssocID="{7DC7D2CF-691F-4D5A-BF0B-746B9B404866}" presName="Name0" presStyleCnt="0">
        <dgm:presLayoutVars>
          <dgm:dir/>
          <dgm:animLvl val="lvl"/>
          <dgm:resizeHandles val="exact"/>
        </dgm:presLayoutVars>
      </dgm:prSet>
      <dgm:spPr/>
    </dgm:pt>
    <dgm:pt modelId="{BB592720-DE10-4F4B-87BF-B87C751E1B6F}" type="pres">
      <dgm:prSet presAssocID="{126D82D9-5173-4D78-B087-E1CBD21A3729}" presName="composite" presStyleCnt="0"/>
      <dgm:spPr/>
    </dgm:pt>
    <dgm:pt modelId="{3ADB2CD9-16BF-4618-90AF-1EBAA0832102}" type="pres">
      <dgm:prSet presAssocID="{126D82D9-5173-4D78-B087-E1CBD21A3729}" presName="parTx" presStyleLbl="alignNode1" presStyleIdx="0" presStyleCnt="2">
        <dgm:presLayoutVars>
          <dgm:chMax val="0"/>
          <dgm:chPref val="0"/>
          <dgm:bulletEnabled val="1"/>
        </dgm:presLayoutVars>
      </dgm:prSet>
      <dgm:spPr/>
    </dgm:pt>
    <dgm:pt modelId="{27CB10FC-85A8-4D10-8D36-58E7D3B49AF0}" type="pres">
      <dgm:prSet presAssocID="{126D82D9-5173-4D78-B087-E1CBD21A3729}" presName="desTx" presStyleLbl="alignAccFollowNode1" presStyleIdx="0" presStyleCnt="2">
        <dgm:presLayoutVars>
          <dgm:bulletEnabled val="1"/>
        </dgm:presLayoutVars>
      </dgm:prSet>
      <dgm:spPr/>
    </dgm:pt>
    <dgm:pt modelId="{6120DCC4-D96F-4BAF-8591-845AD87672FB}" type="pres">
      <dgm:prSet presAssocID="{F2CA991E-A61F-43D7-B816-371E85553629}" presName="space" presStyleCnt="0"/>
      <dgm:spPr/>
    </dgm:pt>
    <dgm:pt modelId="{6FFCFA91-FE08-410A-9812-7C6400D8025E}" type="pres">
      <dgm:prSet presAssocID="{672EC6F4-78AC-4E9D-BA8A-3A19B50D1DB0}" presName="composite" presStyleCnt="0"/>
      <dgm:spPr/>
    </dgm:pt>
    <dgm:pt modelId="{53354853-1652-4639-B079-3F9729F86212}" type="pres">
      <dgm:prSet presAssocID="{672EC6F4-78AC-4E9D-BA8A-3A19B50D1DB0}" presName="parTx" presStyleLbl="alignNode1" presStyleIdx="1" presStyleCnt="2">
        <dgm:presLayoutVars>
          <dgm:chMax val="0"/>
          <dgm:chPref val="0"/>
          <dgm:bulletEnabled val="1"/>
        </dgm:presLayoutVars>
      </dgm:prSet>
      <dgm:spPr/>
    </dgm:pt>
    <dgm:pt modelId="{45D52E48-5430-45CD-AA51-D6B38C4E0F77}" type="pres">
      <dgm:prSet presAssocID="{672EC6F4-78AC-4E9D-BA8A-3A19B50D1DB0}" presName="desTx" presStyleLbl="alignAccFollowNode1" presStyleIdx="1" presStyleCnt="2">
        <dgm:presLayoutVars>
          <dgm:bulletEnabled val="1"/>
        </dgm:presLayoutVars>
      </dgm:prSet>
      <dgm:spPr/>
    </dgm:pt>
  </dgm:ptLst>
  <dgm:cxnLst>
    <dgm:cxn modelId="{B368E609-C88B-42A2-A766-608371093850}" type="presOf" srcId="{28B68DF3-5E1B-46C3-BA49-23A3DE2B89CA}" destId="{27CB10FC-85A8-4D10-8D36-58E7D3B49AF0}" srcOrd="0" destOrd="1" presId="urn:microsoft.com/office/officeart/2005/8/layout/hList1"/>
    <dgm:cxn modelId="{84DC7C2C-F845-46DB-9801-C795AF2878A8}" type="presOf" srcId="{672EC6F4-78AC-4E9D-BA8A-3A19B50D1DB0}" destId="{53354853-1652-4639-B079-3F9729F86212}" srcOrd="0" destOrd="0" presId="urn:microsoft.com/office/officeart/2005/8/layout/hList1"/>
    <dgm:cxn modelId="{9E52645E-2046-4757-9FB7-C09E2337E567}" type="presOf" srcId="{126D82D9-5173-4D78-B087-E1CBD21A3729}" destId="{3ADB2CD9-16BF-4618-90AF-1EBAA0832102}" srcOrd="0" destOrd="0" presId="urn:microsoft.com/office/officeart/2005/8/layout/hList1"/>
    <dgm:cxn modelId="{68C20178-8DEE-4C2F-8C64-F8B7EB94119C}" type="presOf" srcId="{1EC28F8C-D02E-4551-AB84-2987333946BA}" destId="{45D52E48-5430-45CD-AA51-D6B38C4E0F77}" srcOrd="0" destOrd="0" presId="urn:microsoft.com/office/officeart/2005/8/layout/hList1"/>
    <dgm:cxn modelId="{92568079-E007-4F07-85EE-D32EEA2E3713}" srcId="{7DC7D2CF-691F-4D5A-BF0B-746B9B404866}" destId="{126D82D9-5173-4D78-B087-E1CBD21A3729}" srcOrd="0" destOrd="0" parTransId="{905CB76C-23C8-4D99-B052-9AFF177C05C3}" sibTransId="{F2CA991E-A61F-43D7-B816-371E85553629}"/>
    <dgm:cxn modelId="{5A091F88-DA7F-4F54-997F-EFEB68316124}" type="presOf" srcId="{CF07CCDB-F754-4AE0-BC5E-631A27918713}" destId="{27CB10FC-85A8-4D10-8D36-58E7D3B49AF0}" srcOrd="0" destOrd="0" presId="urn:microsoft.com/office/officeart/2005/8/layout/hList1"/>
    <dgm:cxn modelId="{41965C89-97A2-4A21-84A5-1E5674858D9E}" srcId="{126D82D9-5173-4D78-B087-E1CBD21A3729}" destId="{CF07CCDB-F754-4AE0-BC5E-631A27918713}" srcOrd="0" destOrd="0" parTransId="{CC8EE059-BB5D-43AB-837A-C3FD7CF2C5B5}" sibTransId="{9DACC8F4-F720-42DE-BCDE-D90497FE99B2}"/>
    <dgm:cxn modelId="{83D787B4-BC45-4BCE-A54C-2D081CAA385A}" srcId="{7DC7D2CF-691F-4D5A-BF0B-746B9B404866}" destId="{672EC6F4-78AC-4E9D-BA8A-3A19B50D1DB0}" srcOrd="1" destOrd="0" parTransId="{50F737FF-1098-4FE6-92FB-C4D52C6D1135}" sibTransId="{D5DF11F8-B4E4-412E-A747-CCD9BF32C0C1}"/>
    <dgm:cxn modelId="{FF580AC9-4A62-4375-9DF5-9F5C08CB45FA}" srcId="{672EC6F4-78AC-4E9D-BA8A-3A19B50D1DB0}" destId="{1EC28F8C-D02E-4551-AB84-2987333946BA}" srcOrd="0" destOrd="0" parTransId="{2CF03115-F2DC-4F9F-8AF8-9AF0BC223D30}" sibTransId="{5D1A626B-C6EC-47BD-A719-8CFBE1F03CA3}"/>
    <dgm:cxn modelId="{43A2E6E9-F1F1-45D7-B194-61CE4A92448C}" srcId="{126D82D9-5173-4D78-B087-E1CBD21A3729}" destId="{28B68DF3-5E1B-46C3-BA49-23A3DE2B89CA}" srcOrd="1" destOrd="0" parTransId="{F316F55C-3D86-4DFA-A7E7-705112FBE138}" sibTransId="{DC5B3154-4D94-4D10-AE66-23D2C3F384E8}"/>
    <dgm:cxn modelId="{7AE507EB-07D2-4CE4-B47B-05F5CB442A98}" type="presOf" srcId="{7DC7D2CF-691F-4D5A-BF0B-746B9B404866}" destId="{8D35845A-0BD1-411C-BFB9-0ED94AAEE53D}" srcOrd="0" destOrd="0" presId="urn:microsoft.com/office/officeart/2005/8/layout/hList1"/>
    <dgm:cxn modelId="{BAAA2E9B-62AF-45C7-9359-E95830101EAE}" type="presParOf" srcId="{8D35845A-0BD1-411C-BFB9-0ED94AAEE53D}" destId="{BB592720-DE10-4F4B-87BF-B87C751E1B6F}" srcOrd="0" destOrd="0" presId="urn:microsoft.com/office/officeart/2005/8/layout/hList1"/>
    <dgm:cxn modelId="{7B6EDE2B-8178-4806-83E9-488FFF9DC636}" type="presParOf" srcId="{BB592720-DE10-4F4B-87BF-B87C751E1B6F}" destId="{3ADB2CD9-16BF-4618-90AF-1EBAA0832102}" srcOrd="0" destOrd="0" presId="urn:microsoft.com/office/officeart/2005/8/layout/hList1"/>
    <dgm:cxn modelId="{52CC3E92-484C-44C3-B38A-4C1FFC8A2F82}" type="presParOf" srcId="{BB592720-DE10-4F4B-87BF-B87C751E1B6F}" destId="{27CB10FC-85A8-4D10-8D36-58E7D3B49AF0}" srcOrd="1" destOrd="0" presId="urn:microsoft.com/office/officeart/2005/8/layout/hList1"/>
    <dgm:cxn modelId="{BB5DDD7B-85E2-442E-B428-493DEBA07F31}" type="presParOf" srcId="{8D35845A-0BD1-411C-BFB9-0ED94AAEE53D}" destId="{6120DCC4-D96F-4BAF-8591-845AD87672FB}" srcOrd="1" destOrd="0" presId="urn:microsoft.com/office/officeart/2005/8/layout/hList1"/>
    <dgm:cxn modelId="{073CA664-2A25-45A7-8089-01EEF9BA1CCA}" type="presParOf" srcId="{8D35845A-0BD1-411C-BFB9-0ED94AAEE53D}" destId="{6FFCFA91-FE08-410A-9812-7C6400D8025E}" srcOrd="2" destOrd="0" presId="urn:microsoft.com/office/officeart/2005/8/layout/hList1"/>
    <dgm:cxn modelId="{15D78E41-68BA-4ADA-8A94-15DD563DCF0B}" type="presParOf" srcId="{6FFCFA91-FE08-410A-9812-7C6400D8025E}" destId="{53354853-1652-4639-B079-3F9729F86212}" srcOrd="0" destOrd="0" presId="urn:microsoft.com/office/officeart/2005/8/layout/hList1"/>
    <dgm:cxn modelId="{333B512D-B1F9-4CAA-A621-B321068029F1}" type="presParOf" srcId="{6FFCFA91-FE08-410A-9812-7C6400D8025E}" destId="{45D52E48-5430-45CD-AA51-D6B38C4E0F7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A31BAE-1472-48D4-A899-95CAD2B920D7}"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5B59620B-2DF0-4642-BF0C-5036568EB44A}">
      <dgm:prSet/>
      <dgm:spPr/>
      <dgm:t>
        <a:bodyPr/>
        <a:lstStyle/>
        <a:p>
          <a:pPr rtl="0"/>
          <a:r>
            <a:rPr lang="zh-TW" b="1" dirty="0">
              <a:latin typeface="微軟正黑體" panose="020B0604030504040204" pitchFamily="34" charset="-120"/>
              <a:ea typeface="微軟正黑體" panose="020B0604030504040204" pitchFamily="34" charset="-120"/>
            </a:rPr>
            <a:t>支付項目</a:t>
          </a:r>
          <a:endParaRPr lang="zh-TW" dirty="0">
            <a:latin typeface="微軟正黑體" panose="020B0604030504040204" pitchFamily="34" charset="-120"/>
            <a:ea typeface="微軟正黑體" panose="020B0604030504040204" pitchFamily="34" charset="-120"/>
          </a:endParaRPr>
        </a:p>
      </dgm:t>
    </dgm:pt>
    <dgm:pt modelId="{318EF33B-20E2-4115-8115-44C9236AB3BE}" type="parTrans" cxnId="{F6BE5061-F1FD-4F7E-B4A7-6CFA4A3F1607}">
      <dgm:prSet/>
      <dgm:spPr/>
      <dgm:t>
        <a:bodyPr/>
        <a:lstStyle/>
        <a:p>
          <a:endParaRPr lang="zh-TW" altLang="en-US"/>
        </a:p>
      </dgm:t>
    </dgm:pt>
    <dgm:pt modelId="{24C9886B-B296-4E0D-BAD4-E2615389A622}" type="sibTrans" cxnId="{F6BE5061-F1FD-4F7E-B4A7-6CFA4A3F1607}">
      <dgm:prSet/>
      <dgm:spPr/>
      <dgm:t>
        <a:bodyPr/>
        <a:lstStyle/>
        <a:p>
          <a:endParaRPr lang="zh-TW" altLang="en-US"/>
        </a:p>
      </dgm:t>
    </dgm:pt>
    <dgm:pt modelId="{15971599-5CF5-41D9-8ADF-437E3202DBE3}">
      <dgm:prSet/>
      <dgm:spPr/>
      <dgm:t>
        <a:bodyPr/>
        <a:lstStyle/>
        <a:p>
          <a:pPr rtl="0"/>
          <a:r>
            <a:rPr lang="zh-TW" sz="2200" b="0" dirty="0">
              <a:latin typeface="微軟正黑體" panose="020B0604030504040204" pitchFamily="34" charset="-120"/>
              <a:ea typeface="微軟正黑體" panose="020B0604030504040204" pitchFamily="34" charset="-120"/>
            </a:rPr>
            <a:t>在符合經費使用比例下，依照</a:t>
          </a:r>
          <a:r>
            <a:rPr 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計畫項目</a:t>
          </a:r>
          <a:r>
            <a:rPr 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支用</a:t>
          </a:r>
          <a:r>
            <a:rPr lang="zh-TW" altLang="en-US"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86DCD239-69F3-42B0-ADF7-FA955D40E2D5}" type="parTrans" cxnId="{7DB03825-430E-4D90-8F35-A8BAE48EF1DC}">
      <dgm:prSet/>
      <dgm:spPr/>
      <dgm:t>
        <a:bodyPr/>
        <a:lstStyle/>
        <a:p>
          <a:endParaRPr lang="zh-TW" altLang="en-US"/>
        </a:p>
      </dgm:t>
    </dgm:pt>
    <dgm:pt modelId="{613C619A-8184-4F8D-9733-084BFBC10FBC}" type="sibTrans" cxnId="{7DB03825-430E-4D90-8F35-A8BAE48EF1DC}">
      <dgm:prSet/>
      <dgm:spPr/>
      <dgm:t>
        <a:bodyPr/>
        <a:lstStyle/>
        <a:p>
          <a:endParaRPr lang="zh-TW" altLang="en-US"/>
        </a:p>
      </dgm:t>
    </dgm:pt>
    <dgm:pt modelId="{CF97BBEC-5B64-44EF-9D8E-1ED650C4D36A}">
      <dgm:prSet custT="1"/>
      <dgm:spPr/>
      <dgm:t>
        <a:bodyPr/>
        <a:lstStyle/>
        <a:p>
          <a:pPr rtl="0"/>
          <a:r>
            <a:rPr lang="zh-TW" altLang="en-US" sz="2200" b="0" dirty="0">
              <a:latin typeface="微軟正黑體" panose="020B0604030504040204" pitchFamily="34" charset="-120"/>
              <a:ea typeface="微軟正黑體" panose="020B0604030504040204" pitchFamily="34" charset="-120"/>
            </a:rPr>
            <a:t>請</a:t>
          </a:r>
          <a:r>
            <a:rPr lang="zh-TW" sz="2200" b="0" dirty="0">
              <a:latin typeface="微軟正黑體" panose="020B0604030504040204" pitchFamily="34" charset="-120"/>
              <a:ea typeface="微軟正黑體" panose="020B0604030504040204" pitchFamily="34" charset="-120"/>
            </a:rPr>
            <a:t>先徵詢</a:t>
          </a:r>
          <a:r>
            <a:rPr lang="en-US" sz="2400" b="1" dirty="0">
              <a:latin typeface="微軟正黑體" panose="020B0604030504040204" pitchFamily="34" charset="-120"/>
              <a:ea typeface="微軟正黑體" panose="020B0604030504040204" pitchFamily="34" charset="-120"/>
            </a:rPr>
            <a:t>【</a:t>
          </a:r>
          <a:r>
            <a:rPr lang="zh-TW" sz="2400" b="1" dirty="0">
              <a:latin typeface="微軟正黑體" panose="020B0604030504040204" pitchFamily="34" charset="-120"/>
              <a:ea typeface="微軟正黑體" panose="020B0604030504040204" pitchFamily="34" charset="-120"/>
            </a:rPr>
            <a:t>委辦或補</a:t>
          </a:r>
          <a:r>
            <a:rPr lang="en-US" sz="2400" b="1" dirty="0">
              <a:latin typeface="微軟正黑體" panose="020B0604030504040204" pitchFamily="34" charset="-120"/>
              <a:ea typeface="微軟正黑體" panose="020B0604030504040204" pitchFamily="34" charset="-120"/>
            </a:rPr>
            <a:t>(</a:t>
          </a:r>
          <a:r>
            <a:rPr lang="zh-TW" sz="2400" b="1" dirty="0">
              <a:latin typeface="微軟正黑體" panose="020B0604030504040204" pitchFamily="34" charset="-120"/>
              <a:ea typeface="微軟正黑體" panose="020B0604030504040204" pitchFamily="34" charset="-120"/>
            </a:rPr>
            <a:t>捐</a:t>
          </a:r>
          <a:r>
            <a:rPr lang="en-US" sz="2400" b="1" dirty="0">
              <a:latin typeface="微軟正黑體" panose="020B0604030504040204" pitchFamily="34" charset="-120"/>
              <a:ea typeface="微軟正黑體" panose="020B0604030504040204" pitchFamily="34" charset="-120"/>
            </a:rPr>
            <a:t>)</a:t>
          </a:r>
          <a:r>
            <a:rPr lang="zh-TW" sz="2400" b="1" dirty="0">
              <a:latin typeface="微軟正黑體" panose="020B0604030504040204" pitchFamily="34" charset="-120"/>
              <a:ea typeface="微軟正黑體" panose="020B0604030504040204" pitchFamily="34" charset="-120"/>
            </a:rPr>
            <a:t>助單位意見</a:t>
          </a:r>
          <a:r>
            <a:rPr lang="en-US" sz="2400" b="1"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，並依其</a:t>
          </a:r>
          <a:r>
            <a:rPr lang="zh-TW" altLang="en-US" sz="2200" b="0" dirty="0">
              <a:latin typeface="微軟正黑體" panose="020B0604030504040204" pitchFamily="34" charset="-120"/>
              <a:ea typeface="微軟正黑體" panose="020B0604030504040204" pitchFamily="34" charset="-120"/>
            </a:rPr>
            <a:t>意見</a:t>
          </a:r>
          <a:r>
            <a:rPr lang="zh-TW" sz="2200" b="0" dirty="0">
              <a:latin typeface="微軟正黑體" panose="020B0604030504040204" pitchFamily="34" charset="-120"/>
              <a:ea typeface="微軟正黑體" panose="020B0604030504040204" pitchFamily="34" charset="-120"/>
            </a:rPr>
            <a:t>辦理</a:t>
          </a:r>
          <a:r>
            <a:rPr lang="zh-TW" altLang="en-US" sz="2200" b="0" dirty="0">
              <a:latin typeface="微軟正黑體" panose="020B0604030504040204" pitchFamily="34" charset="-120"/>
              <a:ea typeface="微軟正黑體" panose="020B0604030504040204" pitchFamily="34" charset="-120"/>
            </a:rPr>
            <a:t>流用</a:t>
          </a:r>
          <a:r>
            <a:rPr lang="zh-TW" sz="2200" b="0" dirty="0">
              <a:latin typeface="微軟正黑體" panose="020B0604030504040204" pitchFamily="34" charset="-120"/>
              <a:ea typeface="微軟正黑體" panose="020B0604030504040204" pitchFamily="34" charset="-120"/>
            </a:rPr>
            <a:t>，</a:t>
          </a:r>
          <a:r>
            <a:rPr lang="zh-TW" altLang="en-US" sz="2200" b="0" dirty="0">
              <a:latin typeface="微軟正黑體" panose="020B0604030504040204" pitchFamily="34" charset="-120"/>
              <a:ea typeface="微軟正黑體" panose="020B0604030504040204" pitchFamily="34" charset="-120"/>
            </a:rPr>
            <a:t>如其</a:t>
          </a:r>
          <a:r>
            <a:rPr lang="zh-TW" sz="2200" b="0" dirty="0">
              <a:latin typeface="微軟正黑體" panose="020B0604030504040204" pitchFamily="34" charset="-120"/>
              <a:ea typeface="微軟正黑體" panose="020B0604030504040204" pitchFamily="34" charset="-120"/>
            </a:rPr>
            <a:t>無特殊規定，依</a:t>
          </a:r>
          <a:r>
            <a:rPr lang="en-US"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本校</a:t>
          </a:r>
          <a:r>
            <a:rPr lang="zh-TW" altLang="en-US"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內部程序</a:t>
          </a:r>
          <a:r>
            <a:rPr lang="en-US"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200" b="0" dirty="0">
              <a:latin typeface="微軟正黑體" panose="020B0604030504040204" pitchFamily="34" charset="-120"/>
              <a:ea typeface="微軟正黑體" panose="020B0604030504040204" pitchFamily="34" charset="-120"/>
            </a:rPr>
            <a:t>辦理</a:t>
          </a:r>
          <a:r>
            <a:rPr lang="zh-TW"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4AA42972-C342-4FE9-902A-0303814E0ACE}" type="parTrans" cxnId="{908D7736-996B-499D-B827-1D409A3BB2AB}">
      <dgm:prSet/>
      <dgm:spPr/>
      <dgm:t>
        <a:bodyPr/>
        <a:lstStyle/>
        <a:p>
          <a:endParaRPr lang="zh-TW" altLang="en-US"/>
        </a:p>
      </dgm:t>
    </dgm:pt>
    <dgm:pt modelId="{76AF8EF5-95CE-4776-BD24-C492EEA7FB20}" type="sibTrans" cxnId="{908D7736-996B-499D-B827-1D409A3BB2AB}">
      <dgm:prSet/>
      <dgm:spPr/>
      <dgm:t>
        <a:bodyPr/>
        <a:lstStyle/>
        <a:p>
          <a:endParaRPr lang="zh-TW" altLang="en-US"/>
        </a:p>
      </dgm:t>
    </dgm:pt>
    <dgm:pt modelId="{0B0E3DF9-4895-4238-9D99-CCC14DA7C538}">
      <dgm:prSet/>
      <dgm:spPr/>
      <dgm:t>
        <a:bodyPr/>
        <a:lstStyle/>
        <a:p>
          <a:pPr rtl="0"/>
          <a:r>
            <a:rPr lang="zh-TW" b="1" dirty="0">
              <a:latin typeface="微軟正黑體" panose="020B0604030504040204" pitchFamily="34" charset="-120"/>
              <a:ea typeface="微軟正黑體" panose="020B0604030504040204" pitchFamily="34" charset="-120"/>
            </a:rPr>
            <a:t>支付標準</a:t>
          </a:r>
          <a:endParaRPr lang="zh-TW" dirty="0">
            <a:latin typeface="微軟正黑體" panose="020B0604030504040204" pitchFamily="34" charset="-120"/>
            <a:ea typeface="微軟正黑體" panose="020B0604030504040204" pitchFamily="34" charset="-120"/>
          </a:endParaRPr>
        </a:p>
      </dgm:t>
    </dgm:pt>
    <dgm:pt modelId="{D730DB34-8191-4592-B1BA-10958E507A06}" type="parTrans" cxnId="{B2559C06-017A-4DAA-ADE7-D1A9F3DAECAC}">
      <dgm:prSet/>
      <dgm:spPr/>
      <dgm:t>
        <a:bodyPr/>
        <a:lstStyle/>
        <a:p>
          <a:endParaRPr lang="zh-TW" altLang="en-US"/>
        </a:p>
      </dgm:t>
    </dgm:pt>
    <dgm:pt modelId="{142DDBC4-E981-4419-8DDC-5981A57257FE}" type="sibTrans" cxnId="{B2559C06-017A-4DAA-ADE7-D1A9F3DAECAC}">
      <dgm:prSet/>
      <dgm:spPr/>
      <dgm:t>
        <a:bodyPr/>
        <a:lstStyle/>
        <a:p>
          <a:endParaRPr lang="zh-TW" altLang="en-US"/>
        </a:p>
      </dgm:t>
    </dgm:pt>
    <dgm:pt modelId="{6AE0E9EB-7D38-4D63-9AB7-A5B33B82BC77}">
      <dgm:prSet custT="1"/>
      <dgm:spPr/>
      <dgm:t>
        <a:bodyPr/>
        <a:lstStyle/>
        <a:p>
          <a:pPr rtl="0"/>
          <a:r>
            <a:rPr lang="zh-TW" sz="2200" b="0" dirty="0">
              <a:latin typeface="微軟正黑體" panose="020B0604030504040204" pitchFamily="34" charset="-120"/>
              <a:ea typeface="微軟正黑體" panose="020B0604030504040204" pitchFamily="34" charset="-120"/>
            </a:rPr>
            <a:t>依照</a:t>
          </a:r>
          <a:r>
            <a:rPr lang="en-US" sz="2600" b="0" dirty="0">
              <a:latin typeface="微軟正黑體" panose="020B0604030504040204" pitchFamily="34" charset="-120"/>
              <a:ea typeface="微軟正黑體" panose="020B0604030504040204" pitchFamily="34" charset="-120"/>
            </a:rPr>
            <a:t>【</a:t>
          </a:r>
          <a:r>
            <a:rPr lang="zh-TW" sz="2600" b="1" dirty="0">
              <a:latin typeface="微軟正黑體" panose="020B0604030504040204" pitchFamily="34" charset="-120"/>
              <a:ea typeface="微軟正黑體" panose="020B0604030504040204" pitchFamily="34" charset="-120"/>
            </a:rPr>
            <a:t>委辦或補</a:t>
          </a:r>
          <a:r>
            <a:rPr lang="en-US" sz="2600" b="1" dirty="0">
              <a:latin typeface="微軟正黑體" panose="020B0604030504040204" pitchFamily="34" charset="-120"/>
              <a:ea typeface="微軟正黑體" panose="020B0604030504040204" pitchFamily="34" charset="-120"/>
            </a:rPr>
            <a:t>(</a:t>
          </a:r>
          <a:r>
            <a:rPr lang="zh-TW" sz="2600" b="1" dirty="0">
              <a:latin typeface="微軟正黑體" panose="020B0604030504040204" pitchFamily="34" charset="-120"/>
              <a:ea typeface="微軟正黑體" panose="020B0604030504040204" pitchFamily="34" charset="-120"/>
            </a:rPr>
            <a:t>捐</a:t>
          </a:r>
          <a:r>
            <a:rPr lang="en-US" sz="2600" b="1" dirty="0">
              <a:latin typeface="微軟正黑體" panose="020B0604030504040204" pitchFamily="34" charset="-120"/>
              <a:ea typeface="微軟正黑體" panose="020B0604030504040204" pitchFamily="34" charset="-120"/>
            </a:rPr>
            <a:t>)</a:t>
          </a:r>
          <a:r>
            <a:rPr lang="zh-TW" sz="2600" b="1" dirty="0">
              <a:latin typeface="微軟正黑體" panose="020B0604030504040204" pitchFamily="34" charset="-120"/>
              <a:ea typeface="微軟正黑體" panose="020B0604030504040204" pitchFamily="34" charset="-120"/>
            </a:rPr>
            <a:t>助單位規定</a:t>
          </a:r>
          <a:r>
            <a:rPr lang="en-US" sz="26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511F41BD-B296-4DA7-AAF1-8DA1F12A9BF4}" type="parTrans" cxnId="{E35EBE15-F0BE-4704-AB3D-138BF07CED0A}">
      <dgm:prSet/>
      <dgm:spPr/>
      <dgm:t>
        <a:bodyPr/>
        <a:lstStyle/>
        <a:p>
          <a:endParaRPr lang="zh-TW" altLang="en-US"/>
        </a:p>
      </dgm:t>
    </dgm:pt>
    <dgm:pt modelId="{733FAAAE-2E0F-4B8C-B31C-F6F021E41233}" type="sibTrans" cxnId="{E35EBE15-F0BE-4704-AB3D-138BF07CED0A}">
      <dgm:prSet/>
      <dgm:spPr/>
      <dgm:t>
        <a:bodyPr/>
        <a:lstStyle/>
        <a:p>
          <a:endParaRPr lang="zh-TW" altLang="en-US"/>
        </a:p>
      </dgm:t>
    </dgm:pt>
    <dgm:pt modelId="{C6B5D4DC-70E4-4E23-8122-CABB2CEB165A}">
      <dgm:prSet/>
      <dgm:spPr/>
      <dgm:t>
        <a:bodyPr/>
        <a:lstStyle/>
        <a:p>
          <a:pPr rtl="0"/>
          <a:r>
            <a:rPr lang="zh-TW" altLang="en-US" sz="2200" b="0" dirty="0">
              <a:latin typeface="微軟正黑體" panose="020B0604030504040204" pitchFamily="34" charset="-120"/>
              <a:ea typeface="微軟正黑體" panose="020B0604030504040204" pitchFamily="34" charset="-120"/>
            </a:rPr>
            <a:t>變更計畫項目：</a:t>
          </a:r>
          <a:endParaRPr lang="zh-TW" altLang="en-US" sz="2200" dirty="0">
            <a:latin typeface="微軟正黑體" panose="020B0604030504040204" pitchFamily="34" charset="-120"/>
            <a:ea typeface="微軟正黑體" panose="020B0604030504040204" pitchFamily="34" charset="-120"/>
          </a:endParaRPr>
        </a:p>
      </dgm:t>
    </dgm:pt>
    <dgm:pt modelId="{695D619D-141C-42AB-B083-7FB023DC24A3}" type="parTrans" cxnId="{4A71FC76-E97C-4B21-BD5D-519883EBCB5D}">
      <dgm:prSet/>
      <dgm:spPr/>
      <dgm:t>
        <a:bodyPr/>
        <a:lstStyle/>
        <a:p>
          <a:endParaRPr lang="zh-TW" altLang="en-US"/>
        </a:p>
      </dgm:t>
    </dgm:pt>
    <dgm:pt modelId="{AC35273D-4BD3-432D-8ED2-EF89A5B78A35}" type="sibTrans" cxnId="{4A71FC76-E97C-4B21-BD5D-519883EBCB5D}">
      <dgm:prSet/>
      <dgm:spPr/>
      <dgm:t>
        <a:bodyPr/>
        <a:lstStyle/>
        <a:p>
          <a:endParaRPr lang="zh-TW" altLang="en-US"/>
        </a:p>
      </dgm:t>
    </dgm:pt>
    <dgm:pt modelId="{FF791D75-1D4D-4F8B-90CB-6A17F8298DDF}">
      <dgm:prSet custT="1"/>
      <dgm:spPr/>
      <dgm:t>
        <a:bodyPr/>
        <a:lstStyle/>
        <a:p>
          <a:pPr rtl="0"/>
          <a:r>
            <a:rPr lang="zh-TW" sz="2200" b="0" dirty="0">
              <a:latin typeface="微軟正黑體" panose="020B0604030504040204" pitchFamily="34" charset="-120"/>
              <a:ea typeface="微軟正黑體" panose="020B0604030504040204" pitchFamily="34" charset="-120"/>
            </a:rPr>
            <a:t>委辦或補</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捐</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助單位無特殊規定，依</a:t>
          </a:r>
          <a:r>
            <a:rPr lang="en-US" sz="2400" b="1" dirty="0">
              <a:latin typeface="微軟正黑體" panose="020B0604030504040204" pitchFamily="34" charset="-120"/>
              <a:ea typeface="微軟正黑體" panose="020B0604030504040204" pitchFamily="34" charset="-120"/>
            </a:rPr>
            <a:t>【</a:t>
          </a:r>
          <a:r>
            <a:rPr lang="zh-TW" sz="2400" b="1" dirty="0">
              <a:latin typeface="微軟正黑體" panose="020B0604030504040204" pitchFamily="34" charset="-120"/>
              <a:ea typeface="微軟正黑體" panose="020B0604030504040204" pitchFamily="34" charset="-120"/>
            </a:rPr>
            <a:t>教育部補</a:t>
          </a:r>
          <a:r>
            <a:rPr lang="en-US" sz="2400" b="1" dirty="0">
              <a:latin typeface="微軟正黑體" panose="020B0604030504040204" pitchFamily="34" charset="-120"/>
              <a:ea typeface="微軟正黑體" panose="020B0604030504040204" pitchFamily="34" charset="-120"/>
            </a:rPr>
            <a:t>(</a:t>
          </a:r>
          <a:r>
            <a:rPr lang="zh-TW" sz="2400" b="1" dirty="0">
              <a:latin typeface="微軟正黑體" panose="020B0604030504040204" pitchFamily="34" charset="-120"/>
              <a:ea typeface="微軟正黑體" panose="020B0604030504040204" pitchFamily="34" charset="-120"/>
            </a:rPr>
            <a:t>捐</a:t>
          </a:r>
          <a:r>
            <a:rPr lang="en-US" sz="2400" b="1" dirty="0">
              <a:latin typeface="微軟正黑體" panose="020B0604030504040204" pitchFamily="34" charset="-120"/>
              <a:ea typeface="微軟正黑體" panose="020B0604030504040204" pitchFamily="34" charset="-120"/>
            </a:rPr>
            <a:t>)</a:t>
          </a:r>
          <a:r>
            <a:rPr lang="zh-TW" sz="2400" b="1" dirty="0">
              <a:latin typeface="微軟正黑體" panose="020B0604030504040204" pitchFamily="34" charset="-120"/>
              <a:ea typeface="微軟正黑體" panose="020B0604030504040204" pitchFamily="34" charset="-120"/>
            </a:rPr>
            <a:t>助及委辦計畫經費編列基準表</a:t>
          </a:r>
          <a:r>
            <a:rPr lang="en-US" sz="2400" b="1"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或</a:t>
          </a:r>
          <a:r>
            <a:rPr lang="en-US" sz="2400" b="0" dirty="0">
              <a:solidFill>
                <a:srgbClr val="FF0000"/>
              </a:solidFill>
              <a:latin typeface="微軟正黑體" panose="020B0604030504040204" pitchFamily="34" charset="-120"/>
              <a:ea typeface="微軟正黑體" panose="020B0604030504040204" pitchFamily="34" charset="-120"/>
            </a:rPr>
            <a:t>【</a:t>
          </a:r>
          <a:r>
            <a:rPr lang="zh-TW" sz="2400" b="0" dirty="0">
              <a:solidFill>
                <a:srgbClr val="FF0000"/>
              </a:solidFill>
              <a:latin typeface="微軟正黑體" panose="020B0604030504040204" pitchFamily="34" charset="-120"/>
              <a:ea typeface="微軟正黑體" panose="020B0604030504040204" pitchFamily="34" charset="-120"/>
            </a:rPr>
            <a:t>本校辦法</a:t>
          </a:r>
          <a:r>
            <a:rPr lang="en-US" sz="2400" b="0" dirty="0">
              <a:solidFill>
                <a:srgbClr val="FF0000"/>
              </a:solidFill>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為基準。</a:t>
          </a:r>
          <a:endParaRPr lang="zh-TW" sz="2200" dirty="0">
            <a:latin typeface="微軟正黑體" panose="020B0604030504040204" pitchFamily="34" charset="-120"/>
            <a:ea typeface="微軟正黑體" panose="020B0604030504040204" pitchFamily="34" charset="-120"/>
          </a:endParaRPr>
        </a:p>
      </dgm:t>
    </dgm:pt>
    <dgm:pt modelId="{A275E62A-31A4-47D0-BF82-8299113FAB11}" type="parTrans" cxnId="{2D60D6A4-2592-41A0-A20A-5A27D3B8E17C}">
      <dgm:prSet/>
      <dgm:spPr/>
      <dgm:t>
        <a:bodyPr/>
        <a:lstStyle/>
        <a:p>
          <a:endParaRPr lang="zh-TW" altLang="en-US"/>
        </a:p>
      </dgm:t>
    </dgm:pt>
    <dgm:pt modelId="{F650351D-4727-4011-9AA1-2D4EC1B5E796}" type="sibTrans" cxnId="{2D60D6A4-2592-41A0-A20A-5A27D3B8E17C}">
      <dgm:prSet/>
      <dgm:spPr/>
      <dgm:t>
        <a:bodyPr/>
        <a:lstStyle/>
        <a:p>
          <a:endParaRPr lang="zh-TW" altLang="en-US"/>
        </a:p>
      </dgm:t>
    </dgm:pt>
    <dgm:pt modelId="{0E1E3C33-86D4-4DFA-8950-160CF95C8E00}" type="pres">
      <dgm:prSet presAssocID="{6FA31BAE-1472-48D4-A899-95CAD2B920D7}" presName="Name0" presStyleCnt="0">
        <dgm:presLayoutVars>
          <dgm:dir/>
          <dgm:animLvl val="lvl"/>
          <dgm:resizeHandles val="exact"/>
        </dgm:presLayoutVars>
      </dgm:prSet>
      <dgm:spPr/>
    </dgm:pt>
    <dgm:pt modelId="{A8756E56-2E83-420E-B68D-7661DA83C32A}" type="pres">
      <dgm:prSet presAssocID="{5B59620B-2DF0-4642-BF0C-5036568EB44A}" presName="composite" presStyleCnt="0"/>
      <dgm:spPr/>
    </dgm:pt>
    <dgm:pt modelId="{29D4CA9F-B5C0-4ECC-8D47-00AB5207CA85}" type="pres">
      <dgm:prSet presAssocID="{5B59620B-2DF0-4642-BF0C-5036568EB44A}" presName="parTx" presStyleLbl="alignNode1" presStyleIdx="0" presStyleCnt="2">
        <dgm:presLayoutVars>
          <dgm:chMax val="0"/>
          <dgm:chPref val="0"/>
          <dgm:bulletEnabled val="1"/>
        </dgm:presLayoutVars>
      </dgm:prSet>
      <dgm:spPr/>
    </dgm:pt>
    <dgm:pt modelId="{0A13856E-FC25-4D1B-B094-59F6284CEF1C}" type="pres">
      <dgm:prSet presAssocID="{5B59620B-2DF0-4642-BF0C-5036568EB44A}" presName="desTx" presStyleLbl="alignAccFollowNode1" presStyleIdx="0" presStyleCnt="2">
        <dgm:presLayoutVars>
          <dgm:bulletEnabled val="1"/>
        </dgm:presLayoutVars>
      </dgm:prSet>
      <dgm:spPr/>
    </dgm:pt>
    <dgm:pt modelId="{C1DA6CCB-A3F8-4CEB-94CC-986A4F5D931B}" type="pres">
      <dgm:prSet presAssocID="{24C9886B-B296-4E0D-BAD4-E2615389A622}" presName="space" presStyleCnt="0"/>
      <dgm:spPr/>
    </dgm:pt>
    <dgm:pt modelId="{F3DF5444-76F3-4C7F-B3B8-DC61C850517E}" type="pres">
      <dgm:prSet presAssocID="{0B0E3DF9-4895-4238-9D99-CCC14DA7C538}" presName="composite" presStyleCnt="0"/>
      <dgm:spPr/>
    </dgm:pt>
    <dgm:pt modelId="{0FDD257B-3F5B-44E3-BBD6-CC75E8DF24CE}" type="pres">
      <dgm:prSet presAssocID="{0B0E3DF9-4895-4238-9D99-CCC14DA7C538}" presName="parTx" presStyleLbl="alignNode1" presStyleIdx="1" presStyleCnt="2">
        <dgm:presLayoutVars>
          <dgm:chMax val="0"/>
          <dgm:chPref val="0"/>
          <dgm:bulletEnabled val="1"/>
        </dgm:presLayoutVars>
      </dgm:prSet>
      <dgm:spPr/>
    </dgm:pt>
    <dgm:pt modelId="{97017B4B-3094-4088-A253-CA5A6CDD6F28}" type="pres">
      <dgm:prSet presAssocID="{0B0E3DF9-4895-4238-9D99-CCC14DA7C538}" presName="desTx" presStyleLbl="alignAccFollowNode1" presStyleIdx="1" presStyleCnt="2">
        <dgm:presLayoutVars>
          <dgm:bulletEnabled val="1"/>
        </dgm:presLayoutVars>
      </dgm:prSet>
      <dgm:spPr/>
    </dgm:pt>
  </dgm:ptLst>
  <dgm:cxnLst>
    <dgm:cxn modelId="{8D283D01-05DE-477A-9706-A0567642AC9E}" type="presOf" srcId="{6AE0E9EB-7D38-4D63-9AB7-A5B33B82BC77}" destId="{97017B4B-3094-4088-A253-CA5A6CDD6F28}" srcOrd="0" destOrd="0" presId="urn:microsoft.com/office/officeart/2005/8/layout/hList1"/>
    <dgm:cxn modelId="{B2559C06-017A-4DAA-ADE7-D1A9F3DAECAC}" srcId="{6FA31BAE-1472-48D4-A899-95CAD2B920D7}" destId="{0B0E3DF9-4895-4238-9D99-CCC14DA7C538}" srcOrd="1" destOrd="0" parTransId="{D730DB34-8191-4592-B1BA-10958E507A06}" sibTransId="{142DDBC4-E981-4419-8DDC-5981A57257FE}"/>
    <dgm:cxn modelId="{C4A11508-4087-4DF8-8400-CA54D4E33A5A}" type="presOf" srcId="{CF97BBEC-5B64-44EF-9D8E-1ED650C4D36A}" destId="{0A13856E-FC25-4D1B-B094-59F6284CEF1C}" srcOrd="0" destOrd="2" presId="urn:microsoft.com/office/officeart/2005/8/layout/hList1"/>
    <dgm:cxn modelId="{E35EBE15-F0BE-4704-AB3D-138BF07CED0A}" srcId="{0B0E3DF9-4895-4238-9D99-CCC14DA7C538}" destId="{6AE0E9EB-7D38-4D63-9AB7-A5B33B82BC77}" srcOrd="0" destOrd="0" parTransId="{511F41BD-B296-4DA7-AAF1-8DA1F12A9BF4}" sibTransId="{733FAAAE-2E0F-4B8C-B31C-F6F021E41233}"/>
    <dgm:cxn modelId="{7DB03825-430E-4D90-8F35-A8BAE48EF1DC}" srcId="{5B59620B-2DF0-4642-BF0C-5036568EB44A}" destId="{15971599-5CF5-41D9-8ADF-437E3202DBE3}" srcOrd="0" destOrd="0" parTransId="{86DCD239-69F3-42B0-ADF7-FA955D40E2D5}" sibTransId="{613C619A-8184-4F8D-9733-084BFBC10FBC}"/>
    <dgm:cxn modelId="{64DBAE27-4826-421B-BCE4-BEDCC082A755}" type="presOf" srcId="{C6B5D4DC-70E4-4E23-8122-CABB2CEB165A}" destId="{0A13856E-FC25-4D1B-B094-59F6284CEF1C}" srcOrd="0" destOrd="1" presId="urn:microsoft.com/office/officeart/2005/8/layout/hList1"/>
    <dgm:cxn modelId="{908D7736-996B-499D-B827-1D409A3BB2AB}" srcId="{C6B5D4DC-70E4-4E23-8122-CABB2CEB165A}" destId="{CF97BBEC-5B64-44EF-9D8E-1ED650C4D36A}" srcOrd="0" destOrd="0" parTransId="{4AA42972-C342-4FE9-902A-0303814E0ACE}" sibTransId="{76AF8EF5-95CE-4776-BD24-C492EEA7FB20}"/>
    <dgm:cxn modelId="{430EC33E-671F-4FA3-AE05-4372BFC01683}" type="presOf" srcId="{FF791D75-1D4D-4F8B-90CB-6A17F8298DDF}" destId="{97017B4B-3094-4088-A253-CA5A6CDD6F28}" srcOrd="0" destOrd="1" presId="urn:microsoft.com/office/officeart/2005/8/layout/hList1"/>
    <dgm:cxn modelId="{066B895F-11B3-4324-8B51-8B61C254B099}" type="presOf" srcId="{5B59620B-2DF0-4642-BF0C-5036568EB44A}" destId="{29D4CA9F-B5C0-4ECC-8D47-00AB5207CA85}" srcOrd="0" destOrd="0" presId="urn:microsoft.com/office/officeart/2005/8/layout/hList1"/>
    <dgm:cxn modelId="{F6BE5061-F1FD-4F7E-B4A7-6CFA4A3F1607}" srcId="{6FA31BAE-1472-48D4-A899-95CAD2B920D7}" destId="{5B59620B-2DF0-4642-BF0C-5036568EB44A}" srcOrd="0" destOrd="0" parTransId="{318EF33B-20E2-4115-8115-44C9236AB3BE}" sibTransId="{24C9886B-B296-4E0D-BAD4-E2615389A622}"/>
    <dgm:cxn modelId="{70557E6C-3772-4643-8BCC-C97847720A61}" type="presOf" srcId="{15971599-5CF5-41D9-8ADF-437E3202DBE3}" destId="{0A13856E-FC25-4D1B-B094-59F6284CEF1C}" srcOrd="0" destOrd="0" presId="urn:microsoft.com/office/officeart/2005/8/layout/hList1"/>
    <dgm:cxn modelId="{BE600670-3BE4-49A5-B793-F47B57792197}" type="presOf" srcId="{6FA31BAE-1472-48D4-A899-95CAD2B920D7}" destId="{0E1E3C33-86D4-4DFA-8950-160CF95C8E00}" srcOrd="0" destOrd="0" presId="urn:microsoft.com/office/officeart/2005/8/layout/hList1"/>
    <dgm:cxn modelId="{4A71FC76-E97C-4B21-BD5D-519883EBCB5D}" srcId="{5B59620B-2DF0-4642-BF0C-5036568EB44A}" destId="{C6B5D4DC-70E4-4E23-8122-CABB2CEB165A}" srcOrd="1" destOrd="0" parTransId="{695D619D-141C-42AB-B083-7FB023DC24A3}" sibTransId="{AC35273D-4BD3-432D-8ED2-EF89A5B78A35}"/>
    <dgm:cxn modelId="{2D60D6A4-2592-41A0-A20A-5A27D3B8E17C}" srcId="{0B0E3DF9-4895-4238-9D99-CCC14DA7C538}" destId="{FF791D75-1D4D-4F8B-90CB-6A17F8298DDF}" srcOrd="1" destOrd="0" parTransId="{A275E62A-31A4-47D0-BF82-8299113FAB11}" sibTransId="{F650351D-4727-4011-9AA1-2D4EC1B5E796}"/>
    <dgm:cxn modelId="{269434ED-A144-4777-95AD-07CCF1E35141}" type="presOf" srcId="{0B0E3DF9-4895-4238-9D99-CCC14DA7C538}" destId="{0FDD257B-3F5B-44E3-BBD6-CC75E8DF24CE}" srcOrd="0" destOrd="0" presId="urn:microsoft.com/office/officeart/2005/8/layout/hList1"/>
    <dgm:cxn modelId="{20C8DAA2-C24E-4FD3-B1E5-660906C068CA}" type="presParOf" srcId="{0E1E3C33-86D4-4DFA-8950-160CF95C8E00}" destId="{A8756E56-2E83-420E-B68D-7661DA83C32A}" srcOrd="0" destOrd="0" presId="urn:microsoft.com/office/officeart/2005/8/layout/hList1"/>
    <dgm:cxn modelId="{7BFA1988-C368-4145-ABD4-A5E6630718E7}" type="presParOf" srcId="{A8756E56-2E83-420E-B68D-7661DA83C32A}" destId="{29D4CA9F-B5C0-4ECC-8D47-00AB5207CA85}" srcOrd="0" destOrd="0" presId="urn:microsoft.com/office/officeart/2005/8/layout/hList1"/>
    <dgm:cxn modelId="{71668EA9-40EB-4631-9BE1-C9141DB6A4DF}" type="presParOf" srcId="{A8756E56-2E83-420E-B68D-7661DA83C32A}" destId="{0A13856E-FC25-4D1B-B094-59F6284CEF1C}" srcOrd="1" destOrd="0" presId="urn:microsoft.com/office/officeart/2005/8/layout/hList1"/>
    <dgm:cxn modelId="{A0576960-6B65-4294-A906-728C29FABBDA}" type="presParOf" srcId="{0E1E3C33-86D4-4DFA-8950-160CF95C8E00}" destId="{C1DA6CCB-A3F8-4CEB-94CC-986A4F5D931B}" srcOrd="1" destOrd="0" presId="urn:microsoft.com/office/officeart/2005/8/layout/hList1"/>
    <dgm:cxn modelId="{E1CAEC98-F66B-4573-803C-7CF8BBEC0132}" type="presParOf" srcId="{0E1E3C33-86D4-4DFA-8950-160CF95C8E00}" destId="{F3DF5444-76F3-4C7F-B3B8-DC61C850517E}" srcOrd="2" destOrd="0" presId="urn:microsoft.com/office/officeart/2005/8/layout/hList1"/>
    <dgm:cxn modelId="{F0DC1530-E926-4592-B6CB-033B83FD2C7A}" type="presParOf" srcId="{F3DF5444-76F3-4C7F-B3B8-DC61C850517E}" destId="{0FDD257B-3F5B-44E3-BBD6-CC75E8DF24CE}" srcOrd="0" destOrd="0" presId="urn:microsoft.com/office/officeart/2005/8/layout/hList1"/>
    <dgm:cxn modelId="{D1ED429E-70A7-41CA-BB87-B65F0A0A4AA3}" type="presParOf" srcId="{F3DF5444-76F3-4C7F-B3B8-DC61C850517E}" destId="{97017B4B-3094-4088-A253-CA5A6CDD6F2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F17AAF-0A9E-4AE1-951C-94B1EB5C5AD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13B9BA78-FD2D-41BC-B06B-056ADF01F7F4}">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計畫執行</a:t>
          </a:r>
          <a:endParaRPr lang="zh-TW" dirty="0">
            <a:solidFill>
              <a:schemeClr val="tx1"/>
            </a:solidFill>
            <a:latin typeface="微軟正黑體" panose="020B0604030504040204" pitchFamily="34" charset="-120"/>
            <a:ea typeface="微軟正黑體" panose="020B0604030504040204" pitchFamily="34" charset="-120"/>
          </a:endParaRPr>
        </a:p>
      </dgm:t>
    </dgm:pt>
    <dgm:pt modelId="{BDA1C357-D241-4661-95DF-0D5A20551423}" type="parTrans" cxnId="{2922C792-9BFE-4AED-B63F-1F7BD4D06036}">
      <dgm:prSet/>
      <dgm:spPr/>
      <dgm:t>
        <a:bodyPr/>
        <a:lstStyle/>
        <a:p>
          <a:endParaRPr lang="zh-TW" altLang="en-US"/>
        </a:p>
      </dgm:t>
    </dgm:pt>
    <dgm:pt modelId="{066FD71C-A373-4C11-BCBA-D26719D845D0}" type="sibTrans" cxnId="{2922C792-9BFE-4AED-B63F-1F7BD4D06036}">
      <dgm:prSet/>
      <dgm:spPr/>
      <dgm:t>
        <a:bodyPr/>
        <a:lstStyle/>
        <a:p>
          <a:endParaRPr lang="zh-TW" altLang="en-US"/>
        </a:p>
      </dgm:t>
    </dgm:pt>
    <dgm:pt modelId="{BD1C78FD-4D27-4830-8F86-51C296D30E9E}">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請於</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計畫期間</a:t>
          </a:r>
          <a:r>
            <a:rPr lang="en-US" b="1" dirty="0">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內按計畫書內容執行，並依計畫項目</a:t>
          </a:r>
          <a:r>
            <a:rPr lang="zh-TW" altLang="en-US" b="0" dirty="0">
              <a:solidFill>
                <a:schemeClr val="tx1"/>
              </a:solidFill>
              <a:latin typeface="微軟正黑體" panose="020B0604030504040204" pitchFamily="34" charset="-120"/>
              <a:ea typeface="微軟正黑體" panose="020B0604030504040204" pitchFamily="34" charset="-120"/>
            </a:rPr>
            <a:t>經費</a:t>
          </a:r>
          <a:r>
            <a:rPr lang="zh-TW" b="0" dirty="0">
              <a:solidFill>
                <a:schemeClr val="tx1"/>
              </a:solidFill>
              <a:latin typeface="微軟正黑體" panose="020B0604030504040204" pitchFamily="34" charset="-120"/>
              <a:ea typeface="微軟正黑體" panose="020B0604030504040204" pitchFamily="34" charset="-120"/>
            </a:rPr>
            <a:t>核實支用。</a:t>
          </a:r>
          <a:endParaRPr lang="zh-TW" dirty="0">
            <a:solidFill>
              <a:schemeClr val="tx1"/>
            </a:solidFill>
            <a:latin typeface="微軟正黑體" panose="020B0604030504040204" pitchFamily="34" charset="-120"/>
            <a:ea typeface="微軟正黑體" panose="020B0604030504040204" pitchFamily="34" charset="-120"/>
          </a:endParaRPr>
        </a:p>
      </dgm:t>
    </dgm:pt>
    <dgm:pt modelId="{623F18C4-BAA8-4F98-9614-1F950EE9DA00}" type="parTrans" cxnId="{0E68D5CB-43FD-4551-9D57-F89F82D773C7}">
      <dgm:prSet/>
      <dgm:spPr/>
      <dgm:t>
        <a:bodyPr/>
        <a:lstStyle/>
        <a:p>
          <a:endParaRPr lang="zh-TW" altLang="en-US"/>
        </a:p>
      </dgm:t>
    </dgm:pt>
    <dgm:pt modelId="{9B6D1F74-A8D9-4753-B57F-F23A69B9A8E1}" type="sibTrans" cxnId="{0E68D5CB-43FD-4551-9D57-F89F82D773C7}">
      <dgm:prSet/>
      <dgm:spPr/>
      <dgm:t>
        <a:bodyPr/>
        <a:lstStyle/>
        <a:p>
          <a:endParaRPr lang="zh-TW" altLang="en-US"/>
        </a:p>
      </dgm:t>
    </dgm:pt>
    <dgm:pt modelId="{F8E0AF87-8B4A-4FB8-8A85-DB8E75241024}">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變更</a:t>
          </a:r>
          <a:r>
            <a:rPr lang="zh-TW" altLang="en-US" b="1" dirty="0">
              <a:solidFill>
                <a:schemeClr val="tx1"/>
              </a:solidFill>
              <a:latin typeface="微軟正黑體" panose="020B0604030504040204" pitchFamily="34" charset="-120"/>
              <a:ea typeface="微軟正黑體" panose="020B0604030504040204" pitchFamily="34" charset="-120"/>
            </a:rPr>
            <a:t>計畫</a:t>
          </a:r>
          <a:r>
            <a:rPr lang="zh-TW" b="1" dirty="0">
              <a:solidFill>
                <a:schemeClr val="tx1"/>
              </a:solidFill>
              <a:latin typeface="微軟正黑體" panose="020B0604030504040204" pitchFamily="34" charset="-120"/>
              <a:ea typeface="微軟正黑體" panose="020B0604030504040204" pitchFamily="34" charset="-120"/>
            </a:rPr>
            <a:t>經費</a:t>
          </a:r>
          <a:endParaRPr lang="zh-TW" dirty="0">
            <a:solidFill>
              <a:schemeClr val="tx1"/>
            </a:solidFill>
            <a:latin typeface="微軟正黑體" panose="020B0604030504040204" pitchFamily="34" charset="-120"/>
            <a:ea typeface="微軟正黑體" panose="020B0604030504040204" pitchFamily="34" charset="-120"/>
          </a:endParaRPr>
        </a:p>
      </dgm:t>
    </dgm:pt>
    <dgm:pt modelId="{4F3B26D4-A4BE-41C3-8893-E54FE696116B}" type="parTrans" cxnId="{E9A1152C-40A1-494E-806D-E869FC44D88E}">
      <dgm:prSet/>
      <dgm:spPr/>
      <dgm:t>
        <a:bodyPr/>
        <a:lstStyle/>
        <a:p>
          <a:endParaRPr lang="zh-TW" altLang="en-US"/>
        </a:p>
      </dgm:t>
    </dgm:pt>
    <dgm:pt modelId="{787388E0-586C-4061-9151-34684296D1B6}" type="sibTrans" cxnId="{E9A1152C-40A1-494E-806D-E869FC44D88E}">
      <dgm:prSet/>
      <dgm:spPr/>
      <dgm:t>
        <a:bodyPr/>
        <a:lstStyle/>
        <a:p>
          <a:endParaRPr lang="zh-TW" altLang="en-US"/>
        </a:p>
      </dgm:t>
    </dgm:pt>
    <dgm:pt modelId="{D8B66ACC-4DA5-4786-8584-86909AECD1F2}">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請先</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徵詢補助</a:t>
          </a:r>
          <a:r>
            <a:rPr lang="en-US" b="1" u="sng" dirty="0">
              <a:solidFill>
                <a:schemeClr val="tx1"/>
              </a:solidFill>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委辦</a:t>
          </a:r>
          <a:r>
            <a:rPr lang="en-US" b="1" u="sng" dirty="0">
              <a:solidFill>
                <a:schemeClr val="tx1"/>
              </a:solidFill>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單位同意</a:t>
          </a:r>
          <a:r>
            <a:rPr lang="en-US" b="1" dirty="0">
              <a:latin typeface="微軟正黑體" panose="020B0604030504040204" pitchFamily="34" charset="-120"/>
              <a:ea typeface="微軟正黑體" panose="020B0604030504040204" pitchFamily="34" charset="-120"/>
            </a:rPr>
            <a:t>】</a:t>
          </a:r>
          <a:r>
            <a:rPr lang="en-US" b="1" u="sng" dirty="0">
              <a:solidFill>
                <a:schemeClr val="tx1"/>
              </a:solidFill>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例如：來函、信件</a:t>
          </a:r>
          <a:r>
            <a:rPr lang="en-US" b="1" u="sng" dirty="0">
              <a:solidFill>
                <a:schemeClr val="tx1"/>
              </a:solidFill>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等</a:t>
          </a:r>
          <a:r>
            <a:rPr lang="en-US" b="1" u="sng" dirty="0">
              <a:solidFill>
                <a:schemeClr val="tx1"/>
              </a:solidFill>
              <a:latin typeface="微軟正黑體" panose="020B0604030504040204" pitchFamily="34" charset="-120"/>
              <a:ea typeface="微軟正黑體" panose="020B0604030504040204" pitchFamily="34" charset="-120"/>
            </a:rPr>
            <a:t>)</a:t>
          </a:r>
          <a:r>
            <a:rPr lang="en-US" b="1" dirty="0">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，並</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依校內程序申請</a:t>
          </a:r>
          <a:r>
            <a:rPr lang="en-US" b="1" dirty="0">
              <a:latin typeface="微軟正黑體" panose="020B0604030504040204" pitchFamily="34" charset="-120"/>
              <a:ea typeface="微軟正黑體" panose="020B0604030504040204" pitchFamily="34" charset="-120"/>
            </a:rPr>
            <a:t>】</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參閱預算流用、追加減</a:t>
          </a:r>
          <a:r>
            <a:rPr lang="zh-TW" altLang="en-US" b="0" dirty="0">
              <a:solidFill>
                <a:schemeClr val="tx1"/>
              </a:solidFill>
              <a:latin typeface="微軟正黑體" panose="020B0604030504040204" pitchFamily="34" charset="-120"/>
              <a:ea typeface="微軟正黑體" panose="020B0604030504040204" pitchFamily="34" charset="-120"/>
            </a:rPr>
            <a:t>說明</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14F67706-E84D-4251-A962-B052B3A46F55}" type="parTrans" cxnId="{23C82965-CD26-48A0-94BA-F93BD7F5FD73}">
      <dgm:prSet/>
      <dgm:spPr/>
      <dgm:t>
        <a:bodyPr/>
        <a:lstStyle/>
        <a:p>
          <a:endParaRPr lang="zh-TW" altLang="en-US"/>
        </a:p>
      </dgm:t>
    </dgm:pt>
    <dgm:pt modelId="{406D547C-516C-41A5-BA69-158FCBB5B578}" type="sibTrans" cxnId="{23C82965-CD26-48A0-94BA-F93BD7F5FD73}">
      <dgm:prSet/>
      <dgm:spPr/>
      <dgm:t>
        <a:bodyPr/>
        <a:lstStyle/>
        <a:p>
          <a:endParaRPr lang="zh-TW" altLang="en-US"/>
        </a:p>
      </dgm:t>
    </dgm:pt>
    <dgm:pt modelId="{385A7324-1C4B-4F6F-8984-B39ABE62F854}">
      <dgm:prSet/>
      <dgm:spPr/>
      <dgm:t>
        <a:bodyPr/>
        <a:lstStyle/>
        <a:p>
          <a:pPr rtl="0"/>
          <a:r>
            <a:rPr lang="zh-TW" b="1">
              <a:solidFill>
                <a:schemeClr val="tx1"/>
              </a:solidFill>
              <a:latin typeface="微軟正黑體" panose="020B0604030504040204" pitchFamily="34" charset="-120"/>
              <a:ea typeface="微軟正黑體" panose="020B0604030504040204" pitchFamily="34" charset="-120"/>
            </a:rPr>
            <a:t>展延計畫</a:t>
          </a:r>
          <a:endParaRPr lang="zh-TW" dirty="0">
            <a:solidFill>
              <a:schemeClr val="tx1"/>
            </a:solidFill>
            <a:latin typeface="微軟正黑體" panose="020B0604030504040204" pitchFamily="34" charset="-120"/>
            <a:ea typeface="微軟正黑體" panose="020B0604030504040204" pitchFamily="34" charset="-120"/>
          </a:endParaRPr>
        </a:p>
      </dgm:t>
    </dgm:pt>
    <dgm:pt modelId="{356098A5-EA8A-44FD-8B09-7C226FF17D20}" type="parTrans" cxnId="{88137ADF-1AAC-45B5-96EE-265A3B3AA7EC}">
      <dgm:prSet/>
      <dgm:spPr/>
      <dgm:t>
        <a:bodyPr/>
        <a:lstStyle/>
        <a:p>
          <a:endParaRPr lang="zh-TW" altLang="en-US"/>
        </a:p>
      </dgm:t>
    </dgm:pt>
    <dgm:pt modelId="{5F75E7AA-0D08-4C24-9AE2-85F3253B9936}" type="sibTrans" cxnId="{88137ADF-1AAC-45B5-96EE-265A3B3AA7EC}">
      <dgm:prSet/>
      <dgm:spPr/>
      <dgm:t>
        <a:bodyPr/>
        <a:lstStyle/>
        <a:p>
          <a:endParaRPr lang="zh-TW" altLang="en-US"/>
        </a:p>
      </dgm:t>
    </dgm:pt>
    <dgm:pt modelId="{DADEE638-9E24-448D-BD65-D80692E652CF}">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請於計畫期間內</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徵詢補助</a:t>
          </a:r>
          <a:r>
            <a:rPr lang="en-US" b="1" u="sng" dirty="0">
              <a:solidFill>
                <a:schemeClr val="tx1"/>
              </a:solidFill>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委辦</a:t>
          </a:r>
          <a:r>
            <a:rPr lang="en-US" b="1" u="sng" dirty="0">
              <a:solidFill>
                <a:schemeClr val="tx1"/>
              </a:solidFill>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單位同意，並檢附展延證明</a:t>
          </a:r>
          <a:r>
            <a:rPr lang="en-US" b="1" dirty="0">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1DE3C8C-B8C2-4ADA-AC51-A56B8B0F0F6A}" type="parTrans" cxnId="{DE96AD6A-7149-4281-9DC4-0C0571D1C4E0}">
      <dgm:prSet/>
      <dgm:spPr/>
      <dgm:t>
        <a:bodyPr/>
        <a:lstStyle/>
        <a:p>
          <a:endParaRPr lang="zh-TW" altLang="en-US"/>
        </a:p>
      </dgm:t>
    </dgm:pt>
    <dgm:pt modelId="{77874470-75DD-4CA2-BA91-9A861DAE308B}" type="sibTrans" cxnId="{DE96AD6A-7149-4281-9DC4-0C0571D1C4E0}">
      <dgm:prSet/>
      <dgm:spPr/>
      <dgm:t>
        <a:bodyPr/>
        <a:lstStyle/>
        <a:p>
          <a:endParaRPr lang="zh-TW" altLang="en-US"/>
        </a:p>
      </dgm:t>
    </dgm:pt>
    <dgm:pt modelId="{442A088B-1258-44B4-96D4-C73CD33C56A0}">
      <dgm:prSet/>
      <dgm:spPr/>
      <dgm:t>
        <a:bodyPr/>
        <a:lstStyle/>
        <a:p>
          <a:pPr rtl="0"/>
          <a:r>
            <a:rPr lang="zh-TW" altLang="en-US" dirty="0">
              <a:solidFill>
                <a:schemeClr val="tx1"/>
              </a:solidFill>
              <a:latin typeface="微軟正黑體" panose="020B0604030504040204" pitchFamily="34" charset="-120"/>
              <a:ea typeface="微軟正黑體" panose="020B0604030504040204" pitchFamily="34" charset="-120"/>
            </a:rPr>
            <a:t>支付標準：依照</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補助及委辦經費基準表</a:t>
          </a:r>
          <a:r>
            <a:rPr lang="en-US" b="1" dirty="0">
              <a:latin typeface="微軟正黑體" panose="020B0604030504040204" pitchFamily="34" charset="-120"/>
              <a:ea typeface="微軟正黑體" panose="020B0604030504040204" pitchFamily="34" charset="-120"/>
            </a:rPr>
            <a:t>】</a:t>
          </a:r>
          <a:r>
            <a:rPr lang="zh-TW" altLang="en-US"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chemeClr val="tx1"/>
              </a:solidFill>
              <a:latin typeface="微軟正黑體" panose="020B0604030504040204" pitchFamily="34" charset="-120"/>
              <a:ea typeface="微軟正黑體" panose="020B0604030504040204" pitchFamily="34" charset="-120"/>
            </a:rPr>
            <a:t>無特殊規定，依照</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補助及委辦經費基準表</a:t>
          </a:r>
          <a:r>
            <a:rPr lang="en-US" b="1"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及</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本校各項規定及辦法</a:t>
          </a:r>
          <a:r>
            <a:rPr lang="en-US" b="1"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a:t>
          </a:r>
          <a:endParaRPr lang="zh-TW" dirty="0">
            <a:solidFill>
              <a:srgbClr val="FF0000"/>
            </a:solidFill>
            <a:latin typeface="微軟正黑體" panose="020B0604030504040204" pitchFamily="34" charset="-120"/>
            <a:ea typeface="微軟正黑體" panose="020B0604030504040204" pitchFamily="34" charset="-120"/>
          </a:endParaRPr>
        </a:p>
      </dgm:t>
    </dgm:pt>
    <dgm:pt modelId="{956BBDA4-6770-4D99-82D1-C82B5244975C}" type="parTrans" cxnId="{82C79367-3939-4E4D-879D-0765E3A3B0D3}">
      <dgm:prSet/>
      <dgm:spPr/>
      <dgm:t>
        <a:bodyPr/>
        <a:lstStyle/>
        <a:p>
          <a:endParaRPr lang="zh-TW" altLang="en-US"/>
        </a:p>
      </dgm:t>
    </dgm:pt>
    <dgm:pt modelId="{F3F48CAC-E7B5-4D47-93D9-671407CB3B92}" type="sibTrans" cxnId="{82C79367-3939-4E4D-879D-0765E3A3B0D3}">
      <dgm:prSet/>
      <dgm:spPr/>
      <dgm:t>
        <a:bodyPr/>
        <a:lstStyle/>
        <a:p>
          <a:endParaRPr lang="zh-TW" altLang="en-US"/>
        </a:p>
      </dgm:t>
    </dgm:pt>
    <dgm:pt modelId="{CD0CD988-35BE-49ED-B5B5-C46542ADA6DC}">
      <dgm:prSet/>
      <dgm:spPr/>
      <dgm:t>
        <a:bodyPr/>
        <a:lstStyle/>
        <a:p>
          <a:pPr rtl="0"/>
          <a:r>
            <a:rPr lang="zh-TW" altLang="en-US" b="0" dirty="0">
              <a:solidFill>
                <a:schemeClr val="tx1"/>
              </a:solidFill>
              <a:latin typeface="微軟正黑體" panose="020B0604030504040204" pitchFamily="34" charset="-120"/>
              <a:ea typeface="微軟正黑體" panose="020B0604030504040204" pitchFamily="34" charset="-120"/>
            </a:rPr>
            <a:t>展延證明</a:t>
          </a:r>
          <a:r>
            <a:rPr lang="zh-TW"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雙方</a:t>
          </a:r>
          <a:r>
            <a:rPr lang="zh-TW" b="0" dirty="0">
              <a:solidFill>
                <a:schemeClr val="tx1"/>
              </a:solidFill>
              <a:latin typeface="微軟正黑體" panose="020B0604030504040204" pitchFamily="34" charset="-120"/>
              <a:ea typeface="微軟正黑體" panose="020B0604030504040204" pitchFamily="34" charset="-120"/>
            </a:rPr>
            <a:t>來函、信件</a:t>
          </a:r>
          <a:r>
            <a:rPr lang="zh-TW" altLang="en-US" b="0" dirty="0">
              <a:solidFill>
                <a:schemeClr val="tx1"/>
              </a:solidFill>
              <a:latin typeface="微軟正黑體" panose="020B0604030504040204" pitchFamily="34" charset="-120"/>
              <a:ea typeface="微軟正黑體" panose="020B0604030504040204" pitchFamily="34" charset="-120"/>
            </a:rPr>
            <a:t>、公文</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等</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，並依校內程序申請。</a:t>
          </a:r>
          <a:endParaRPr lang="zh-TW" dirty="0">
            <a:solidFill>
              <a:schemeClr val="tx1"/>
            </a:solidFill>
            <a:latin typeface="微軟正黑體" panose="020B0604030504040204" pitchFamily="34" charset="-120"/>
            <a:ea typeface="微軟正黑體" panose="020B0604030504040204" pitchFamily="34" charset="-120"/>
          </a:endParaRPr>
        </a:p>
      </dgm:t>
    </dgm:pt>
    <dgm:pt modelId="{0A582AA0-09BD-472D-B6C4-AE933204ACC7}" type="parTrans" cxnId="{D91BACB3-E6C6-4440-B92A-63B869233143}">
      <dgm:prSet/>
      <dgm:spPr/>
      <dgm:t>
        <a:bodyPr/>
        <a:lstStyle/>
        <a:p>
          <a:endParaRPr lang="zh-TW" altLang="en-US"/>
        </a:p>
      </dgm:t>
    </dgm:pt>
    <dgm:pt modelId="{0899E53E-3622-4D25-8471-92DA315851E7}" type="sibTrans" cxnId="{D91BACB3-E6C6-4440-B92A-63B869233143}">
      <dgm:prSet/>
      <dgm:spPr/>
      <dgm:t>
        <a:bodyPr/>
        <a:lstStyle/>
        <a:p>
          <a:endParaRPr lang="zh-TW" altLang="en-US"/>
        </a:p>
      </dgm:t>
    </dgm:pt>
    <dgm:pt modelId="{8B3A6E45-13CA-4B1E-B6AB-2245B1CB33DA}" type="pres">
      <dgm:prSet presAssocID="{70F17AAF-0A9E-4AE1-951C-94B1EB5C5ADE}" presName="Name0" presStyleCnt="0">
        <dgm:presLayoutVars>
          <dgm:dir/>
          <dgm:animLvl val="lvl"/>
          <dgm:resizeHandles val="exact"/>
        </dgm:presLayoutVars>
      </dgm:prSet>
      <dgm:spPr/>
    </dgm:pt>
    <dgm:pt modelId="{36EB8C65-67F2-4C6C-8AD7-1BC46B74C51D}" type="pres">
      <dgm:prSet presAssocID="{13B9BA78-FD2D-41BC-B06B-056ADF01F7F4}" presName="composite" presStyleCnt="0"/>
      <dgm:spPr/>
    </dgm:pt>
    <dgm:pt modelId="{FCC995FC-2C0F-4DC6-8350-ECD023066C6C}" type="pres">
      <dgm:prSet presAssocID="{13B9BA78-FD2D-41BC-B06B-056ADF01F7F4}" presName="parTx" presStyleLbl="alignNode1" presStyleIdx="0" presStyleCnt="3">
        <dgm:presLayoutVars>
          <dgm:chMax val="0"/>
          <dgm:chPref val="0"/>
          <dgm:bulletEnabled val="1"/>
        </dgm:presLayoutVars>
      </dgm:prSet>
      <dgm:spPr/>
    </dgm:pt>
    <dgm:pt modelId="{EAE042B9-BEC1-47ED-8E26-A8DB78D56067}" type="pres">
      <dgm:prSet presAssocID="{13B9BA78-FD2D-41BC-B06B-056ADF01F7F4}" presName="desTx" presStyleLbl="alignAccFollowNode1" presStyleIdx="0" presStyleCnt="3">
        <dgm:presLayoutVars>
          <dgm:bulletEnabled val="1"/>
        </dgm:presLayoutVars>
      </dgm:prSet>
      <dgm:spPr/>
    </dgm:pt>
    <dgm:pt modelId="{1E265C9E-53F9-4F22-8246-39EC2D0F69F2}" type="pres">
      <dgm:prSet presAssocID="{066FD71C-A373-4C11-BCBA-D26719D845D0}" presName="space" presStyleCnt="0"/>
      <dgm:spPr/>
    </dgm:pt>
    <dgm:pt modelId="{ADAB4E02-BDEB-4DF3-834D-C25E96731A5F}" type="pres">
      <dgm:prSet presAssocID="{F8E0AF87-8B4A-4FB8-8A85-DB8E75241024}" presName="composite" presStyleCnt="0"/>
      <dgm:spPr/>
    </dgm:pt>
    <dgm:pt modelId="{3B8DDA15-4E5C-4960-9F38-E6574A96D64B}" type="pres">
      <dgm:prSet presAssocID="{F8E0AF87-8B4A-4FB8-8A85-DB8E75241024}" presName="parTx" presStyleLbl="alignNode1" presStyleIdx="1" presStyleCnt="3">
        <dgm:presLayoutVars>
          <dgm:chMax val="0"/>
          <dgm:chPref val="0"/>
          <dgm:bulletEnabled val="1"/>
        </dgm:presLayoutVars>
      </dgm:prSet>
      <dgm:spPr/>
    </dgm:pt>
    <dgm:pt modelId="{10823CC7-7325-40B6-B4B4-53F8CAEF902B}" type="pres">
      <dgm:prSet presAssocID="{F8E0AF87-8B4A-4FB8-8A85-DB8E75241024}" presName="desTx" presStyleLbl="alignAccFollowNode1" presStyleIdx="1" presStyleCnt="3">
        <dgm:presLayoutVars>
          <dgm:bulletEnabled val="1"/>
        </dgm:presLayoutVars>
      </dgm:prSet>
      <dgm:spPr/>
    </dgm:pt>
    <dgm:pt modelId="{2D366AAA-900F-4919-BF1A-93EA59FA0786}" type="pres">
      <dgm:prSet presAssocID="{787388E0-586C-4061-9151-34684296D1B6}" presName="space" presStyleCnt="0"/>
      <dgm:spPr/>
    </dgm:pt>
    <dgm:pt modelId="{31DC754B-742F-433F-BBCE-C597CF3EBB56}" type="pres">
      <dgm:prSet presAssocID="{385A7324-1C4B-4F6F-8984-B39ABE62F854}" presName="composite" presStyleCnt="0"/>
      <dgm:spPr/>
    </dgm:pt>
    <dgm:pt modelId="{AC40CA27-5DE8-48AE-8521-56C362A4A432}" type="pres">
      <dgm:prSet presAssocID="{385A7324-1C4B-4F6F-8984-B39ABE62F854}" presName="parTx" presStyleLbl="alignNode1" presStyleIdx="2" presStyleCnt="3">
        <dgm:presLayoutVars>
          <dgm:chMax val="0"/>
          <dgm:chPref val="0"/>
          <dgm:bulletEnabled val="1"/>
        </dgm:presLayoutVars>
      </dgm:prSet>
      <dgm:spPr/>
    </dgm:pt>
    <dgm:pt modelId="{EF95E59D-F3C9-455B-A99B-C48B0C64DE71}" type="pres">
      <dgm:prSet presAssocID="{385A7324-1C4B-4F6F-8984-B39ABE62F854}" presName="desTx" presStyleLbl="alignAccFollowNode1" presStyleIdx="2" presStyleCnt="3">
        <dgm:presLayoutVars>
          <dgm:bulletEnabled val="1"/>
        </dgm:presLayoutVars>
      </dgm:prSet>
      <dgm:spPr/>
    </dgm:pt>
  </dgm:ptLst>
  <dgm:cxnLst>
    <dgm:cxn modelId="{E9A1152C-40A1-494E-806D-E869FC44D88E}" srcId="{70F17AAF-0A9E-4AE1-951C-94B1EB5C5ADE}" destId="{F8E0AF87-8B4A-4FB8-8A85-DB8E75241024}" srcOrd="1" destOrd="0" parTransId="{4F3B26D4-A4BE-41C3-8893-E54FE696116B}" sibTransId="{787388E0-586C-4061-9151-34684296D1B6}"/>
    <dgm:cxn modelId="{4C9FFB5B-1031-4950-B72A-02717AA76752}" type="presOf" srcId="{442A088B-1258-44B4-96D4-C73CD33C56A0}" destId="{EAE042B9-BEC1-47ED-8E26-A8DB78D56067}" srcOrd="0" destOrd="1" presId="urn:microsoft.com/office/officeart/2005/8/layout/hList1"/>
    <dgm:cxn modelId="{23C82965-CD26-48A0-94BA-F93BD7F5FD73}" srcId="{F8E0AF87-8B4A-4FB8-8A85-DB8E75241024}" destId="{D8B66ACC-4DA5-4786-8584-86909AECD1F2}" srcOrd="0" destOrd="0" parTransId="{14F67706-E84D-4251-A962-B052B3A46F55}" sibTransId="{406D547C-516C-41A5-BA69-158FCBB5B578}"/>
    <dgm:cxn modelId="{82C79367-3939-4E4D-879D-0765E3A3B0D3}" srcId="{13B9BA78-FD2D-41BC-B06B-056ADF01F7F4}" destId="{442A088B-1258-44B4-96D4-C73CD33C56A0}" srcOrd="1" destOrd="0" parTransId="{956BBDA4-6770-4D99-82D1-C82B5244975C}" sibTransId="{F3F48CAC-E7B5-4D47-93D9-671407CB3B92}"/>
    <dgm:cxn modelId="{DE96AD6A-7149-4281-9DC4-0C0571D1C4E0}" srcId="{385A7324-1C4B-4F6F-8984-B39ABE62F854}" destId="{DADEE638-9E24-448D-BD65-D80692E652CF}" srcOrd="0" destOrd="0" parTransId="{21DE3C8C-B8C2-4ADA-AC51-A56B8B0F0F6A}" sibTransId="{77874470-75DD-4CA2-BA91-9A861DAE308B}"/>
    <dgm:cxn modelId="{3A312C4B-17C6-4FD7-9F66-E1AF881DE30E}" type="presOf" srcId="{13B9BA78-FD2D-41BC-B06B-056ADF01F7F4}" destId="{FCC995FC-2C0F-4DC6-8350-ECD023066C6C}" srcOrd="0" destOrd="0" presId="urn:microsoft.com/office/officeart/2005/8/layout/hList1"/>
    <dgm:cxn modelId="{DF24576E-0068-4792-ABD4-7C3F03B1C0B0}" type="presOf" srcId="{385A7324-1C4B-4F6F-8984-B39ABE62F854}" destId="{AC40CA27-5DE8-48AE-8521-56C362A4A432}" srcOrd="0" destOrd="0" presId="urn:microsoft.com/office/officeart/2005/8/layout/hList1"/>
    <dgm:cxn modelId="{2922C792-9BFE-4AED-B63F-1F7BD4D06036}" srcId="{70F17AAF-0A9E-4AE1-951C-94B1EB5C5ADE}" destId="{13B9BA78-FD2D-41BC-B06B-056ADF01F7F4}" srcOrd="0" destOrd="0" parTransId="{BDA1C357-D241-4661-95DF-0D5A20551423}" sibTransId="{066FD71C-A373-4C11-BCBA-D26719D845D0}"/>
    <dgm:cxn modelId="{902CC89D-E7A2-43F4-9982-46F3F7572F07}" type="presOf" srcId="{F8E0AF87-8B4A-4FB8-8A85-DB8E75241024}" destId="{3B8DDA15-4E5C-4960-9F38-E6574A96D64B}" srcOrd="0" destOrd="0" presId="urn:microsoft.com/office/officeart/2005/8/layout/hList1"/>
    <dgm:cxn modelId="{D91BACB3-E6C6-4440-B92A-63B869233143}" srcId="{385A7324-1C4B-4F6F-8984-B39ABE62F854}" destId="{CD0CD988-35BE-49ED-B5B5-C46542ADA6DC}" srcOrd="1" destOrd="0" parTransId="{0A582AA0-09BD-472D-B6C4-AE933204ACC7}" sibTransId="{0899E53E-3622-4D25-8471-92DA315851E7}"/>
    <dgm:cxn modelId="{DEAEE5B7-91F5-43AD-971B-F7A53BBC46D6}" type="presOf" srcId="{BD1C78FD-4D27-4830-8F86-51C296D30E9E}" destId="{EAE042B9-BEC1-47ED-8E26-A8DB78D56067}" srcOrd="0" destOrd="0" presId="urn:microsoft.com/office/officeart/2005/8/layout/hList1"/>
    <dgm:cxn modelId="{0E68D5CB-43FD-4551-9D57-F89F82D773C7}" srcId="{13B9BA78-FD2D-41BC-B06B-056ADF01F7F4}" destId="{BD1C78FD-4D27-4830-8F86-51C296D30E9E}" srcOrd="0" destOrd="0" parTransId="{623F18C4-BAA8-4F98-9614-1F950EE9DA00}" sibTransId="{9B6D1F74-A8D9-4753-B57F-F23A69B9A8E1}"/>
    <dgm:cxn modelId="{712CF6D0-4AE6-4DF5-93FF-E18B87A57A7C}" type="presOf" srcId="{CD0CD988-35BE-49ED-B5B5-C46542ADA6DC}" destId="{EF95E59D-F3C9-455B-A99B-C48B0C64DE71}" srcOrd="0" destOrd="1" presId="urn:microsoft.com/office/officeart/2005/8/layout/hList1"/>
    <dgm:cxn modelId="{629EF4D9-830D-4F00-A28C-D7B6752C6067}" type="presOf" srcId="{70F17AAF-0A9E-4AE1-951C-94B1EB5C5ADE}" destId="{8B3A6E45-13CA-4B1E-B6AB-2245B1CB33DA}" srcOrd="0" destOrd="0" presId="urn:microsoft.com/office/officeart/2005/8/layout/hList1"/>
    <dgm:cxn modelId="{88137ADF-1AAC-45B5-96EE-265A3B3AA7EC}" srcId="{70F17AAF-0A9E-4AE1-951C-94B1EB5C5ADE}" destId="{385A7324-1C4B-4F6F-8984-B39ABE62F854}" srcOrd="2" destOrd="0" parTransId="{356098A5-EA8A-44FD-8B09-7C226FF17D20}" sibTransId="{5F75E7AA-0D08-4C24-9AE2-85F3253B9936}"/>
    <dgm:cxn modelId="{FB21B0E9-89CF-4174-B94E-1C99DA1626FA}" type="presOf" srcId="{D8B66ACC-4DA5-4786-8584-86909AECD1F2}" destId="{10823CC7-7325-40B6-B4B4-53F8CAEF902B}" srcOrd="0" destOrd="0" presId="urn:microsoft.com/office/officeart/2005/8/layout/hList1"/>
    <dgm:cxn modelId="{E0225AED-5D26-4C8C-BE3F-86CED3012506}" type="presOf" srcId="{DADEE638-9E24-448D-BD65-D80692E652CF}" destId="{EF95E59D-F3C9-455B-A99B-C48B0C64DE71}" srcOrd="0" destOrd="0" presId="urn:microsoft.com/office/officeart/2005/8/layout/hList1"/>
    <dgm:cxn modelId="{2DABA923-E0CF-4417-A98C-A9C88962263C}" type="presParOf" srcId="{8B3A6E45-13CA-4B1E-B6AB-2245B1CB33DA}" destId="{36EB8C65-67F2-4C6C-8AD7-1BC46B74C51D}" srcOrd="0" destOrd="0" presId="urn:microsoft.com/office/officeart/2005/8/layout/hList1"/>
    <dgm:cxn modelId="{2D4C66AF-3BC6-4D60-8E10-57820598C051}" type="presParOf" srcId="{36EB8C65-67F2-4C6C-8AD7-1BC46B74C51D}" destId="{FCC995FC-2C0F-4DC6-8350-ECD023066C6C}" srcOrd="0" destOrd="0" presId="urn:microsoft.com/office/officeart/2005/8/layout/hList1"/>
    <dgm:cxn modelId="{E980E7AF-F861-49BA-8B70-198F1B62200F}" type="presParOf" srcId="{36EB8C65-67F2-4C6C-8AD7-1BC46B74C51D}" destId="{EAE042B9-BEC1-47ED-8E26-A8DB78D56067}" srcOrd="1" destOrd="0" presId="urn:microsoft.com/office/officeart/2005/8/layout/hList1"/>
    <dgm:cxn modelId="{141E23DC-3F70-478F-8A2A-94D02095A3C8}" type="presParOf" srcId="{8B3A6E45-13CA-4B1E-B6AB-2245B1CB33DA}" destId="{1E265C9E-53F9-4F22-8246-39EC2D0F69F2}" srcOrd="1" destOrd="0" presId="urn:microsoft.com/office/officeart/2005/8/layout/hList1"/>
    <dgm:cxn modelId="{63286D72-0CF4-48B2-9E74-1DDCF7793C94}" type="presParOf" srcId="{8B3A6E45-13CA-4B1E-B6AB-2245B1CB33DA}" destId="{ADAB4E02-BDEB-4DF3-834D-C25E96731A5F}" srcOrd="2" destOrd="0" presId="urn:microsoft.com/office/officeart/2005/8/layout/hList1"/>
    <dgm:cxn modelId="{2A438964-2EDD-4613-8592-B2317E2BD788}" type="presParOf" srcId="{ADAB4E02-BDEB-4DF3-834D-C25E96731A5F}" destId="{3B8DDA15-4E5C-4960-9F38-E6574A96D64B}" srcOrd="0" destOrd="0" presId="urn:microsoft.com/office/officeart/2005/8/layout/hList1"/>
    <dgm:cxn modelId="{68AD6BFC-7EB8-4012-BEE6-14E514CC2910}" type="presParOf" srcId="{ADAB4E02-BDEB-4DF3-834D-C25E96731A5F}" destId="{10823CC7-7325-40B6-B4B4-53F8CAEF902B}" srcOrd="1" destOrd="0" presId="urn:microsoft.com/office/officeart/2005/8/layout/hList1"/>
    <dgm:cxn modelId="{6E957710-1DC1-4012-B267-6C436A3DE61F}" type="presParOf" srcId="{8B3A6E45-13CA-4B1E-B6AB-2245B1CB33DA}" destId="{2D366AAA-900F-4919-BF1A-93EA59FA0786}" srcOrd="3" destOrd="0" presId="urn:microsoft.com/office/officeart/2005/8/layout/hList1"/>
    <dgm:cxn modelId="{CADD7CEB-89A3-4D7B-BEAA-18E56A65A232}" type="presParOf" srcId="{8B3A6E45-13CA-4B1E-B6AB-2245B1CB33DA}" destId="{31DC754B-742F-433F-BBCE-C597CF3EBB56}" srcOrd="4" destOrd="0" presId="urn:microsoft.com/office/officeart/2005/8/layout/hList1"/>
    <dgm:cxn modelId="{8CBB29F3-A85B-488F-8053-A82120B1A4E2}" type="presParOf" srcId="{31DC754B-742F-433F-BBCE-C597CF3EBB56}" destId="{AC40CA27-5DE8-48AE-8521-56C362A4A432}" srcOrd="0" destOrd="0" presId="urn:microsoft.com/office/officeart/2005/8/layout/hList1"/>
    <dgm:cxn modelId="{CB718515-5EC7-40EF-9105-16E7284EBF19}" type="presParOf" srcId="{31DC754B-742F-433F-BBCE-C597CF3EBB56}" destId="{EF95E59D-F3C9-455B-A99B-C48B0C64DE7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DCDD7-FB53-48DB-B8B8-7B7A6969CCD7}">
      <dsp:nvSpPr>
        <dsp:cNvPr id="0" name=""/>
        <dsp:cNvSpPr/>
      </dsp:nvSpPr>
      <dsp:spPr>
        <a:xfrm>
          <a:off x="3761434" y="1210065"/>
          <a:ext cx="1621130" cy="1621130"/>
        </a:xfrm>
        <a:prstGeom prst="ellipse">
          <a:avLst/>
        </a:prstGeom>
        <a:solidFill>
          <a:schemeClr val="accent5">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383E042-34AA-44F7-A56E-ABED33D167A3}">
      <dsp:nvSpPr>
        <dsp:cNvPr id="0" name=""/>
        <dsp:cNvSpPr/>
      </dsp:nvSpPr>
      <dsp:spPr>
        <a:xfrm>
          <a:off x="3558793" y="0"/>
          <a:ext cx="2026412" cy="1103882"/>
        </a:xfrm>
        <a:prstGeom prst="rect">
          <a:avLst/>
        </a:prstGeom>
        <a:solidFill>
          <a:schemeClr val="accent2">
            <a:lumMod val="20000"/>
            <a:lumOff val="80000"/>
          </a:schemeClr>
        </a:solid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b="0" kern="1200" dirty="0">
              <a:latin typeface="微軟正黑體" panose="020B0604030504040204" pitchFamily="34" charset="-120"/>
              <a:ea typeface="微軟正黑體" panose="020B0604030504040204" pitchFamily="34" charset="-120"/>
            </a:rPr>
            <a:t>1.</a:t>
          </a:r>
          <a:r>
            <a:rPr lang="zh-TW" sz="2500" b="0" kern="1200" dirty="0">
              <a:latin typeface="微軟正黑體" panose="020B0604030504040204" pitchFamily="34" charset="-120"/>
              <a:ea typeface="微軟正黑體" panose="020B0604030504040204" pitchFamily="34" charset="-120"/>
            </a:rPr>
            <a:t>預算原則。</a:t>
          </a:r>
          <a:endParaRPr lang="zh-TW" sz="2500" kern="1200" dirty="0">
            <a:latin typeface="微軟正黑體" panose="020B0604030504040204" pitchFamily="34" charset="-120"/>
            <a:ea typeface="微軟正黑體" panose="020B0604030504040204" pitchFamily="34" charset="-120"/>
          </a:endParaRPr>
        </a:p>
      </dsp:txBody>
      <dsp:txXfrm>
        <a:off x="3558793" y="0"/>
        <a:ext cx="2026412" cy="1103882"/>
      </dsp:txXfrm>
    </dsp:sp>
    <dsp:sp modelId="{43A63D70-D947-409F-A635-6AD79007B8A8}">
      <dsp:nvSpPr>
        <dsp:cNvPr id="0" name=""/>
        <dsp:cNvSpPr/>
      </dsp:nvSpPr>
      <dsp:spPr>
        <a:xfrm>
          <a:off x="4287626" y="1513895"/>
          <a:ext cx="1621130" cy="1621130"/>
        </a:xfrm>
        <a:prstGeom prst="ellipse">
          <a:avLst/>
        </a:prstGeom>
        <a:solidFill>
          <a:schemeClr val="accent5">
            <a:alpha val="50000"/>
            <a:hueOff val="1766471"/>
            <a:satOff val="5752"/>
            <a:lumOff val="2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D9BA76F-CE27-4EF2-AD4F-F130323F1F84}">
      <dsp:nvSpPr>
        <dsp:cNvPr id="0" name=""/>
        <dsp:cNvSpPr/>
      </dsp:nvSpPr>
      <dsp:spPr>
        <a:xfrm>
          <a:off x="6028990" y="1051316"/>
          <a:ext cx="1920363" cy="12090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微軟正黑體" panose="020B0604030504040204" pitchFamily="34" charset="-120"/>
              <a:ea typeface="微軟正黑體" panose="020B0604030504040204" pitchFamily="34" charset="-120"/>
            </a:rPr>
            <a:t>2.</a:t>
          </a:r>
          <a:r>
            <a:rPr lang="zh-TW" sz="2500" b="0" kern="1200">
              <a:latin typeface="微軟正黑體" panose="020B0604030504040204" pitchFamily="34" charset="-120"/>
              <a:ea typeface="微軟正黑體" panose="020B0604030504040204" pitchFamily="34" charset="-120"/>
            </a:rPr>
            <a:t>憑證原則。</a:t>
          </a:r>
          <a:endParaRPr lang="zh-TW" sz="2500" kern="1200">
            <a:latin typeface="微軟正黑體" panose="020B0604030504040204" pitchFamily="34" charset="-120"/>
            <a:ea typeface="微軟正黑體" panose="020B0604030504040204" pitchFamily="34" charset="-120"/>
          </a:endParaRPr>
        </a:p>
      </dsp:txBody>
      <dsp:txXfrm>
        <a:off x="6028990" y="1051316"/>
        <a:ext cx="1920363" cy="1209014"/>
      </dsp:txXfrm>
    </dsp:sp>
    <dsp:sp modelId="{F0CF2ABE-D1E7-4D7E-94C1-5A6C933A035A}">
      <dsp:nvSpPr>
        <dsp:cNvPr id="0" name=""/>
        <dsp:cNvSpPr/>
      </dsp:nvSpPr>
      <dsp:spPr>
        <a:xfrm>
          <a:off x="4287626" y="2121556"/>
          <a:ext cx="1621130" cy="1621130"/>
        </a:xfrm>
        <a:prstGeom prst="ellipse">
          <a:avLst/>
        </a:prstGeom>
        <a:solidFill>
          <a:schemeClr val="accent5">
            <a:alpha val="50000"/>
            <a:hueOff val="3532942"/>
            <a:satOff val="11503"/>
            <a:lumOff val="4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E536969-AE84-40B5-8BD5-57BADBC3827D}">
      <dsp:nvSpPr>
        <dsp:cNvPr id="0" name=""/>
        <dsp:cNvSpPr/>
      </dsp:nvSpPr>
      <dsp:spPr>
        <a:xfrm>
          <a:off x="6028990" y="2854324"/>
          <a:ext cx="1920363" cy="13509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微軟正黑體" panose="020B0604030504040204" pitchFamily="34" charset="-120"/>
              <a:ea typeface="微軟正黑體" panose="020B0604030504040204" pitchFamily="34" charset="-120"/>
            </a:rPr>
            <a:t>3.</a:t>
          </a:r>
          <a:r>
            <a:rPr lang="zh-TW" sz="2500" b="0" kern="1200">
              <a:latin typeface="微軟正黑體" panose="020B0604030504040204" pitchFamily="34" charset="-120"/>
              <a:ea typeface="微軟正黑體" panose="020B0604030504040204" pitchFamily="34" charset="-120"/>
            </a:rPr>
            <a:t>誠信原則。</a:t>
          </a:r>
          <a:endParaRPr lang="zh-TW" sz="2500" kern="1200">
            <a:latin typeface="微軟正黑體" panose="020B0604030504040204" pitchFamily="34" charset="-120"/>
            <a:ea typeface="微軟正黑體" panose="020B0604030504040204" pitchFamily="34" charset="-120"/>
          </a:endParaRPr>
        </a:p>
      </dsp:txBody>
      <dsp:txXfrm>
        <a:off x="6028990" y="2854324"/>
        <a:ext cx="1920363" cy="1350941"/>
      </dsp:txXfrm>
    </dsp:sp>
    <dsp:sp modelId="{FC2670D1-1818-47B9-B7B6-CCA77D4944E0}">
      <dsp:nvSpPr>
        <dsp:cNvPr id="0" name=""/>
        <dsp:cNvSpPr/>
      </dsp:nvSpPr>
      <dsp:spPr>
        <a:xfrm>
          <a:off x="3761434" y="2425913"/>
          <a:ext cx="1621130" cy="1621130"/>
        </a:xfrm>
        <a:prstGeom prst="ellipse">
          <a:avLst/>
        </a:prstGeom>
        <a:solidFill>
          <a:schemeClr val="accent5">
            <a:alpha val="50000"/>
            <a:hueOff val="5299413"/>
            <a:satOff val="17255"/>
            <a:lumOff val="6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9B56CBA-0047-4BCF-8E5D-989590E8CEA8}">
      <dsp:nvSpPr>
        <dsp:cNvPr id="0" name=""/>
        <dsp:cNvSpPr/>
      </dsp:nvSpPr>
      <dsp:spPr>
        <a:xfrm>
          <a:off x="3558793" y="4152700"/>
          <a:ext cx="2026412" cy="11038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微軟正黑體" panose="020B0604030504040204" pitchFamily="34" charset="-120"/>
              <a:ea typeface="微軟正黑體" panose="020B0604030504040204" pitchFamily="34" charset="-120"/>
            </a:rPr>
            <a:t>4.</a:t>
          </a:r>
          <a:r>
            <a:rPr lang="zh-TW" sz="2500" b="0" kern="1200">
              <a:latin typeface="微軟正黑體" panose="020B0604030504040204" pitchFamily="34" charset="-120"/>
              <a:ea typeface="微軟正黑體" panose="020B0604030504040204" pitchFamily="34" charset="-120"/>
            </a:rPr>
            <a:t>期間原則。</a:t>
          </a:r>
          <a:endParaRPr lang="zh-TW" sz="2500" kern="1200">
            <a:latin typeface="微軟正黑體" panose="020B0604030504040204" pitchFamily="34" charset="-120"/>
            <a:ea typeface="微軟正黑體" panose="020B0604030504040204" pitchFamily="34" charset="-120"/>
          </a:endParaRPr>
        </a:p>
      </dsp:txBody>
      <dsp:txXfrm>
        <a:off x="3558793" y="4152700"/>
        <a:ext cx="2026412" cy="1103882"/>
      </dsp:txXfrm>
    </dsp:sp>
    <dsp:sp modelId="{5E3A069D-DF42-44F1-A8FE-E821B6D3E9FB}">
      <dsp:nvSpPr>
        <dsp:cNvPr id="0" name=""/>
        <dsp:cNvSpPr/>
      </dsp:nvSpPr>
      <dsp:spPr>
        <a:xfrm>
          <a:off x="3235243" y="2121556"/>
          <a:ext cx="1621130" cy="1621130"/>
        </a:xfrm>
        <a:prstGeom prst="ellipse">
          <a:avLst/>
        </a:prstGeom>
        <a:solidFill>
          <a:schemeClr val="accent5">
            <a:alpha val="50000"/>
            <a:hueOff val="7065884"/>
            <a:satOff val="23006"/>
            <a:lumOff val="8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0F72A7A-A19B-4CDD-B803-ABA7363D4513}">
      <dsp:nvSpPr>
        <dsp:cNvPr id="0" name=""/>
        <dsp:cNvSpPr/>
      </dsp:nvSpPr>
      <dsp:spPr>
        <a:xfrm>
          <a:off x="1194645" y="2854324"/>
          <a:ext cx="1920363" cy="13509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微軟正黑體" panose="020B0604030504040204" pitchFamily="34" charset="-120"/>
              <a:ea typeface="微軟正黑體" panose="020B0604030504040204" pitchFamily="34" charset="-120"/>
            </a:rPr>
            <a:t>5.</a:t>
          </a:r>
          <a:r>
            <a:rPr lang="zh-TW" sz="2500" b="0" kern="1200">
              <a:latin typeface="微軟正黑體" panose="020B0604030504040204" pitchFamily="34" charset="-120"/>
              <a:ea typeface="微軟正黑體" panose="020B0604030504040204" pitchFamily="34" charset="-120"/>
            </a:rPr>
            <a:t>動支原則。</a:t>
          </a:r>
          <a:endParaRPr lang="zh-TW" sz="2500" kern="1200">
            <a:latin typeface="微軟正黑體" panose="020B0604030504040204" pitchFamily="34" charset="-120"/>
            <a:ea typeface="微軟正黑體" panose="020B0604030504040204" pitchFamily="34" charset="-120"/>
          </a:endParaRPr>
        </a:p>
      </dsp:txBody>
      <dsp:txXfrm>
        <a:off x="1194645" y="2854324"/>
        <a:ext cx="1920363" cy="1350941"/>
      </dsp:txXfrm>
    </dsp:sp>
    <dsp:sp modelId="{5D917B6D-8F30-48A6-9A58-C24685951314}">
      <dsp:nvSpPr>
        <dsp:cNvPr id="0" name=""/>
        <dsp:cNvSpPr/>
      </dsp:nvSpPr>
      <dsp:spPr>
        <a:xfrm>
          <a:off x="3235243" y="1513895"/>
          <a:ext cx="1621130" cy="1621130"/>
        </a:xfrm>
        <a:prstGeom prst="ellipse">
          <a:avLst/>
        </a:prstGeom>
        <a:solidFill>
          <a:schemeClr val="accent5">
            <a:alpha val="50000"/>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DE68022-BA21-4304-8459-9DDA7DCBD9AA}">
      <dsp:nvSpPr>
        <dsp:cNvPr id="0" name=""/>
        <dsp:cNvSpPr/>
      </dsp:nvSpPr>
      <dsp:spPr>
        <a:xfrm>
          <a:off x="1194645" y="1051316"/>
          <a:ext cx="1920363" cy="13509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b="0" kern="1200" dirty="0">
              <a:latin typeface="微軟正黑體" panose="020B0604030504040204" pitchFamily="34" charset="-120"/>
              <a:ea typeface="微軟正黑體" panose="020B0604030504040204" pitchFamily="34" charset="-120"/>
            </a:rPr>
            <a:t>6.</a:t>
          </a:r>
          <a:r>
            <a:rPr lang="zh-TW" sz="2500" b="0" kern="1200" dirty="0">
              <a:latin typeface="微軟正黑體" panose="020B0604030504040204" pitchFamily="34" charset="-120"/>
              <a:ea typeface="微軟正黑體" panose="020B0604030504040204" pitchFamily="34" charset="-120"/>
            </a:rPr>
            <a:t>補助及委辦經費處理原則。</a:t>
          </a:r>
          <a:endParaRPr lang="zh-TW" sz="2500" kern="1200" dirty="0">
            <a:latin typeface="微軟正黑體" panose="020B0604030504040204" pitchFamily="34" charset="-120"/>
            <a:ea typeface="微軟正黑體" panose="020B0604030504040204" pitchFamily="34" charset="-120"/>
          </a:endParaRPr>
        </a:p>
      </dsp:txBody>
      <dsp:txXfrm>
        <a:off x="1194645" y="1051316"/>
        <a:ext cx="1920363" cy="13509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50206-6DA0-4489-ADCB-F112D817733D}">
      <dsp:nvSpPr>
        <dsp:cNvPr id="0" name=""/>
        <dsp:cNvSpPr/>
      </dsp:nvSpPr>
      <dsp:spPr>
        <a:xfrm>
          <a:off x="0" y="1443"/>
          <a:ext cx="7886700" cy="659084"/>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1.</a:t>
          </a:r>
          <a:r>
            <a:rPr lang="zh-TW" sz="2800" b="0" kern="1200" dirty="0">
              <a:solidFill>
                <a:schemeClr val="tx1"/>
              </a:solidFill>
              <a:latin typeface="微軟正黑體" panose="020B0604030504040204" pitchFamily="34" charset="-120"/>
              <a:ea typeface="微軟正黑體" panose="020B0604030504040204" pitchFamily="34" charset="-120"/>
            </a:rPr>
            <a:t>單位預算。</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33617"/>
        <a:ext cx="7822352" cy="594736"/>
      </dsp:txXfrm>
    </dsp:sp>
    <dsp:sp modelId="{4202BDD1-7032-4F00-9AA8-A2697BBCC6B0}">
      <dsp:nvSpPr>
        <dsp:cNvPr id="0" name=""/>
        <dsp:cNvSpPr/>
      </dsp:nvSpPr>
      <dsp:spPr>
        <a:xfrm>
          <a:off x="0" y="671201"/>
          <a:ext cx="7886700" cy="659084"/>
        </a:xfrm>
        <a:prstGeom prst="roundRect">
          <a:avLst/>
        </a:prstGeom>
        <a:solidFill>
          <a:schemeClr val="accent5">
            <a:hueOff val="1472059"/>
            <a:satOff val="4793"/>
            <a:lumOff val="166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2.</a:t>
          </a:r>
          <a:r>
            <a:rPr lang="zh-TW" sz="2800" b="0" kern="1200" dirty="0">
              <a:solidFill>
                <a:schemeClr val="tx1"/>
              </a:solidFill>
              <a:latin typeface="微軟正黑體" panose="020B0604030504040204" pitchFamily="34" charset="-120"/>
              <a:ea typeface="微軟正黑體" panose="020B0604030504040204" pitchFamily="34" charset="-120"/>
            </a:rPr>
            <a:t>預算申請及編列。</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703375"/>
        <a:ext cx="7822352" cy="594736"/>
      </dsp:txXfrm>
    </dsp:sp>
    <dsp:sp modelId="{5C2C99F5-D7BE-40DD-9D1E-4EDD11272B98}">
      <dsp:nvSpPr>
        <dsp:cNvPr id="0" name=""/>
        <dsp:cNvSpPr/>
      </dsp:nvSpPr>
      <dsp:spPr>
        <a:xfrm>
          <a:off x="0" y="1340959"/>
          <a:ext cx="7886700" cy="659084"/>
        </a:xfrm>
        <a:prstGeom prst="roundRect">
          <a:avLst/>
        </a:prstGeom>
        <a:solidFill>
          <a:schemeClr val="accent5">
            <a:hueOff val="2944118"/>
            <a:satOff val="9586"/>
            <a:lumOff val="333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3.</a:t>
          </a:r>
          <a:r>
            <a:rPr lang="zh-TW" sz="2800" b="0" kern="1200" dirty="0">
              <a:solidFill>
                <a:schemeClr val="tx1"/>
              </a:solidFill>
              <a:latin typeface="微軟正黑體" panose="020B0604030504040204" pitchFamily="34" charset="-120"/>
              <a:ea typeface="微軟正黑體" panose="020B0604030504040204" pitchFamily="34" charset="-120"/>
            </a:rPr>
            <a:t>預算流用。</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1373133"/>
        <a:ext cx="7822352" cy="594736"/>
      </dsp:txXfrm>
    </dsp:sp>
    <dsp:sp modelId="{42F05C41-706A-4669-83F8-44BC7AF15EF3}">
      <dsp:nvSpPr>
        <dsp:cNvPr id="0" name=""/>
        <dsp:cNvSpPr/>
      </dsp:nvSpPr>
      <dsp:spPr>
        <a:xfrm>
          <a:off x="0" y="2010717"/>
          <a:ext cx="7886700" cy="659084"/>
        </a:xfrm>
        <a:prstGeom prst="roundRect">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4.</a:t>
          </a:r>
          <a:r>
            <a:rPr lang="zh-TW" sz="2800" b="0" kern="1200" dirty="0">
              <a:solidFill>
                <a:schemeClr val="tx1"/>
              </a:solidFill>
              <a:latin typeface="微軟正黑體" panose="020B0604030504040204" pitchFamily="34" charset="-120"/>
              <a:ea typeface="微軟正黑體" panose="020B0604030504040204" pitchFamily="34" charset="-120"/>
            </a:rPr>
            <a:t>預算追加</a:t>
          </a:r>
          <a:r>
            <a:rPr lang="en-US" sz="2800" b="0" kern="1200" dirty="0">
              <a:solidFill>
                <a:schemeClr val="tx1"/>
              </a:solidFill>
              <a:latin typeface="微軟正黑體" panose="020B0604030504040204" pitchFamily="34" charset="-120"/>
              <a:ea typeface="微軟正黑體" panose="020B0604030504040204" pitchFamily="34" charset="-120"/>
            </a:rPr>
            <a:t>(</a:t>
          </a:r>
          <a:r>
            <a:rPr lang="zh-TW" sz="2800" b="0" kern="1200" dirty="0">
              <a:solidFill>
                <a:schemeClr val="tx1"/>
              </a:solidFill>
              <a:latin typeface="微軟正黑體" panose="020B0604030504040204" pitchFamily="34" charset="-120"/>
              <a:ea typeface="微軟正黑體" panose="020B0604030504040204" pitchFamily="34" charset="-120"/>
            </a:rPr>
            <a:t>減</a:t>
          </a:r>
          <a:r>
            <a:rPr lang="en-US" sz="2800" b="0" kern="1200" dirty="0">
              <a:solidFill>
                <a:schemeClr val="tx1"/>
              </a:solidFill>
              <a:latin typeface="微軟正黑體" panose="020B0604030504040204" pitchFamily="34" charset="-120"/>
              <a:ea typeface="微軟正黑體" panose="020B0604030504040204" pitchFamily="34" charset="-120"/>
            </a:rPr>
            <a:t>)</a:t>
          </a:r>
          <a:r>
            <a:rPr lang="zh-TW" sz="2800" b="0" kern="1200" dirty="0">
              <a:solidFill>
                <a:schemeClr val="tx1"/>
              </a:solidFill>
              <a:latin typeface="微軟正黑體" panose="020B0604030504040204" pitchFamily="34" charset="-120"/>
              <a:ea typeface="微軟正黑體" panose="020B0604030504040204" pitchFamily="34" charset="-120"/>
            </a:rPr>
            <a:t> 。</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2042891"/>
        <a:ext cx="7822352" cy="594736"/>
      </dsp:txXfrm>
    </dsp:sp>
    <dsp:sp modelId="{A464A3F5-597B-472D-B34F-BED785D3B2CB}">
      <dsp:nvSpPr>
        <dsp:cNvPr id="0" name=""/>
        <dsp:cNvSpPr/>
      </dsp:nvSpPr>
      <dsp:spPr>
        <a:xfrm>
          <a:off x="0" y="2680475"/>
          <a:ext cx="7886700" cy="659084"/>
        </a:xfrm>
        <a:prstGeom prst="roundRect">
          <a:avLst/>
        </a:prstGeom>
        <a:solidFill>
          <a:schemeClr val="accent5">
            <a:hueOff val="5888237"/>
            <a:satOff val="19172"/>
            <a:lumOff val="666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5.</a:t>
          </a:r>
          <a:r>
            <a:rPr lang="zh-TW" sz="2800" b="0" kern="1200" dirty="0">
              <a:solidFill>
                <a:schemeClr val="tx1"/>
              </a:solidFill>
              <a:latin typeface="微軟正黑體" panose="020B0604030504040204" pitchFamily="34" charset="-120"/>
              <a:ea typeface="微軟正黑體" panose="020B0604030504040204" pitchFamily="34" charset="-120"/>
            </a:rPr>
            <a:t>請購。</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2712649"/>
        <a:ext cx="7822352" cy="594736"/>
      </dsp:txXfrm>
    </dsp:sp>
    <dsp:sp modelId="{20A464B6-9F00-4A05-BA8D-45F131BC5E9D}">
      <dsp:nvSpPr>
        <dsp:cNvPr id="0" name=""/>
        <dsp:cNvSpPr/>
      </dsp:nvSpPr>
      <dsp:spPr>
        <a:xfrm>
          <a:off x="0" y="3350234"/>
          <a:ext cx="7886700" cy="659084"/>
        </a:xfrm>
        <a:prstGeom prst="roundRect">
          <a:avLst/>
        </a:prstGeom>
        <a:solidFill>
          <a:schemeClr val="accent5">
            <a:hueOff val="7360296"/>
            <a:satOff val="23965"/>
            <a:lumOff val="833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6.</a:t>
          </a:r>
          <a:r>
            <a:rPr lang="zh-TW" sz="2800" b="0" kern="1200" dirty="0">
              <a:solidFill>
                <a:schemeClr val="tx1"/>
              </a:solidFill>
              <a:latin typeface="微軟正黑體" panose="020B0604030504040204" pitchFamily="34" charset="-120"/>
              <a:ea typeface="微軟正黑體" panose="020B0604030504040204" pitchFamily="34" charset="-120"/>
            </a:rPr>
            <a:t>請款。</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3382408"/>
        <a:ext cx="7822352" cy="594736"/>
      </dsp:txXfrm>
    </dsp:sp>
    <dsp:sp modelId="{0BC31FB6-E4CF-42C5-91F0-EF6FF35DEB76}">
      <dsp:nvSpPr>
        <dsp:cNvPr id="0" name=""/>
        <dsp:cNvSpPr/>
      </dsp:nvSpPr>
      <dsp:spPr>
        <a:xfrm>
          <a:off x="0" y="4019992"/>
          <a:ext cx="7886700" cy="659084"/>
        </a:xfrm>
        <a:prstGeom prst="roundRect">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7.</a:t>
          </a:r>
          <a:r>
            <a:rPr lang="zh-TW" sz="2800" b="0" kern="1200" dirty="0">
              <a:solidFill>
                <a:schemeClr val="tx1"/>
              </a:solidFill>
              <a:latin typeface="微軟正黑體" panose="020B0604030504040204" pitchFamily="34" charset="-120"/>
              <a:ea typeface="微軟正黑體" panose="020B0604030504040204" pitchFamily="34" charset="-120"/>
            </a:rPr>
            <a:t>經費預支。</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4052166"/>
        <a:ext cx="7822352" cy="5947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EEE58-05D4-4D98-8783-BE6B855DC99E}">
      <dsp:nvSpPr>
        <dsp:cNvPr id="0" name=""/>
        <dsp:cNvSpPr/>
      </dsp:nvSpPr>
      <dsp:spPr>
        <a:xfrm>
          <a:off x="38" y="91351"/>
          <a:ext cx="3685337" cy="634100"/>
        </a:xfrm>
        <a:prstGeom prst="rect">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zh-TW" sz="2200" b="0" kern="1200" dirty="0">
              <a:solidFill>
                <a:schemeClr val="bg1"/>
              </a:solidFill>
              <a:latin typeface="微軟正黑體" panose="020B0604030504040204" pitchFamily="34" charset="-120"/>
              <a:ea typeface="微軟正黑體" panose="020B0604030504040204" pitchFamily="34" charset="-120"/>
            </a:rPr>
            <a:t>年度預算</a:t>
          </a:r>
          <a:r>
            <a:rPr lang="en-US" altLang="zh-TW" sz="2200" b="0" kern="1200" dirty="0">
              <a:solidFill>
                <a:schemeClr val="bg1"/>
              </a:solidFill>
              <a:latin typeface="微軟正黑體" panose="020B0604030504040204" pitchFamily="34" charset="-120"/>
              <a:ea typeface="微軟正黑體" panose="020B0604030504040204" pitchFamily="34" charset="-120"/>
            </a:rPr>
            <a:t>(</a:t>
          </a:r>
          <a:r>
            <a:rPr lang="zh-TW" altLang="en-US" sz="2200" b="0" kern="1200" dirty="0">
              <a:solidFill>
                <a:schemeClr val="bg1"/>
              </a:solidFill>
              <a:latin typeface="微軟正黑體" panose="020B0604030504040204" pitchFamily="34" charset="-120"/>
              <a:ea typeface="微軟正黑體" panose="020B0604030504040204" pitchFamily="34" charset="-120"/>
            </a:rPr>
            <a:t>校款</a:t>
          </a:r>
          <a:r>
            <a:rPr lang="en-US" altLang="zh-TW" sz="2200" b="0" kern="1200" dirty="0">
              <a:solidFill>
                <a:schemeClr val="bg1"/>
              </a:solidFill>
              <a:latin typeface="微軟正黑體" panose="020B0604030504040204" pitchFamily="34" charset="-120"/>
              <a:ea typeface="微軟正黑體" panose="020B0604030504040204" pitchFamily="34" charset="-120"/>
            </a:rPr>
            <a:t>)</a:t>
          </a:r>
          <a:endParaRPr lang="zh-TW" sz="2200" b="0" kern="1200" dirty="0">
            <a:solidFill>
              <a:schemeClr val="bg1"/>
            </a:solidFill>
            <a:latin typeface="微軟正黑體" panose="020B0604030504040204" pitchFamily="34" charset="-120"/>
            <a:ea typeface="微軟正黑體" panose="020B0604030504040204" pitchFamily="34" charset="-120"/>
          </a:endParaRPr>
        </a:p>
      </dsp:txBody>
      <dsp:txXfrm>
        <a:off x="38" y="91351"/>
        <a:ext cx="3685337" cy="634100"/>
      </dsp:txXfrm>
    </dsp:sp>
    <dsp:sp modelId="{62B606EB-3BCF-4134-A8F8-52ABE1188126}">
      <dsp:nvSpPr>
        <dsp:cNvPr id="0" name=""/>
        <dsp:cNvSpPr/>
      </dsp:nvSpPr>
      <dsp:spPr>
        <a:xfrm>
          <a:off x="38" y="725451"/>
          <a:ext cx="3685337" cy="2725098"/>
        </a:xfrm>
        <a:prstGeom prst="rect">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zh-TW" altLang="en-US" sz="1900" b="0" kern="1200" dirty="0">
              <a:solidFill>
                <a:schemeClr val="tx1"/>
              </a:solidFill>
              <a:latin typeface="微軟正黑體" panose="020B0604030504040204" pitchFamily="34" charset="-120"/>
              <a:ea typeface="微軟正黑體" panose="020B0604030504040204" pitchFamily="34" charset="-120"/>
            </a:rPr>
            <a:t>單位年度工作計畫所編列經費。</a:t>
          </a:r>
          <a:endParaRPr lang="zh-TW" altLang="en-US" sz="19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44550" rtl="0">
            <a:lnSpc>
              <a:spcPct val="90000"/>
            </a:lnSpc>
            <a:spcBef>
              <a:spcPct val="0"/>
            </a:spcBef>
            <a:spcAft>
              <a:spcPct val="15000"/>
            </a:spcAft>
            <a:buChar char="•"/>
          </a:pPr>
          <a:r>
            <a:rPr lang="zh-TW" altLang="en-US" sz="1900" b="1" kern="1200" dirty="0">
              <a:solidFill>
                <a:schemeClr val="tx1"/>
              </a:solidFill>
              <a:latin typeface="微軟正黑體" panose="020B0604030504040204" pitchFamily="34" charset="-120"/>
              <a:ea typeface="微軟正黑體" panose="020B0604030504040204" pitchFamily="34" charset="-120"/>
            </a:rPr>
            <a:t>每年二月開始編列下年度預算，</a:t>
          </a:r>
          <a:endParaRPr lang="zh-TW" altLang="en-US" sz="19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44550" rtl="0">
            <a:lnSpc>
              <a:spcPct val="90000"/>
            </a:lnSpc>
            <a:spcBef>
              <a:spcPct val="0"/>
            </a:spcBef>
            <a:spcAft>
              <a:spcPct val="15000"/>
            </a:spcAft>
            <a:buChar char="•"/>
          </a:pPr>
          <a:r>
            <a:rPr lang="zh-TW" altLang="en-US" sz="1900" b="1" kern="1200" dirty="0">
              <a:solidFill>
                <a:schemeClr val="tx1"/>
              </a:solidFill>
              <a:latin typeface="微軟正黑體" panose="020B0604030504040204" pitchFamily="34" charset="-120"/>
              <a:ea typeface="微軟正黑體" panose="020B0604030504040204" pitchFamily="34" charset="-120"/>
            </a:rPr>
            <a:t>各單位於</a:t>
          </a:r>
          <a:r>
            <a:rPr lang="zh-TW" sz="1900" b="1" kern="1200" dirty="0">
              <a:solidFill>
                <a:schemeClr val="tx1"/>
              </a:solidFill>
              <a:latin typeface="微軟正黑體" panose="020B0604030504040204" pitchFamily="34" charset="-120"/>
              <a:ea typeface="微軟正黑體" panose="020B0604030504040204" pitchFamily="34" charset="-120"/>
            </a:rPr>
            <a:t>會計室通知時間內繳交預算</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工作計畫計暨預算申請表</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與</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彙總表</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altLang="en-US" sz="1900" b="0" kern="1200" dirty="0">
              <a:solidFill>
                <a:schemeClr val="tx1"/>
              </a:solidFill>
              <a:latin typeface="微軟正黑體" panose="020B0604030504040204" pitchFamily="34" charset="-120"/>
              <a:ea typeface="微軟正黑體" panose="020B0604030504040204" pitchFamily="34" charset="-120"/>
            </a:rPr>
            <a:t>逾期不後</a:t>
          </a:r>
          <a:r>
            <a:rPr lang="en-US" sz="1900" b="0" kern="1200" dirty="0">
              <a:solidFill>
                <a:schemeClr val="tx1"/>
              </a:solidFill>
              <a:latin typeface="微軟正黑體" panose="020B0604030504040204" pitchFamily="34" charset="-120"/>
              <a:ea typeface="微軟正黑體" panose="020B0604030504040204" pitchFamily="34" charset="-120"/>
            </a:rPr>
            <a:t> </a:t>
          </a:r>
          <a:r>
            <a:rPr lang="zh-TW" sz="1900" b="1" kern="1200" dirty="0">
              <a:solidFill>
                <a:schemeClr val="tx1"/>
              </a:solidFill>
              <a:latin typeface="微軟正黑體" panose="020B0604030504040204" pitchFamily="34" charset="-120"/>
              <a:ea typeface="微軟正黑體" panose="020B0604030504040204" pitchFamily="34" charset="-120"/>
            </a:rPr>
            <a:t>。</a:t>
          </a:r>
          <a:endParaRPr lang="zh-TW" sz="1900" kern="1200" dirty="0">
            <a:solidFill>
              <a:schemeClr val="tx1"/>
            </a:solidFill>
            <a:latin typeface="微軟正黑體" panose="020B0604030504040204" pitchFamily="34" charset="-120"/>
            <a:ea typeface="微軟正黑體" panose="020B0604030504040204" pitchFamily="34" charset="-120"/>
          </a:endParaRPr>
        </a:p>
      </dsp:txBody>
      <dsp:txXfrm>
        <a:off x="38" y="725451"/>
        <a:ext cx="3685337" cy="2725098"/>
      </dsp:txXfrm>
    </dsp:sp>
    <dsp:sp modelId="{8D700D77-C95B-4DD7-8361-CDD0586E7686}">
      <dsp:nvSpPr>
        <dsp:cNvPr id="0" name=""/>
        <dsp:cNvSpPr/>
      </dsp:nvSpPr>
      <dsp:spPr>
        <a:xfrm>
          <a:off x="4201323" y="91351"/>
          <a:ext cx="3685337" cy="634100"/>
        </a:xfrm>
        <a:prstGeom prst="rect">
          <a:avLst/>
        </a:prstGeom>
        <a:solidFill>
          <a:schemeClr val="accent5">
            <a:hueOff val="8832355"/>
            <a:satOff val="28758"/>
            <a:lumOff val="10000"/>
            <a:alphaOff val="0"/>
          </a:schemeClr>
        </a:solidFill>
        <a:ln w="34925" cap="flat" cmpd="sng" algn="in">
          <a:solidFill>
            <a:schemeClr val="accent5">
              <a:hueOff val="8832355"/>
              <a:satOff val="28758"/>
              <a:lumOff val="10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zh-TW" sz="2200" b="0" kern="1200" dirty="0">
              <a:solidFill>
                <a:schemeClr val="bg1"/>
              </a:solidFill>
              <a:latin typeface="微軟正黑體" panose="020B0604030504040204" pitchFamily="34" charset="-120"/>
              <a:ea typeface="微軟正黑體" panose="020B0604030504040204" pitchFamily="34" charset="-120"/>
            </a:rPr>
            <a:t>專案預算</a:t>
          </a:r>
          <a:r>
            <a:rPr lang="en-US" altLang="zh-TW" sz="2200" b="0" kern="1200" dirty="0">
              <a:solidFill>
                <a:schemeClr val="bg1"/>
              </a:solidFill>
              <a:latin typeface="微軟正黑體" panose="020B0604030504040204" pitchFamily="34" charset="-120"/>
              <a:ea typeface="微軟正黑體" panose="020B0604030504040204" pitchFamily="34" charset="-120"/>
            </a:rPr>
            <a:t>(</a:t>
          </a:r>
          <a:r>
            <a:rPr lang="zh-TW" altLang="en-US" sz="2200" b="0" kern="1200" dirty="0">
              <a:solidFill>
                <a:schemeClr val="bg1"/>
              </a:solidFill>
              <a:latin typeface="微軟正黑體" panose="020B0604030504040204" pitchFamily="34" charset="-120"/>
              <a:ea typeface="微軟正黑體" panose="020B0604030504040204" pitchFamily="34" charset="-120"/>
            </a:rPr>
            <a:t>非校款</a:t>
          </a:r>
          <a:r>
            <a:rPr lang="en-US" altLang="zh-TW" sz="2200" b="0" kern="1200" dirty="0">
              <a:solidFill>
                <a:schemeClr val="bg1"/>
              </a:solidFill>
              <a:latin typeface="微軟正黑體" panose="020B0604030504040204" pitchFamily="34" charset="-120"/>
              <a:ea typeface="微軟正黑體" panose="020B0604030504040204" pitchFamily="34" charset="-120"/>
            </a:rPr>
            <a:t>)</a:t>
          </a:r>
          <a:endParaRPr lang="zh-TW" sz="2200" kern="1200" dirty="0">
            <a:solidFill>
              <a:schemeClr val="bg1"/>
            </a:solidFill>
            <a:latin typeface="微軟正黑體" panose="020B0604030504040204" pitchFamily="34" charset="-120"/>
            <a:ea typeface="微軟正黑體" panose="020B0604030504040204" pitchFamily="34" charset="-120"/>
          </a:endParaRPr>
        </a:p>
      </dsp:txBody>
      <dsp:txXfrm>
        <a:off x="4201323" y="91351"/>
        <a:ext cx="3685337" cy="634100"/>
      </dsp:txXfrm>
    </dsp:sp>
    <dsp:sp modelId="{CFA7B5A1-BF1C-41B8-BA69-CB494BCD1079}">
      <dsp:nvSpPr>
        <dsp:cNvPr id="0" name=""/>
        <dsp:cNvSpPr/>
      </dsp:nvSpPr>
      <dsp:spPr>
        <a:xfrm>
          <a:off x="4201323" y="725451"/>
          <a:ext cx="3685337" cy="2725098"/>
        </a:xfrm>
        <a:prstGeom prst="rect">
          <a:avLst/>
        </a:prstGeom>
        <a:solidFill>
          <a:schemeClr val="accent5">
            <a:tint val="40000"/>
            <a:alpha val="90000"/>
            <a:hueOff val="8780593"/>
            <a:satOff val="29467"/>
            <a:lumOff val="3014"/>
            <a:alphaOff val="0"/>
          </a:schemeClr>
        </a:solidFill>
        <a:ln w="34925" cap="flat" cmpd="sng" algn="in">
          <a:solidFill>
            <a:schemeClr val="accent5">
              <a:tint val="40000"/>
              <a:alpha val="90000"/>
              <a:hueOff val="8780593"/>
              <a:satOff val="29467"/>
              <a:lumOff val="30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zh-TW" sz="1900" b="0" kern="1200" dirty="0">
              <a:latin typeface="微軟正黑體" panose="020B0604030504040204" pitchFamily="34" charset="-120"/>
              <a:ea typeface="微軟正黑體" panose="020B0604030504040204" pitchFamily="34" charset="-120"/>
            </a:rPr>
            <a:t>外部機構補助</a:t>
          </a:r>
          <a:r>
            <a:rPr lang="en-US" altLang="zh-TW" sz="1900" b="0" kern="1200" dirty="0">
              <a:latin typeface="微軟正黑體" panose="020B0604030504040204" pitchFamily="34" charset="-120"/>
              <a:ea typeface="微軟正黑體" panose="020B0604030504040204" pitchFamily="34" charset="-120"/>
            </a:rPr>
            <a:t>(</a:t>
          </a:r>
          <a:r>
            <a:rPr lang="zh-TW" sz="1900" b="0" kern="1200" dirty="0">
              <a:latin typeface="微軟正黑體" panose="020B0604030504040204" pitchFamily="34" charset="-120"/>
              <a:ea typeface="微軟正黑體" panose="020B0604030504040204" pitchFamily="34" charset="-120"/>
            </a:rPr>
            <a:t>委託</a:t>
          </a:r>
          <a:r>
            <a:rPr lang="en-US" altLang="zh-TW" sz="1900" b="0" kern="1200" dirty="0">
              <a:latin typeface="微軟正黑體" panose="020B0604030504040204" pitchFamily="34" charset="-120"/>
              <a:ea typeface="微軟正黑體" panose="020B0604030504040204" pitchFamily="34" charset="-120"/>
            </a:rPr>
            <a:t>)</a:t>
          </a:r>
          <a:r>
            <a:rPr lang="zh-TW" sz="1900" b="0" kern="1200" dirty="0">
              <a:latin typeface="微軟正黑體" panose="020B0604030504040204" pitchFamily="34" charset="-120"/>
              <a:ea typeface="微軟正黑體" panose="020B0604030504040204" pitchFamily="34" charset="-120"/>
            </a:rPr>
            <a:t>學校執行計畫</a:t>
          </a:r>
          <a:r>
            <a:rPr lang="en-US" altLang="zh-TW" sz="1900" b="0" kern="1200" dirty="0">
              <a:latin typeface="微軟正黑體" panose="020B0604030504040204" pitchFamily="34" charset="-120"/>
              <a:ea typeface="微軟正黑體" panose="020B0604030504040204" pitchFamily="34" charset="-120"/>
            </a:rPr>
            <a:t>(</a:t>
          </a:r>
          <a:r>
            <a:rPr lang="zh-TW" altLang="en-US" sz="1900" b="0" kern="1200" dirty="0">
              <a:latin typeface="微軟正黑體" panose="020B0604030504040204" pitchFamily="34" charset="-120"/>
              <a:ea typeface="微軟正黑體" panose="020B0604030504040204" pitchFamily="34" charset="-120"/>
            </a:rPr>
            <a:t>補助或委辦收入</a:t>
          </a:r>
          <a:r>
            <a:rPr lang="en-US" altLang="zh-TW" sz="1900" b="0" kern="1200" dirty="0">
              <a:latin typeface="微軟正黑體" panose="020B0604030504040204" pitchFamily="34" charset="-120"/>
              <a:ea typeface="微軟正黑體" panose="020B0604030504040204" pitchFamily="34" charset="-120"/>
            </a:rPr>
            <a:t>)</a:t>
          </a:r>
          <a:r>
            <a:rPr lang="zh-TW" sz="1900" b="0" kern="1200" dirty="0">
              <a:latin typeface="微軟正黑體" panose="020B0604030504040204" pitchFamily="34" charset="-120"/>
              <a:ea typeface="微軟正黑體" panose="020B0604030504040204" pitchFamily="34" charset="-120"/>
            </a:rPr>
            <a:t>。</a:t>
          </a:r>
          <a:endParaRPr lang="zh-TW" sz="1900" kern="1200" dirty="0">
            <a:latin typeface="微軟正黑體" panose="020B0604030504040204" pitchFamily="34" charset="-120"/>
            <a:ea typeface="微軟正黑體" panose="020B0604030504040204" pitchFamily="34" charset="-120"/>
          </a:endParaRPr>
        </a:p>
        <a:p>
          <a:pPr marL="342900" lvl="2" indent="-171450" algn="l" defTabSz="844550" rtl="0">
            <a:lnSpc>
              <a:spcPct val="90000"/>
            </a:lnSpc>
            <a:spcBef>
              <a:spcPct val="0"/>
            </a:spcBef>
            <a:spcAft>
              <a:spcPct val="15000"/>
            </a:spcAft>
            <a:buChar char="•"/>
          </a:pPr>
          <a:r>
            <a:rPr lang="en-US" altLang="zh-TW" sz="1900" b="0" kern="1200" dirty="0">
              <a:latin typeface="微軟正黑體" panose="020B0604030504040204" pitchFamily="34" charset="-120"/>
              <a:ea typeface="微軟正黑體" panose="020B0604030504040204" pitchFamily="34" charset="-120"/>
            </a:rPr>
            <a:t>1.</a:t>
          </a:r>
          <a:r>
            <a:rPr lang="zh-TW" sz="1900" b="0" kern="1200" dirty="0">
              <a:latin typeface="微軟正黑體" panose="020B0604030504040204" pitchFamily="34" charset="-120"/>
              <a:ea typeface="微軟正黑體" panose="020B0604030504040204" pitchFamily="34" charset="-120"/>
            </a:rPr>
            <a:t>學校</a:t>
          </a:r>
          <a:r>
            <a:rPr lang="en-US" sz="1900" b="0" kern="1200" dirty="0">
              <a:latin typeface="微軟正黑體" panose="020B0604030504040204" pitchFamily="34" charset="-120"/>
              <a:ea typeface="微軟正黑體" panose="020B0604030504040204" pitchFamily="34" charset="-120"/>
            </a:rPr>
            <a:t>(</a:t>
          </a:r>
          <a:r>
            <a:rPr lang="zh-TW" sz="1900" b="0" kern="1200" dirty="0">
              <a:latin typeface="微軟正黑體" panose="020B0604030504040204" pitchFamily="34" charset="-120"/>
              <a:ea typeface="微軟正黑體" panose="020B0604030504040204" pitchFamily="34" charset="-120"/>
            </a:rPr>
            <a:t>或教師</a:t>
          </a:r>
          <a:r>
            <a:rPr lang="en-US" sz="1900" b="0" kern="1200" dirty="0">
              <a:latin typeface="微軟正黑體" panose="020B0604030504040204" pitchFamily="34" charset="-120"/>
              <a:ea typeface="微軟正黑體" panose="020B0604030504040204" pitchFamily="34" charset="-120"/>
            </a:rPr>
            <a:t>)</a:t>
          </a:r>
          <a:r>
            <a:rPr lang="zh-TW" sz="1900" b="0" kern="1200" dirty="0">
              <a:latin typeface="微軟正黑體" panose="020B0604030504040204" pitchFamily="34" charset="-120"/>
              <a:ea typeface="微軟正黑體" panose="020B0604030504040204" pitchFamily="34" charset="-120"/>
            </a:rPr>
            <a:t>向外申請且通過計畫。</a:t>
          </a:r>
          <a:endParaRPr lang="zh-TW" sz="1900" kern="1200" dirty="0">
            <a:latin typeface="微軟正黑體" panose="020B0604030504040204" pitchFamily="34" charset="-120"/>
            <a:ea typeface="微軟正黑體" panose="020B0604030504040204" pitchFamily="34" charset="-120"/>
          </a:endParaRPr>
        </a:p>
        <a:p>
          <a:pPr marL="342900" lvl="2" indent="-171450" algn="l" defTabSz="844550" rtl="0">
            <a:lnSpc>
              <a:spcPct val="90000"/>
            </a:lnSpc>
            <a:spcBef>
              <a:spcPct val="0"/>
            </a:spcBef>
            <a:spcAft>
              <a:spcPct val="15000"/>
            </a:spcAft>
            <a:buChar char="•"/>
          </a:pPr>
          <a:r>
            <a:rPr lang="en-US" altLang="zh-TW" sz="1900" b="0" kern="1200" dirty="0">
              <a:latin typeface="微軟正黑體" panose="020B0604030504040204" pitchFamily="34" charset="-120"/>
              <a:ea typeface="微軟正黑體" panose="020B0604030504040204" pitchFamily="34" charset="-120"/>
            </a:rPr>
            <a:t>2.</a:t>
          </a:r>
          <a:r>
            <a:rPr lang="zh-TW" sz="1900" b="0" kern="1200" dirty="0">
              <a:latin typeface="微軟正黑體" panose="020B0604030504040204" pitchFamily="34" charset="-120"/>
              <a:ea typeface="微軟正黑體" panose="020B0604030504040204" pitchFamily="34" charset="-120"/>
            </a:rPr>
            <a:t>對外募款或個人</a:t>
          </a:r>
          <a:r>
            <a:rPr lang="zh-TW" altLang="en-US" sz="1900" b="0" kern="1200" dirty="0">
              <a:latin typeface="微軟正黑體" panose="020B0604030504040204" pitchFamily="34" charset="-120"/>
              <a:ea typeface="微軟正黑體" panose="020B0604030504040204" pitchFamily="34" charset="-120"/>
            </a:rPr>
            <a:t>現金</a:t>
          </a:r>
          <a:r>
            <a:rPr lang="zh-TW" sz="1900" b="0" kern="1200" dirty="0">
              <a:latin typeface="微軟正黑體" panose="020B0604030504040204" pitchFamily="34" charset="-120"/>
              <a:ea typeface="微軟正黑體" panose="020B0604030504040204" pitchFamily="34" charset="-120"/>
            </a:rPr>
            <a:t>捐贈。</a:t>
          </a:r>
          <a:endParaRPr lang="zh-TW" sz="1900" kern="1200" dirty="0">
            <a:latin typeface="微軟正黑體" panose="020B0604030504040204" pitchFamily="34" charset="-120"/>
            <a:ea typeface="微軟正黑體" panose="020B0604030504040204" pitchFamily="34" charset="-120"/>
          </a:endParaRPr>
        </a:p>
        <a:p>
          <a:pPr marL="342900" lvl="2" indent="-171450" algn="l" defTabSz="844550" rtl="0">
            <a:lnSpc>
              <a:spcPct val="90000"/>
            </a:lnSpc>
            <a:spcBef>
              <a:spcPct val="0"/>
            </a:spcBef>
            <a:spcAft>
              <a:spcPct val="15000"/>
            </a:spcAft>
            <a:buChar char="•"/>
          </a:pPr>
          <a:r>
            <a:rPr lang="en-US" altLang="zh-TW" sz="1900" b="0" kern="1200" dirty="0">
              <a:latin typeface="微軟正黑體" panose="020B0604030504040204" pitchFamily="34" charset="-120"/>
              <a:ea typeface="微軟正黑體" panose="020B0604030504040204" pitchFamily="34" charset="-120"/>
            </a:rPr>
            <a:t>3.</a:t>
          </a:r>
          <a:r>
            <a:rPr lang="zh-TW" sz="1900" b="0" kern="1200" dirty="0">
              <a:latin typeface="微軟正黑體" panose="020B0604030504040204" pitchFamily="34" charset="-120"/>
              <a:ea typeface="微軟正黑體" panose="020B0604030504040204" pitchFamily="34" charset="-120"/>
            </a:rPr>
            <a:t>其他現金收入。</a:t>
          </a:r>
          <a:endParaRPr lang="zh-TW" sz="1900" kern="1200" dirty="0">
            <a:latin typeface="微軟正黑體" panose="020B0604030504040204" pitchFamily="34" charset="-120"/>
            <a:ea typeface="微軟正黑體" panose="020B0604030504040204" pitchFamily="34" charset="-120"/>
          </a:endParaRPr>
        </a:p>
      </dsp:txBody>
      <dsp:txXfrm>
        <a:off x="4201323" y="725451"/>
        <a:ext cx="3685337" cy="27250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F1DCF-508B-4A5D-BAAC-54339232B26C}">
      <dsp:nvSpPr>
        <dsp:cNvPr id="0" name=""/>
        <dsp:cNvSpPr/>
      </dsp:nvSpPr>
      <dsp:spPr>
        <a:xfrm>
          <a:off x="385" y="556844"/>
          <a:ext cx="2286043" cy="914417"/>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a:t>
          </a:r>
        </a:p>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專案預算申</a:t>
          </a:r>
          <a:r>
            <a:rPr lang="zh-TW" altLang="en-US"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請</a:t>
          </a:r>
          <a:endParaRPr lang="zh-TW" sz="170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457594" y="556844"/>
        <a:ext cx="1371626" cy="914417"/>
      </dsp:txXfrm>
    </dsp:sp>
    <dsp:sp modelId="{753C476B-551D-4646-919B-846C450FB3A3}">
      <dsp:nvSpPr>
        <dsp:cNvPr id="0" name=""/>
        <dsp:cNvSpPr/>
      </dsp:nvSpPr>
      <dsp:spPr>
        <a:xfrm>
          <a:off x="385" y="1585563"/>
          <a:ext cx="1828834"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rtl="0">
            <a:lnSpc>
              <a:spcPct val="90000"/>
            </a:lnSpc>
            <a:spcBef>
              <a:spcPct val="0"/>
            </a:spcBef>
            <a:spcAft>
              <a:spcPct val="15000"/>
            </a:spcAft>
            <a:buChar char="•"/>
          </a:pPr>
          <a:r>
            <a:rPr lang="en-US" alt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檢附補助單位</a:t>
          </a:r>
          <a:r>
            <a:rPr 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核定簽呈影本</a:t>
          </a:r>
          <a:r>
            <a:rPr 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或</a:t>
          </a:r>
          <a:r>
            <a:rPr 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其他收入憑證</a:t>
          </a:r>
          <a:r>
            <a:rPr 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專案計畫申請表</a:t>
          </a:r>
          <a:r>
            <a:rPr 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至會計室覆核。</a:t>
          </a:r>
          <a:endParaRPr lang="zh-TW" sz="17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385" y="1585563"/>
        <a:ext cx="1828834" cy="1530000"/>
      </dsp:txXfrm>
    </dsp:sp>
    <dsp:sp modelId="{55349F09-120F-4321-AC89-DCFE011C1DD3}">
      <dsp:nvSpPr>
        <dsp:cNvPr id="0" name=""/>
        <dsp:cNvSpPr/>
      </dsp:nvSpPr>
      <dsp:spPr>
        <a:xfrm>
          <a:off x="2025988" y="577994"/>
          <a:ext cx="2286043" cy="914417"/>
        </a:xfrm>
        <a:prstGeom prst="chevron">
          <a:avLst/>
        </a:prstGeom>
        <a:solidFill>
          <a:schemeClr val="accent5">
            <a:hueOff val="2944118"/>
            <a:satOff val="9586"/>
            <a:lumOff val="333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a:t>
          </a:r>
        </a:p>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專案經費覆核</a:t>
          </a:r>
          <a:endParaRPr lang="zh-TW" sz="170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483197" y="577994"/>
        <a:ext cx="1371626" cy="914417"/>
      </dsp:txXfrm>
    </dsp:sp>
    <dsp:sp modelId="{7848C0E4-9DDD-4E25-ABE6-9649E4340967}">
      <dsp:nvSpPr>
        <dsp:cNvPr id="0" name=""/>
        <dsp:cNvSpPr/>
      </dsp:nvSpPr>
      <dsp:spPr>
        <a:xfrm>
          <a:off x="2070428" y="1585563"/>
          <a:ext cx="1828834"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zh-TW"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會計室</a:t>
          </a:r>
          <a:r>
            <a:rPr lang="zh-TW" altLang="en-US"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覆核專案經費，</a:t>
          </a:r>
          <a:r>
            <a:rPr lang="en-US"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審核</a:t>
          </a:r>
          <a:r>
            <a:rPr lang="zh-TW"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通過後，通知編列預算</a:t>
          </a:r>
          <a:r>
            <a:rPr lang="en-US"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20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070428" y="1585563"/>
        <a:ext cx="1828834" cy="1530000"/>
      </dsp:txXfrm>
    </dsp:sp>
    <dsp:sp modelId="{E3D93755-DFDF-4499-8A10-CD50E0072189}">
      <dsp:nvSpPr>
        <dsp:cNvPr id="0" name=""/>
        <dsp:cNvSpPr/>
      </dsp:nvSpPr>
      <dsp:spPr>
        <a:xfrm>
          <a:off x="4140472" y="556844"/>
          <a:ext cx="2286043" cy="914417"/>
        </a:xfrm>
        <a:prstGeom prst="chevron">
          <a:avLst/>
        </a:prstGeom>
        <a:solidFill>
          <a:schemeClr val="accent5">
            <a:hueOff val="5888237"/>
            <a:satOff val="19172"/>
            <a:lumOff val="666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3</a:t>
          </a:r>
        </a:p>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編列專案預算</a:t>
          </a:r>
          <a:endParaRPr lang="zh-TW" sz="170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4597681" y="556844"/>
        <a:ext cx="1371626" cy="914417"/>
      </dsp:txXfrm>
    </dsp:sp>
    <dsp:sp modelId="{4B48F4C7-C882-4047-AF77-50B946F4BF52}">
      <dsp:nvSpPr>
        <dsp:cNvPr id="0" name=""/>
        <dsp:cNvSpPr/>
      </dsp:nvSpPr>
      <dsp:spPr>
        <a:xfrm>
          <a:off x="4140472" y="1585563"/>
          <a:ext cx="1828834"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lang="zh-TW" sz="19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單位編列預算後，提供</a:t>
          </a:r>
          <a:r>
            <a:rPr lang="en-US" sz="19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9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工作計畫暨預算申請表</a:t>
          </a:r>
          <a:r>
            <a:rPr lang="en-US" sz="19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9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至會計室覆核</a:t>
          </a:r>
          <a:r>
            <a:rPr 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17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4140472" y="1585563"/>
        <a:ext cx="1828834" cy="1530000"/>
      </dsp:txXfrm>
    </dsp:sp>
    <dsp:sp modelId="{E5FAEBCB-4278-4ACD-BC81-06F37B80F09C}">
      <dsp:nvSpPr>
        <dsp:cNvPr id="0" name=""/>
        <dsp:cNvSpPr/>
      </dsp:nvSpPr>
      <dsp:spPr>
        <a:xfrm>
          <a:off x="6210515" y="556844"/>
          <a:ext cx="2286043" cy="914417"/>
        </a:xfrm>
        <a:prstGeom prst="chevron">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4</a:t>
          </a:r>
        </a:p>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動支專案經費</a:t>
          </a:r>
          <a:endParaRPr lang="zh-TW" sz="170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6667724" y="556844"/>
        <a:ext cx="1371626" cy="914417"/>
      </dsp:txXfrm>
    </dsp:sp>
    <dsp:sp modelId="{F7FFB634-02CA-4E94-9184-F736FDAE9894}">
      <dsp:nvSpPr>
        <dsp:cNvPr id="0" name=""/>
        <dsp:cNvSpPr/>
      </dsp:nvSpPr>
      <dsp:spPr>
        <a:xfrm>
          <a:off x="6210515" y="1585563"/>
          <a:ext cx="1828834"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rtl="0">
            <a:lnSpc>
              <a:spcPct val="90000"/>
            </a:lnSpc>
            <a:spcBef>
              <a:spcPct val="0"/>
            </a:spcBef>
            <a:spcAft>
              <a:spcPct val="15000"/>
            </a:spcAft>
            <a:buChar char="•"/>
          </a:pPr>
          <a:r>
            <a:rPr lang="zh-TW" altLang="en-US" sz="22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會計室覆核後，動支經費。</a:t>
          </a:r>
          <a:endParaRPr lang="zh-TW" altLang="en-US" sz="22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6210515" y="1585563"/>
        <a:ext cx="1828834" cy="153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7AD8-95DC-43B2-A1A7-0C910793C2C9}">
      <dsp:nvSpPr>
        <dsp:cNvPr id="0" name=""/>
        <dsp:cNvSpPr/>
      </dsp:nvSpPr>
      <dsp:spPr>
        <a:xfrm>
          <a:off x="2965" y="384561"/>
          <a:ext cx="1782979" cy="604800"/>
        </a:xfrm>
        <a:prstGeom prst="rect">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zh-TW" altLang="en-US"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預算追加</a:t>
          </a:r>
          <a:endParaRPr lang="zh-TW" altLang="en-US" sz="21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965" y="384561"/>
        <a:ext cx="1782979" cy="604800"/>
      </dsp:txXfrm>
    </dsp:sp>
    <dsp:sp modelId="{96E76E09-07A2-46DE-A456-451DBEDD4796}">
      <dsp:nvSpPr>
        <dsp:cNvPr id="0" name=""/>
        <dsp:cNvSpPr/>
      </dsp:nvSpPr>
      <dsp:spPr>
        <a:xfrm>
          <a:off x="2965" y="989361"/>
          <a:ext cx="1782979" cy="2496749"/>
        </a:xfrm>
        <a:prstGeom prst="rect">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增加工作計畫</a:t>
          </a:r>
          <a:r>
            <a:rPr lang="en-US" altLang="zh-TW" sz="2100" b="1"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=&gt;</a:t>
          </a:r>
          <a:r>
            <a:rPr 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新增預算金額</a:t>
          </a:r>
          <a:r>
            <a:rPr lang="en-US" alt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新增預算代號</a:t>
          </a:r>
          <a:r>
            <a:rPr lang="en-US" alt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965" y="989361"/>
        <a:ext cx="1782979" cy="2496749"/>
      </dsp:txXfrm>
    </dsp:sp>
    <dsp:sp modelId="{D0128AA7-4EEC-4A08-8FA1-FE8C2EAFA3DB}">
      <dsp:nvSpPr>
        <dsp:cNvPr id="0" name=""/>
        <dsp:cNvSpPr/>
      </dsp:nvSpPr>
      <dsp:spPr>
        <a:xfrm>
          <a:off x="2035561" y="384561"/>
          <a:ext cx="1782979" cy="604800"/>
        </a:xfrm>
        <a:prstGeom prst="rect">
          <a:avLst/>
        </a:prstGeom>
        <a:solidFill>
          <a:schemeClr val="accent5">
            <a:hueOff val="2944118"/>
            <a:satOff val="9586"/>
            <a:lumOff val="3333"/>
            <a:alphaOff val="0"/>
          </a:schemeClr>
        </a:solidFill>
        <a:ln w="34925" cap="flat" cmpd="sng" algn="in">
          <a:solidFill>
            <a:schemeClr val="accent5">
              <a:hueOff val="2944118"/>
              <a:satOff val="9586"/>
              <a:lumOff val="33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zh-TW" altLang="en-US"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預算追減</a:t>
          </a:r>
          <a:endParaRPr lang="zh-TW" altLang="en-US" sz="21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035561" y="384561"/>
        <a:ext cx="1782979" cy="604800"/>
      </dsp:txXfrm>
    </dsp:sp>
    <dsp:sp modelId="{6BEC111A-7694-4E5A-90C9-ED6F0898687D}">
      <dsp:nvSpPr>
        <dsp:cNvPr id="0" name=""/>
        <dsp:cNvSpPr/>
      </dsp:nvSpPr>
      <dsp:spPr>
        <a:xfrm>
          <a:off x="2071150" y="1011332"/>
          <a:ext cx="1782979" cy="2496749"/>
        </a:xfrm>
        <a:prstGeom prst="rect">
          <a:avLst/>
        </a:prstGeom>
        <a:solidFill>
          <a:schemeClr val="accent5">
            <a:tint val="40000"/>
            <a:alpha val="90000"/>
            <a:hueOff val="2926864"/>
            <a:satOff val="9822"/>
            <a:lumOff val="1005"/>
            <a:alphaOff val="0"/>
          </a:schemeClr>
        </a:solidFill>
        <a:ln w="34925" cap="flat" cmpd="sng" algn="in">
          <a:solidFill>
            <a:schemeClr val="accent5">
              <a:tint val="40000"/>
              <a:alpha val="90000"/>
              <a:hueOff val="2926864"/>
              <a:satOff val="9822"/>
              <a:lumOff val="10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減少</a:t>
          </a:r>
          <a:r>
            <a:rPr 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工作計畫</a:t>
          </a:r>
          <a:r>
            <a:rPr lang="en-US" altLang="zh-TW" sz="2100" b="0"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=&gt;</a:t>
          </a: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減少</a:t>
          </a:r>
          <a:r>
            <a:rPr 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預算金額</a:t>
          </a:r>
          <a:r>
            <a:rPr lang="en-US" alt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減少預算代號</a:t>
          </a:r>
          <a:r>
            <a:rPr lang="en-US" alt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21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071150" y="1011332"/>
        <a:ext cx="1782979" cy="2496749"/>
      </dsp:txXfrm>
    </dsp:sp>
    <dsp:sp modelId="{79D5B41B-ADA1-42A2-BB2B-41058CAD9A67}">
      <dsp:nvSpPr>
        <dsp:cNvPr id="0" name=""/>
        <dsp:cNvSpPr/>
      </dsp:nvSpPr>
      <dsp:spPr>
        <a:xfrm>
          <a:off x="4068158" y="384561"/>
          <a:ext cx="1782979" cy="604800"/>
        </a:xfrm>
        <a:prstGeom prst="rect">
          <a:avLst/>
        </a:prstGeom>
        <a:solidFill>
          <a:schemeClr val="accent5">
            <a:hueOff val="5888237"/>
            <a:satOff val="19172"/>
            <a:lumOff val="6667"/>
            <a:alphaOff val="0"/>
          </a:schemeClr>
        </a:solidFill>
        <a:ln w="34925" cap="flat" cmpd="sng" algn="in">
          <a:solidFill>
            <a:schemeClr val="accent5">
              <a:hueOff val="5888237"/>
              <a:satOff val="19172"/>
              <a:lumOff val="66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zh-TW" altLang="en-US"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追加</a:t>
          </a:r>
          <a:r>
            <a:rPr lang="en-US" altLang="zh-TW"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a:t>
          </a:r>
          <a:r>
            <a:rPr lang="en-US" altLang="zh-TW"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21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4068158" y="384561"/>
        <a:ext cx="1782979" cy="604800"/>
      </dsp:txXfrm>
    </dsp:sp>
    <dsp:sp modelId="{226CB7E0-2A20-4E91-8502-97CF9AC74914}">
      <dsp:nvSpPr>
        <dsp:cNvPr id="0" name=""/>
        <dsp:cNvSpPr/>
      </dsp:nvSpPr>
      <dsp:spPr>
        <a:xfrm>
          <a:off x="4068158" y="989361"/>
          <a:ext cx="1782979" cy="2496749"/>
        </a:xfrm>
        <a:prstGeom prst="rect">
          <a:avLst/>
        </a:prstGeom>
        <a:solidFill>
          <a:schemeClr val="accent5">
            <a:tint val="40000"/>
            <a:alpha val="90000"/>
            <a:hueOff val="5853729"/>
            <a:satOff val="19645"/>
            <a:lumOff val="2009"/>
            <a:alphaOff val="0"/>
          </a:schemeClr>
        </a:solidFill>
        <a:ln w="34925" cap="flat" cmpd="sng" algn="in">
          <a:solidFill>
            <a:schemeClr val="accent5">
              <a:tint val="40000"/>
              <a:alpha val="90000"/>
              <a:hueOff val="5853729"/>
              <a:satOff val="19645"/>
              <a:lumOff val="20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指一個工作計畫增加預算，且一個工作計畫減少</a:t>
          </a:r>
          <a:r>
            <a:rPr lang="zh-TW" altLang="en-US" sz="2100" b="0"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相同預算金額。</a:t>
          </a:r>
        </a:p>
      </dsp:txBody>
      <dsp:txXfrm>
        <a:off x="4068158" y="989361"/>
        <a:ext cx="1782979" cy="2496749"/>
      </dsp:txXfrm>
    </dsp:sp>
    <dsp:sp modelId="{C668C016-CCCE-43C2-AD53-AADBF5465277}">
      <dsp:nvSpPr>
        <dsp:cNvPr id="0" name=""/>
        <dsp:cNvSpPr/>
      </dsp:nvSpPr>
      <dsp:spPr>
        <a:xfrm>
          <a:off x="6100755" y="384561"/>
          <a:ext cx="1782979" cy="604800"/>
        </a:xfrm>
        <a:prstGeom prst="rect">
          <a:avLst/>
        </a:prstGeom>
        <a:solidFill>
          <a:schemeClr val="accent5">
            <a:hueOff val="8832355"/>
            <a:satOff val="28758"/>
            <a:lumOff val="10000"/>
            <a:alphaOff val="0"/>
          </a:schemeClr>
        </a:solidFill>
        <a:ln w="34925" cap="flat" cmpd="sng" algn="in">
          <a:solidFill>
            <a:schemeClr val="accent5">
              <a:hueOff val="8832355"/>
              <a:satOff val="28758"/>
              <a:lumOff val="10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zh-TW" altLang="en-US"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預算流用</a:t>
          </a:r>
          <a:endParaRPr lang="zh-TW" altLang="en-US" sz="21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6100755" y="384561"/>
        <a:ext cx="1782979" cy="604800"/>
      </dsp:txXfrm>
    </dsp:sp>
    <dsp:sp modelId="{4724EE55-DA39-47B3-9D81-3F0EDD207B14}">
      <dsp:nvSpPr>
        <dsp:cNvPr id="0" name=""/>
        <dsp:cNvSpPr/>
      </dsp:nvSpPr>
      <dsp:spPr>
        <a:xfrm>
          <a:off x="6103720" y="1008112"/>
          <a:ext cx="1782979" cy="2496749"/>
        </a:xfrm>
        <a:prstGeom prst="rect">
          <a:avLst/>
        </a:prstGeom>
        <a:solidFill>
          <a:schemeClr val="accent5">
            <a:tint val="40000"/>
            <a:alpha val="90000"/>
            <a:hueOff val="8780593"/>
            <a:satOff val="29467"/>
            <a:lumOff val="3014"/>
            <a:alphaOff val="0"/>
          </a:schemeClr>
        </a:solidFill>
        <a:ln w="34925" cap="flat" cmpd="sng" algn="in">
          <a:solidFill>
            <a:schemeClr val="accent5">
              <a:tint val="40000"/>
              <a:alpha val="90000"/>
              <a:hueOff val="8780593"/>
              <a:satOff val="29467"/>
              <a:lumOff val="30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指同一個工作計畫內，不同子預算項目金費調整。</a:t>
          </a:r>
        </a:p>
      </dsp:txBody>
      <dsp:txXfrm>
        <a:off x="6103720" y="1008112"/>
        <a:ext cx="1782979" cy="24967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45B80-2407-4488-9644-7BF79CAB6882}">
      <dsp:nvSpPr>
        <dsp:cNvPr id="0" name=""/>
        <dsp:cNvSpPr/>
      </dsp:nvSpPr>
      <dsp:spPr>
        <a:xfrm>
          <a:off x="2141" y="45811"/>
          <a:ext cx="2897182" cy="1080000"/>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90000"/>
            </a:lnSpc>
            <a:spcBef>
              <a:spcPct val="0"/>
            </a:spcBef>
            <a:spcAft>
              <a:spcPct val="35000"/>
            </a:spcAft>
            <a:buNone/>
          </a:pPr>
          <a:r>
            <a:rPr kumimoji="1" lang="zh-TW" sz="2000" b="1" kern="1200" dirty="0">
              <a:solidFill>
                <a:schemeClr val="tx1"/>
              </a:solidFill>
              <a:latin typeface="微軟正黑體" panose="020B0604030504040204" pitchFamily="34" charset="-120"/>
              <a:ea typeface="微軟正黑體" panose="020B0604030504040204" pitchFamily="34" charset="-120"/>
            </a:rPr>
            <a:t>步驟</a:t>
          </a:r>
          <a:r>
            <a:rPr kumimoji="1" lang="en-US" sz="2000" b="1" kern="1200" dirty="0">
              <a:solidFill>
                <a:schemeClr val="tx1"/>
              </a:solidFill>
              <a:latin typeface="微軟正黑體" panose="020B0604030504040204" pitchFamily="34" charset="-120"/>
              <a:ea typeface="微軟正黑體" panose="020B0604030504040204" pitchFamily="34" charset="-120"/>
            </a:rPr>
            <a:t>1</a:t>
          </a:r>
          <a:r>
            <a:rPr kumimoji="1" lang="zh-TW" sz="2000" b="1" kern="1200" dirty="0">
              <a:solidFill>
                <a:schemeClr val="tx1"/>
              </a:solidFill>
              <a:latin typeface="微軟正黑體" panose="020B0604030504040204" pitchFamily="34" charset="-120"/>
              <a:ea typeface="微軟正黑體" panose="020B0604030504040204" pitchFamily="34" charset="-120"/>
            </a:rPr>
            <a:t>：</a:t>
          </a:r>
          <a:r>
            <a:rPr kumimoji="1" lang="zh-TW" sz="2000" kern="1200" dirty="0">
              <a:solidFill>
                <a:schemeClr val="tx1"/>
              </a:solidFill>
              <a:latin typeface="微軟正黑體" panose="020B0604030504040204" pitchFamily="34" charset="-120"/>
              <a:ea typeface="微軟正黑體" panose="020B0604030504040204" pitchFamily="34" charset="-120"/>
            </a:rPr>
            <a:t>確認是否可以流用。</a:t>
          </a:r>
          <a:endParaRPr lang="zh-TW" sz="2000" kern="1200" dirty="0">
            <a:solidFill>
              <a:schemeClr val="tx1"/>
            </a:solidFill>
            <a:latin typeface="微軟正黑體" panose="020B0604030504040204" pitchFamily="34" charset="-120"/>
            <a:ea typeface="微軟正黑體" panose="020B0604030504040204" pitchFamily="34" charset="-120"/>
          </a:endParaRPr>
        </a:p>
      </dsp:txBody>
      <dsp:txXfrm>
        <a:off x="542141" y="45811"/>
        <a:ext cx="1817182" cy="1080000"/>
      </dsp:txXfrm>
    </dsp:sp>
    <dsp:sp modelId="{520FD28F-E36B-4ED4-B7E1-DB48C9AE051C}">
      <dsp:nvSpPr>
        <dsp:cNvPr id="0" name=""/>
        <dsp:cNvSpPr/>
      </dsp:nvSpPr>
      <dsp:spPr>
        <a:xfrm>
          <a:off x="2141" y="1260811"/>
          <a:ext cx="2317746" cy="32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kumimoji="1" lang="zh-TW" sz="2000" kern="1200" dirty="0">
              <a:solidFill>
                <a:schemeClr val="tx1"/>
              </a:solidFill>
              <a:latin typeface="微軟正黑體" panose="020B0604030504040204" pitchFamily="34" charset="-120"/>
              <a:ea typeface="微軟正黑體" panose="020B0604030504040204" pitchFamily="34" charset="-120"/>
            </a:rPr>
            <a:t>補助及委辦計畫經費流用，如有所疑慮，請先</a:t>
          </a:r>
          <a:r>
            <a:rPr kumimoji="1" lang="en-US" sz="2000" kern="1200" dirty="0">
              <a:solidFill>
                <a:schemeClr val="tx1"/>
              </a:solidFill>
              <a:latin typeface="微軟正黑體" panose="020B0604030504040204" pitchFamily="34" charset="-120"/>
              <a:ea typeface="微軟正黑體" panose="020B0604030504040204" pitchFamily="34" charset="-120"/>
            </a:rPr>
            <a:t>【</a:t>
          </a:r>
          <a:r>
            <a:rPr kumimoji="1" lang="zh-TW" sz="2000" kern="1200" dirty="0">
              <a:solidFill>
                <a:schemeClr val="tx1"/>
              </a:solidFill>
              <a:latin typeface="微軟正黑體" panose="020B0604030504040204" pitchFamily="34" charset="-120"/>
              <a:ea typeface="微軟正黑體" panose="020B0604030504040204" pitchFamily="34" charset="-120"/>
            </a:rPr>
            <a:t>徵詢委辦</a:t>
          </a:r>
          <a:r>
            <a:rPr kumimoji="1" lang="en-US" sz="2000" kern="1200" dirty="0">
              <a:solidFill>
                <a:schemeClr val="tx1"/>
              </a:solidFill>
              <a:latin typeface="微軟正黑體" panose="020B0604030504040204" pitchFamily="34" charset="-120"/>
              <a:ea typeface="微軟正黑體" panose="020B0604030504040204" pitchFamily="34" charset="-120"/>
            </a:rPr>
            <a:t>(</a:t>
          </a:r>
          <a:r>
            <a:rPr kumimoji="1" lang="zh-TW" sz="2000" kern="1200" dirty="0">
              <a:solidFill>
                <a:schemeClr val="tx1"/>
              </a:solidFill>
              <a:latin typeface="微軟正黑體" panose="020B0604030504040204" pitchFamily="34" charset="-120"/>
              <a:ea typeface="微軟正黑體" panose="020B0604030504040204" pitchFamily="34" charset="-120"/>
            </a:rPr>
            <a:t>補助</a:t>
          </a:r>
          <a:r>
            <a:rPr kumimoji="1" lang="en-US" sz="2000" kern="1200" dirty="0">
              <a:solidFill>
                <a:schemeClr val="tx1"/>
              </a:solidFill>
              <a:latin typeface="微軟正黑體" panose="020B0604030504040204" pitchFamily="34" charset="-120"/>
              <a:ea typeface="微軟正黑體" panose="020B0604030504040204" pitchFamily="34" charset="-120"/>
            </a:rPr>
            <a:t>)</a:t>
          </a:r>
          <a:r>
            <a:rPr kumimoji="1" lang="zh-TW" sz="2000" kern="1200" dirty="0">
              <a:solidFill>
                <a:schemeClr val="tx1"/>
              </a:solidFill>
              <a:latin typeface="微軟正黑體" panose="020B0604030504040204" pitchFamily="34" charset="-120"/>
              <a:ea typeface="微軟正黑體" panose="020B0604030504040204" pitchFamily="34" charset="-120"/>
            </a:rPr>
            <a:t>單位</a:t>
          </a:r>
          <a:r>
            <a:rPr kumimoji="1" lang="en-US" sz="2000" kern="1200" dirty="0">
              <a:solidFill>
                <a:schemeClr val="tx1"/>
              </a:solidFill>
              <a:latin typeface="微軟正黑體" panose="020B0604030504040204" pitchFamily="34" charset="-120"/>
              <a:ea typeface="微軟正黑體" panose="020B0604030504040204" pitchFamily="34" charset="-120"/>
            </a:rPr>
            <a:t>】</a:t>
          </a:r>
          <a:r>
            <a:rPr kumimoji="1" lang="zh-TW" sz="2000" kern="1200" dirty="0">
              <a:solidFill>
                <a:schemeClr val="tx1"/>
              </a:solidFill>
              <a:latin typeface="微軟正黑體" panose="020B0604030504040204" pitchFamily="34" charset="-120"/>
              <a:ea typeface="微軟正黑體" panose="020B0604030504040204" pitchFamily="34" charset="-120"/>
            </a:rPr>
            <a:t>後，核可後</a:t>
          </a:r>
          <a:r>
            <a:rPr kumimoji="1" lang="zh-TW" altLang="en-US" sz="2000" kern="1200" dirty="0">
              <a:solidFill>
                <a:schemeClr val="tx1"/>
              </a:solidFill>
              <a:latin typeface="微軟正黑體" panose="020B0604030504040204" pitchFamily="34" charset="-120"/>
              <a:ea typeface="微軟正黑體" panose="020B0604030504040204" pitchFamily="34" charset="-120"/>
            </a:rPr>
            <a:t>依其意見</a:t>
          </a:r>
          <a:r>
            <a:rPr kumimoji="1" lang="zh-TW" sz="2000" kern="1200" dirty="0">
              <a:solidFill>
                <a:schemeClr val="tx1"/>
              </a:solidFill>
              <a:latin typeface="微軟正黑體" panose="020B0604030504040204" pitchFamily="34" charset="-120"/>
              <a:ea typeface="微軟正黑體" panose="020B0604030504040204" pitchFamily="34" charset="-120"/>
            </a:rPr>
            <a:t>辦理。</a:t>
          </a:r>
          <a:endParaRPr lang="zh-TW" sz="2000" kern="1200" dirty="0">
            <a:solidFill>
              <a:schemeClr val="tx1"/>
            </a:solidFill>
            <a:latin typeface="微軟正黑體" panose="020B0604030504040204" pitchFamily="34" charset="-120"/>
            <a:ea typeface="微軟正黑體" panose="020B0604030504040204" pitchFamily="34" charset="-120"/>
          </a:endParaRPr>
        </a:p>
        <a:p>
          <a:pPr marL="228600" lvl="1" indent="-228600" algn="l" defTabSz="889000" rtl="0">
            <a:lnSpc>
              <a:spcPct val="90000"/>
            </a:lnSpc>
            <a:spcBef>
              <a:spcPct val="0"/>
            </a:spcBef>
            <a:spcAft>
              <a:spcPct val="15000"/>
            </a:spcAft>
            <a:buChar char="•"/>
          </a:pPr>
          <a:r>
            <a:rPr lang="zh-TW" altLang="en-US" sz="2000" kern="1200" dirty="0">
              <a:solidFill>
                <a:schemeClr val="tx1"/>
              </a:solidFill>
              <a:latin typeface="微軟正黑體" panose="020B0604030504040204" pitchFamily="34" charset="-120"/>
              <a:ea typeface="微軟正黑體" panose="020B0604030504040204" pitchFamily="34" charset="-120"/>
            </a:rPr>
            <a:t>學校經費，依照本校流用程序辦理。</a:t>
          </a:r>
        </a:p>
      </dsp:txBody>
      <dsp:txXfrm>
        <a:off x="2141" y="1260811"/>
        <a:ext cx="2317746" cy="3240000"/>
      </dsp:txXfrm>
    </dsp:sp>
    <dsp:sp modelId="{BFCA6145-8D4C-478A-9368-537169A54E78}">
      <dsp:nvSpPr>
        <dsp:cNvPr id="0" name=""/>
        <dsp:cNvSpPr/>
      </dsp:nvSpPr>
      <dsp:spPr>
        <a:xfrm>
          <a:off x="2683323" y="45811"/>
          <a:ext cx="2897182" cy="1080000"/>
        </a:xfrm>
        <a:prstGeom prst="chevron">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90000"/>
            </a:lnSpc>
            <a:spcBef>
              <a:spcPct val="0"/>
            </a:spcBef>
            <a:spcAft>
              <a:spcPct val="35000"/>
            </a:spcAft>
            <a:buNone/>
          </a:pPr>
          <a:r>
            <a:rPr kumimoji="1" lang="zh-TW" sz="2000" b="1" kern="1200" dirty="0">
              <a:solidFill>
                <a:schemeClr val="tx1"/>
              </a:solidFill>
              <a:latin typeface="微軟正黑體" panose="020B0604030504040204" pitchFamily="34" charset="-120"/>
              <a:ea typeface="微軟正黑體" panose="020B0604030504040204" pitchFamily="34" charset="-120"/>
            </a:rPr>
            <a:t>步驟</a:t>
          </a:r>
          <a:r>
            <a:rPr kumimoji="1" lang="en-US" sz="2000" b="1" kern="1200" dirty="0">
              <a:solidFill>
                <a:schemeClr val="tx1"/>
              </a:solidFill>
              <a:latin typeface="微軟正黑體" panose="020B0604030504040204" pitchFamily="34" charset="-120"/>
              <a:ea typeface="微軟正黑體" panose="020B0604030504040204" pitchFamily="34" charset="-120"/>
            </a:rPr>
            <a:t>2</a:t>
          </a:r>
          <a:r>
            <a:rPr kumimoji="1" lang="zh-TW" sz="2000" b="1" kern="1200" dirty="0">
              <a:solidFill>
                <a:schemeClr val="tx1"/>
              </a:solidFill>
              <a:latin typeface="微軟正黑體" panose="020B0604030504040204" pitchFamily="34" charset="-120"/>
              <a:ea typeface="微軟正黑體" panose="020B0604030504040204" pitchFamily="34" charset="-120"/>
            </a:rPr>
            <a:t>：</a:t>
          </a:r>
          <a:r>
            <a:rPr kumimoji="1" lang="zh-TW" sz="2000" b="0" kern="1200" dirty="0">
              <a:solidFill>
                <a:schemeClr val="tx1"/>
              </a:solidFill>
              <a:latin typeface="微軟正黑體" panose="020B0604030504040204" pitchFamily="34" charset="-120"/>
              <a:ea typeface="微軟正黑體" panose="020B0604030504040204" pitchFamily="34" charset="-120"/>
            </a:rPr>
            <a:t>校務系統填寫資料。</a:t>
          </a:r>
          <a:endParaRPr lang="zh-TW" sz="2000" kern="1200" dirty="0">
            <a:solidFill>
              <a:schemeClr val="tx1"/>
            </a:solidFill>
            <a:latin typeface="微軟正黑體" panose="020B0604030504040204" pitchFamily="34" charset="-120"/>
            <a:ea typeface="微軟正黑體" panose="020B0604030504040204" pitchFamily="34" charset="-120"/>
          </a:endParaRPr>
        </a:p>
      </dsp:txBody>
      <dsp:txXfrm>
        <a:off x="3223323" y="45811"/>
        <a:ext cx="1817182" cy="1080000"/>
      </dsp:txXfrm>
    </dsp:sp>
    <dsp:sp modelId="{D2B7D037-FB30-4CB2-AE51-69E4AD2CB56F}">
      <dsp:nvSpPr>
        <dsp:cNvPr id="0" name=""/>
        <dsp:cNvSpPr/>
      </dsp:nvSpPr>
      <dsp:spPr>
        <a:xfrm>
          <a:off x="2683323" y="1260811"/>
          <a:ext cx="2317746" cy="32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kumimoji="1" lang="zh-TW" sz="2000" b="0" kern="1200" dirty="0">
              <a:solidFill>
                <a:schemeClr val="tx1"/>
              </a:solidFill>
              <a:latin typeface="微軟正黑體" panose="020B0604030504040204" pitchFamily="34" charset="-120"/>
              <a:ea typeface="微軟正黑體" panose="020B0604030504040204" pitchFamily="34" charset="-120"/>
            </a:rPr>
            <a:t>請至</a:t>
          </a:r>
          <a:r>
            <a:rPr kumimoji="1" lang="en-US" sz="2000" b="0" kern="1200" dirty="0">
              <a:solidFill>
                <a:schemeClr val="tx1"/>
              </a:solidFill>
              <a:latin typeface="微軟正黑體" panose="020B0604030504040204" pitchFamily="34" charset="-120"/>
              <a:ea typeface="微軟正黑體" panose="020B0604030504040204" pitchFamily="34" charset="-120"/>
            </a:rPr>
            <a:t>【</a:t>
          </a:r>
          <a:r>
            <a:rPr kumimoji="1" lang="zh-TW" sz="2000" b="0" kern="1200" dirty="0">
              <a:solidFill>
                <a:schemeClr val="tx1"/>
              </a:solidFill>
              <a:latin typeface="微軟正黑體" panose="020B0604030504040204" pitchFamily="34" charset="-120"/>
              <a:ea typeface="微軟正黑體" panose="020B0604030504040204" pitchFamily="34" charset="-120"/>
            </a:rPr>
            <a:t>校務系統</a:t>
          </a:r>
          <a:r>
            <a:rPr kumimoji="1" lang="en-US" sz="2000" b="0" kern="1200" dirty="0">
              <a:solidFill>
                <a:schemeClr val="tx1"/>
              </a:solidFill>
              <a:latin typeface="微軟正黑體" panose="020B0604030504040204" pitchFamily="34" charset="-120"/>
              <a:ea typeface="微軟正黑體" panose="020B0604030504040204" pitchFamily="34" charset="-120"/>
            </a:rPr>
            <a:t>/</a:t>
          </a:r>
          <a:r>
            <a:rPr kumimoji="1" lang="zh-TW" altLang="en-US" sz="2000" b="0" kern="1200" dirty="0">
              <a:solidFill>
                <a:schemeClr val="tx1"/>
              </a:solidFill>
              <a:latin typeface="微軟正黑體" panose="020B0604030504040204" pitchFamily="34" charset="-120"/>
              <a:ea typeface="微軟正黑體" panose="020B0604030504040204" pitchFamily="34" charset="-120"/>
            </a:rPr>
            <a:t>學年度預算編列</a:t>
          </a:r>
          <a:r>
            <a:rPr kumimoji="1" lang="en-US" sz="2000" b="0" kern="1200" dirty="0">
              <a:solidFill>
                <a:schemeClr val="tx1"/>
              </a:solidFill>
              <a:latin typeface="微軟正黑體" panose="020B0604030504040204" pitchFamily="34" charset="-120"/>
              <a:ea typeface="微軟正黑體" panose="020B0604030504040204" pitchFamily="34" charset="-120"/>
            </a:rPr>
            <a:t>/</a:t>
          </a:r>
          <a:r>
            <a:rPr kumimoji="1" lang="zh-TW" altLang="en-US" sz="2000" b="0" kern="1200" dirty="0">
              <a:solidFill>
                <a:schemeClr val="tx1"/>
              </a:solidFill>
              <a:latin typeface="微軟正黑體" panose="020B0604030504040204" pitchFamily="34" charset="-120"/>
              <a:ea typeface="微軟正黑體" panose="020B0604030504040204" pitchFamily="34" charset="-120"/>
            </a:rPr>
            <a:t>流用單</a:t>
          </a:r>
          <a:r>
            <a:rPr kumimoji="1" lang="en-US" altLang="zh-TW" sz="2000" b="0" kern="1200" dirty="0">
              <a:solidFill>
                <a:schemeClr val="tx1"/>
              </a:solidFill>
              <a:latin typeface="微軟正黑體" panose="020B0604030504040204" pitchFamily="34" charset="-120"/>
              <a:ea typeface="微軟正黑體" panose="020B0604030504040204" pitchFamily="34" charset="-120"/>
            </a:rPr>
            <a:t>/</a:t>
          </a:r>
          <a:r>
            <a:rPr kumimoji="1" lang="zh-TW" altLang="en-US" sz="2000" b="0" kern="1200" dirty="0">
              <a:solidFill>
                <a:schemeClr val="tx1"/>
              </a:solidFill>
              <a:latin typeface="微軟正黑體" panose="020B0604030504040204" pitchFamily="34" charset="-120"/>
              <a:ea typeface="微軟正黑體" panose="020B0604030504040204" pitchFamily="34" charset="-120"/>
            </a:rPr>
            <a:t>設定流入、流出資料</a:t>
          </a:r>
          <a:r>
            <a:rPr kumimoji="1" lang="en-US" altLang="zh-TW" sz="2000" b="0" kern="1200" dirty="0">
              <a:solidFill>
                <a:schemeClr val="tx1"/>
              </a:solidFill>
              <a:latin typeface="微軟正黑體" panose="020B0604030504040204" pitchFamily="34" charset="-120"/>
              <a:ea typeface="微軟正黑體" panose="020B0604030504040204" pitchFamily="34" charset="-120"/>
            </a:rPr>
            <a:t>/</a:t>
          </a:r>
          <a:r>
            <a:rPr kumimoji="1" lang="zh-TW" altLang="en-US" sz="2000" b="0" kern="1200" dirty="0">
              <a:solidFill>
                <a:schemeClr val="tx1"/>
              </a:solidFill>
              <a:latin typeface="微軟正黑體" panose="020B0604030504040204" pitchFamily="34" charset="-120"/>
              <a:ea typeface="微軟正黑體" panose="020B0604030504040204" pitchFamily="34" charset="-120"/>
            </a:rPr>
            <a:t>設定流用簽核流程</a:t>
          </a:r>
          <a:r>
            <a:rPr kumimoji="1" lang="en-US" altLang="zh-TW" sz="2000" b="0" kern="1200" dirty="0">
              <a:solidFill>
                <a:schemeClr val="tx1"/>
              </a:solidFill>
              <a:latin typeface="微軟正黑體" panose="020B0604030504040204" pitchFamily="34" charset="-120"/>
              <a:ea typeface="微軟正黑體" panose="020B0604030504040204" pitchFamily="34" charset="-120"/>
            </a:rPr>
            <a:t>/</a:t>
          </a:r>
          <a:r>
            <a:rPr kumimoji="1" lang="zh-TW" altLang="en-US" sz="2000" b="0" kern="1200" dirty="0">
              <a:solidFill>
                <a:schemeClr val="tx1"/>
              </a:solidFill>
              <a:latin typeface="微軟正黑體" panose="020B0604030504040204" pitchFamily="34" charset="-120"/>
              <a:ea typeface="微軟正黑體" panose="020B0604030504040204" pitchFamily="34" charset="-120"/>
            </a:rPr>
            <a:t>陳送簽核。</a:t>
          </a:r>
          <a:r>
            <a:rPr kumimoji="1" lang="en-US" sz="2000" kern="1200" dirty="0">
              <a:solidFill>
                <a:schemeClr val="tx1"/>
              </a:solidFill>
              <a:latin typeface="微軟正黑體" panose="020B0604030504040204" pitchFamily="34" charset="-120"/>
              <a:ea typeface="微軟正黑體" panose="020B0604030504040204" pitchFamily="34" charset="-120"/>
            </a:rPr>
            <a:t>】</a:t>
          </a:r>
          <a:endParaRPr lang="zh-TW" sz="2000" kern="1200" dirty="0">
            <a:solidFill>
              <a:schemeClr val="tx1"/>
            </a:solidFill>
            <a:latin typeface="微軟正黑體" panose="020B0604030504040204" pitchFamily="34" charset="-120"/>
            <a:ea typeface="微軟正黑體" panose="020B0604030504040204" pitchFamily="34" charset="-120"/>
          </a:endParaRPr>
        </a:p>
      </dsp:txBody>
      <dsp:txXfrm>
        <a:off x="2683323" y="1260811"/>
        <a:ext cx="2317746" cy="3240000"/>
      </dsp:txXfrm>
    </dsp:sp>
    <dsp:sp modelId="{81619CD8-2651-4B9E-A1DA-E59C617B0898}">
      <dsp:nvSpPr>
        <dsp:cNvPr id="0" name=""/>
        <dsp:cNvSpPr/>
      </dsp:nvSpPr>
      <dsp:spPr>
        <a:xfrm>
          <a:off x="5364506" y="45811"/>
          <a:ext cx="2897182" cy="1080000"/>
        </a:xfrm>
        <a:prstGeom prst="chevron">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90000"/>
            </a:lnSpc>
            <a:spcBef>
              <a:spcPct val="0"/>
            </a:spcBef>
            <a:spcAft>
              <a:spcPct val="35000"/>
            </a:spcAft>
            <a:buNone/>
          </a:pPr>
          <a:r>
            <a:rPr kumimoji="1" lang="zh-TW" sz="2000" b="1" kern="1200" dirty="0">
              <a:solidFill>
                <a:schemeClr val="tx1"/>
              </a:solidFill>
              <a:latin typeface="微軟正黑體" panose="020B0604030504040204" pitchFamily="34" charset="-120"/>
              <a:ea typeface="微軟正黑體" panose="020B0604030504040204" pitchFamily="34" charset="-120"/>
            </a:rPr>
            <a:t>步驟</a:t>
          </a:r>
          <a:r>
            <a:rPr kumimoji="1" lang="en-US" sz="2000" b="1" kern="1200" dirty="0">
              <a:solidFill>
                <a:schemeClr val="tx1"/>
              </a:solidFill>
              <a:latin typeface="微軟正黑體" panose="020B0604030504040204" pitchFamily="34" charset="-120"/>
              <a:ea typeface="微軟正黑體" panose="020B0604030504040204" pitchFamily="34" charset="-120"/>
            </a:rPr>
            <a:t>3</a:t>
          </a:r>
          <a:r>
            <a:rPr kumimoji="1" lang="zh-TW" sz="2000" b="1" kern="1200" dirty="0">
              <a:solidFill>
                <a:schemeClr val="tx1"/>
              </a:solidFill>
              <a:latin typeface="微軟正黑體" panose="020B0604030504040204" pitchFamily="34" charset="-120"/>
              <a:ea typeface="微軟正黑體" panose="020B0604030504040204" pitchFamily="34" charset="-120"/>
            </a:rPr>
            <a:t>：</a:t>
          </a:r>
          <a:r>
            <a:rPr kumimoji="1" lang="zh-TW" altLang="en-US" sz="2000" b="0" kern="1200" dirty="0">
              <a:solidFill>
                <a:schemeClr val="tx1"/>
              </a:solidFill>
              <a:latin typeface="微軟正黑體" panose="020B0604030504040204" pitchFamily="34" charset="-120"/>
              <a:ea typeface="微軟正黑體" panose="020B0604030504040204" pitchFamily="34" charset="-120"/>
            </a:rPr>
            <a:t>送至會計室作業</a:t>
          </a:r>
          <a:endParaRPr lang="zh-TW" sz="2000" kern="1200" dirty="0">
            <a:solidFill>
              <a:schemeClr val="tx1"/>
            </a:solidFill>
            <a:latin typeface="微軟正黑體" panose="020B0604030504040204" pitchFamily="34" charset="-120"/>
            <a:ea typeface="微軟正黑體" panose="020B0604030504040204" pitchFamily="34" charset="-120"/>
          </a:endParaRPr>
        </a:p>
      </dsp:txBody>
      <dsp:txXfrm>
        <a:off x="5904506" y="45811"/>
        <a:ext cx="1817182" cy="1080000"/>
      </dsp:txXfrm>
    </dsp:sp>
    <dsp:sp modelId="{0284EDB1-372B-479E-A191-651306E87982}">
      <dsp:nvSpPr>
        <dsp:cNvPr id="0" name=""/>
        <dsp:cNvSpPr/>
      </dsp:nvSpPr>
      <dsp:spPr>
        <a:xfrm>
          <a:off x="5364506" y="1260811"/>
          <a:ext cx="2317746" cy="32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kumimoji="1" lang="zh-TW" sz="2000" b="0" kern="1200" dirty="0">
              <a:solidFill>
                <a:schemeClr val="tx1"/>
              </a:solidFill>
              <a:latin typeface="微軟正黑體" panose="020B0604030504040204" pitchFamily="34" charset="-120"/>
              <a:ea typeface="微軟正黑體" panose="020B0604030504040204" pitchFamily="34" charset="-120"/>
            </a:rPr>
            <a:t>列印</a:t>
          </a:r>
          <a:r>
            <a:rPr kumimoji="1" lang="en-US" sz="2000" b="1" kern="1200" dirty="0">
              <a:solidFill>
                <a:schemeClr val="tx1"/>
              </a:solidFill>
              <a:latin typeface="微軟正黑體" panose="020B0604030504040204" pitchFamily="34" charset="-120"/>
              <a:ea typeface="微軟正黑體" panose="020B0604030504040204" pitchFamily="34" charset="-120"/>
            </a:rPr>
            <a:t>【</a:t>
          </a:r>
          <a:r>
            <a:rPr kumimoji="1" lang="zh-TW" sz="2000" b="1" kern="1200" dirty="0">
              <a:solidFill>
                <a:schemeClr val="tx1"/>
              </a:solidFill>
              <a:latin typeface="微軟正黑體" panose="020B0604030504040204" pitchFamily="34" charset="-120"/>
              <a:ea typeface="微軟正黑體" panose="020B0604030504040204" pitchFamily="34" charset="-120"/>
            </a:rPr>
            <a:t>預算經費流用申請表</a:t>
          </a:r>
          <a:r>
            <a:rPr kumimoji="1" lang="en-US" sz="2000" b="1" kern="1200" dirty="0">
              <a:solidFill>
                <a:schemeClr val="tx1"/>
              </a:solidFill>
              <a:latin typeface="微軟正黑體" panose="020B0604030504040204" pitchFamily="34" charset="-120"/>
              <a:ea typeface="微軟正黑體" panose="020B0604030504040204" pitchFamily="34" charset="-120"/>
            </a:rPr>
            <a:t>】</a:t>
          </a:r>
          <a:r>
            <a:rPr kumimoji="1" lang="zh-TW" sz="2000" b="1" kern="1200" dirty="0">
              <a:solidFill>
                <a:schemeClr val="tx1"/>
              </a:solidFill>
              <a:latin typeface="微軟正黑體" panose="020B0604030504040204" pitchFamily="34" charset="-120"/>
              <a:ea typeface="微軟正黑體" panose="020B0604030504040204" pitchFamily="34" charset="-120"/>
            </a:rPr>
            <a:t>並送至</a:t>
          </a:r>
          <a:r>
            <a:rPr kumimoji="1" lang="zh-TW" sz="2000" b="0" kern="1200" dirty="0">
              <a:solidFill>
                <a:schemeClr val="tx1"/>
              </a:solidFill>
              <a:latin typeface="微軟正黑體" panose="020B0604030504040204" pitchFamily="34" charset="-120"/>
              <a:ea typeface="微軟正黑體" panose="020B0604030504040204" pitchFamily="34" charset="-120"/>
            </a:rPr>
            <a:t>會計室作業。</a:t>
          </a:r>
          <a:endParaRPr lang="zh-TW" sz="2000" kern="1200" dirty="0">
            <a:solidFill>
              <a:schemeClr val="tx1"/>
            </a:solidFill>
            <a:latin typeface="微軟正黑體" panose="020B0604030504040204" pitchFamily="34" charset="-120"/>
            <a:ea typeface="微軟正黑體" panose="020B0604030504040204" pitchFamily="34" charset="-120"/>
          </a:endParaRPr>
        </a:p>
      </dsp:txBody>
      <dsp:txXfrm>
        <a:off x="5364506" y="1260811"/>
        <a:ext cx="2317746" cy="3240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98D60-44E1-44D2-980F-0EECF8DEA39F}">
      <dsp:nvSpPr>
        <dsp:cNvPr id="0" name=""/>
        <dsp:cNvSpPr/>
      </dsp:nvSpPr>
      <dsp:spPr>
        <a:xfrm>
          <a:off x="6152" y="480561"/>
          <a:ext cx="2193149" cy="810000"/>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zh-TW" sz="1500" b="0" kern="1200" dirty="0">
              <a:solidFill>
                <a:schemeClr val="bg1"/>
              </a:solidFill>
              <a:latin typeface="微軟正黑體" panose="020B0604030504040204" pitchFamily="34" charset="-120"/>
              <a:ea typeface="微軟正黑體" panose="020B0604030504040204" pitchFamily="34" charset="-120"/>
            </a:rPr>
            <a:t>步驟</a:t>
          </a:r>
          <a:r>
            <a:rPr lang="en-US" sz="1500" b="0" kern="1200" dirty="0">
              <a:solidFill>
                <a:schemeClr val="bg1"/>
              </a:solidFill>
              <a:latin typeface="微軟正黑體" panose="020B0604030504040204" pitchFamily="34" charset="-120"/>
              <a:ea typeface="微軟正黑體" panose="020B0604030504040204" pitchFamily="34" charset="-120"/>
            </a:rPr>
            <a:t>1</a:t>
          </a:r>
          <a:r>
            <a:rPr lang="zh-TW" altLang="en-US" sz="1500" b="0" kern="1200" dirty="0">
              <a:solidFill>
                <a:schemeClr val="bg1"/>
              </a:solidFill>
              <a:latin typeface="微軟正黑體" panose="020B0604030504040204" pitchFamily="34" charset="-120"/>
              <a:ea typeface="微軟正黑體" panose="020B0604030504040204" pitchFamily="34" charset="-120"/>
            </a:rPr>
            <a:t>：</a:t>
          </a:r>
          <a:r>
            <a:rPr lang="zh-TW" sz="1500" b="0" kern="1200" dirty="0">
              <a:solidFill>
                <a:schemeClr val="bg1"/>
              </a:solidFill>
              <a:latin typeface="微軟正黑體" panose="020B0604030504040204" pitchFamily="34" charset="-120"/>
              <a:ea typeface="微軟正黑體" panose="020B0604030504040204" pitchFamily="34" charset="-120"/>
            </a:rPr>
            <a:t>考量其他經費</a:t>
          </a:r>
          <a:endParaRPr lang="zh-TW" sz="1500" kern="1200" dirty="0">
            <a:solidFill>
              <a:schemeClr val="bg1"/>
            </a:solidFill>
            <a:latin typeface="微軟正黑體" panose="020B0604030504040204" pitchFamily="34" charset="-120"/>
            <a:ea typeface="微軟正黑體" panose="020B0604030504040204" pitchFamily="34" charset="-120"/>
          </a:endParaRPr>
        </a:p>
      </dsp:txBody>
      <dsp:txXfrm>
        <a:off x="411152" y="480561"/>
        <a:ext cx="1383149" cy="810000"/>
      </dsp:txXfrm>
    </dsp:sp>
    <dsp:sp modelId="{3A00D751-171C-479C-A3A4-E7116056412F}">
      <dsp:nvSpPr>
        <dsp:cNvPr id="0" name=""/>
        <dsp:cNvSpPr/>
      </dsp:nvSpPr>
      <dsp:spPr>
        <a:xfrm>
          <a:off x="6152" y="1391811"/>
          <a:ext cx="1754519" cy="210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rtl="0">
            <a:lnSpc>
              <a:spcPct val="90000"/>
            </a:lnSpc>
            <a:spcBef>
              <a:spcPct val="0"/>
            </a:spcBef>
            <a:spcAft>
              <a:spcPct val="15000"/>
            </a:spcAft>
            <a:buChar char="•"/>
          </a:pPr>
          <a:r>
            <a:rPr lang="zh-TW" sz="1500" b="0" kern="1200" dirty="0">
              <a:solidFill>
                <a:schemeClr val="tx1"/>
              </a:solidFill>
              <a:latin typeface="微軟正黑體" panose="020B0604030504040204" pitchFamily="34" charset="-120"/>
              <a:ea typeface="微軟正黑體" panose="020B0604030504040204" pitchFamily="34" charset="-120"/>
            </a:rPr>
            <a:t>考量同一工作計畫內預算並辦理流用，</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參閱流用程序</a:t>
          </a:r>
          <a:r>
            <a:rPr lang="en-US" sz="1500" b="0" kern="1200" dirty="0">
              <a:solidFill>
                <a:schemeClr val="tx1"/>
              </a:solidFill>
              <a:latin typeface="微軟正黑體" panose="020B0604030504040204" pitchFamily="34" charset="-120"/>
              <a:ea typeface="微軟正黑體" panose="020B0604030504040204" pitchFamily="34" charset="-120"/>
            </a:rPr>
            <a:t>)</a:t>
          </a:r>
          <a:endParaRPr lang="zh-TW" sz="1500" kern="1200" dirty="0">
            <a:solidFill>
              <a:schemeClr val="tx1"/>
            </a:solidFill>
            <a:latin typeface="微軟正黑體" panose="020B0604030504040204" pitchFamily="34" charset="-120"/>
            <a:ea typeface="微軟正黑體" panose="020B0604030504040204" pitchFamily="34" charset="-120"/>
          </a:endParaRPr>
        </a:p>
      </dsp:txBody>
      <dsp:txXfrm>
        <a:off x="6152" y="1391811"/>
        <a:ext cx="1754519" cy="2107265"/>
      </dsp:txXfrm>
    </dsp:sp>
    <dsp:sp modelId="{F263C712-1FF5-4E75-80BA-A91916D63A42}">
      <dsp:nvSpPr>
        <dsp:cNvPr id="0" name=""/>
        <dsp:cNvSpPr/>
      </dsp:nvSpPr>
      <dsp:spPr>
        <a:xfrm>
          <a:off x="1983302" y="480561"/>
          <a:ext cx="2193149" cy="810000"/>
        </a:xfrm>
        <a:prstGeom prst="chevron">
          <a:avLst/>
        </a:prstGeom>
        <a:solidFill>
          <a:schemeClr val="accent5">
            <a:hueOff val="2944118"/>
            <a:satOff val="9586"/>
            <a:lumOff val="333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zh-TW" sz="1500" b="0" kern="1200" dirty="0">
              <a:solidFill>
                <a:schemeClr val="bg1"/>
              </a:solidFill>
              <a:latin typeface="微軟正黑體" panose="020B0604030504040204" pitchFamily="34" charset="-120"/>
              <a:ea typeface="微軟正黑體" panose="020B0604030504040204" pitchFamily="34" charset="-120"/>
            </a:rPr>
            <a:t>步驟</a:t>
          </a:r>
          <a:r>
            <a:rPr lang="en-US" sz="1500" b="0" kern="1200" dirty="0">
              <a:solidFill>
                <a:schemeClr val="bg1"/>
              </a:solidFill>
              <a:latin typeface="微軟正黑體" panose="020B0604030504040204" pitchFamily="34" charset="-120"/>
              <a:ea typeface="微軟正黑體" panose="020B0604030504040204" pitchFamily="34" charset="-120"/>
            </a:rPr>
            <a:t>2 </a:t>
          </a:r>
          <a:r>
            <a:rPr lang="zh-TW" altLang="en-US" sz="1500" b="0" kern="1200" dirty="0">
              <a:solidFill>
                <a:schemeClr val="bg1"/>
              </a:solidFill>
              <a:latin typeface="微軟正黑體" panose="020B0604030504040204" pitchFamily="34" charset="-120"/>
              <a:ea typeface="微軟正黑體" panose="020B0604030504040204" pitchFamily="34" charset="-120"/>
            </a:rPr>
            <a:t>：</a:t>
          </a:r>
          <a:r>
            <a:rPr lang="zh-TW" sz="1500" b="0" kern="1200" dirty="0">
              <a:solidFill>
                <a:schemeClr val="bg1"/>
              </a:solidFill>
              <a:latin typeface="微軟正黑體" panose="020B0604030504040204" pitchFamily="34" charset="-120"/>
              <a:ea typeface="微軟正黑體" panose="020B0604030504040204" pitchFamily="34" charset="-120"/>
            </a:rPr>
            <a:t>上簽追加預算</a:t>
          </a:r>
          <a:endParaRPr lang="zh-TW" sz="1500" kern="1200" dirty="0">
            <a:solidFill>
              <a:schemeClr val="bg1"/>
            </a:solidFill>
            <a:latin typeface="微軟正黑體" panose="020B0604030504040204" pitchFamily="34" charset="-120"/>
            <a:ea typeface="微軟正黑體" panose="020B0604030504040204" pitchFamily="34" charset="-120"/>
          </a:endParaRPr>
        </a:p>
      </dsp:txBody>
      <dsp:txXfrm>
        <a:off x="2388302" y="480561"/>
        <a:ext cx="1383149" cy="810000"/>
      </dsp:txXfrm>
    </dsp:sp>
    <dsp:sp modelId="{44E1DE7D-A394-4AFF-9064-A8A4ED5A204D}">
      <dsp:nvSpPr>
        <dsp:cNvPr id="0" name=""/>
        <dsp:cNvSpPr/>
      </dsp:nvSpPr>
      <dsp:spPr>
        <a:xfrm>
          <a:off x="1983302" y="1391811"/>
          <a:ext cx="1754519" cy="210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rtl="0">
            <a:lnSpc>
              <a:spcPct val="90000"/>
            </a:lnSpc>
            <a:spcBef>
              <a:spcPct val="0"/>
            </a:spcBef>
            <a:spcAft>
              <a:spcPct val="15000"/>
            </a:spcAft>
            <a:buChar char="•"/>
          </a:pPr>
          <a:r>
            <a:rPr lang="zh-TW" sz="1500" b="0" kern="1200" dirty="0">
              <a:solidFill>
                <a:schemeClr val="tx1"/>
              </a:solidFill>
              <a:latin typeface="微軟正黑體" panose="020B0604030504040204" pitchFamily="34" charset="-120"/>
              <a:ea typeface="微軟正黑體" panose="020B0604030504040204" pitchFamily="34" charset="-120"/>
            </a:rPr>
            <a:t>同一工作計畫內無金額可流用，上簽</a:t>
          </a:r>
          <a:r>
            <a:rPr lang="zh-TW" altLang="en-US" sz="1500" b="0" kern="1200" dirty="0">
              <a:solidFill>
                <a:schemeClr val="tx1"/>
              </a:solidFill>
              <a:latin typeface="微軟正黑體" panose="020B0604030504040204" pitchFamily="34" charset="-120"/>
              <a:ea typeface="微軟正黑體" panose="020B0604030504040204" pitchFamily="34" charset="-120"/>
            </a:rPr>
            <a:t>並檢附</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估價單</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kumimoji="1" lang="zh-TW" altLang="en-US" sz="1500" b="0" kern="1200" dirty="0">
              <a:solidFill>
                <a:schemeClr val="tx1"/>
              </a:solidFill>
              <a:latin typeface="微軟正黑體" panose="020B0604030504040204" pitchFamily="34" charset="-120"/>
              <a:ea typeface="微軟正黑體" panose="020B0604030504040204" pitchFamily="34" charset="-120"/>
            </a:rPr>
            <a:t>、</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預算控制表</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追加預算明細表</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追加預算。</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簽呈格式參閱公文範本</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a:t>
          </a:r>
          <a:endParaRPr lang="zh-TW" sz="1500" kern="1200" dirty="0">
            <a:solidFill>
              <a:schemeClr val="tx1"/>
            </a:solidFill>
            <a:latin typeface="微軟正黑體" panose="020B0604030504040204" pitchFamily="34" charset="-120"/>
            <a:ea typeface="微軟正黑體" panose="020B0604030504040204" pitchFamily="34" charset="-120"/>
          </a:endParaRPr>
        </a:p>
      </dsp:txBody>
      <dsp:txXfrm>
        <a:off x="1983302" y="1391811"/>
        <a:ext cx="1754519" cy="2107265"/>
      </dsp:txXfrm>
    </dsp:sp>
    <dsp:sp modelId="{4488F9A1-627B-4B6C-96F4-B58BE6BF066D}">
      <dsp:nvSpPr>
        <dsp:cNvPr id="0" name=""/>
        <dsp:cNvSpPr/>
      </dsp:nvSpPr>
      <dsp:spPr>
        <a:xfrm>
          <a:off x="3960452" y="480561"/>
          <a:ext cx="2193149" cy="810000"/>
        </a:xfrm>
        <a:prstGeom prst="chevron">
          <a:avLst/>
        </a:prstGeom>
        <a:solidFill>
          <a:schemeClr val="accent5">
            <a:hueOff val="5888237"/>
            <a:satOff val="19172"/>
            <a:lumOff val="666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zh-TW" sz="1500" b="0" kern="1200" dirty="0">
              <a:solidFill>
                <a:schemeClr val="bg1"/>
              </a:solidFill>
              <a:latin typeface="微軟正黑體" panose="020B0604030504040204" pitchFamily="34" charset="-120"/>
              <a:ea typeface="微軟正黑體" panose="020B0604030504040204" pitchFamily="34" charset="-120"/>
            </a:rPr>
            <a:t>步驟</a:t>
          </a:r>
          <a:r>
            <a:rPr lang="en-US" sz="1500" b="0" kern="1200" dirty="0">
              <a:solidFill>
                <a:schemeClr val="bg1"/>
              </a:solidFill>
              <a:latin typeface="微軟正黑體" panose="020B0604030504040204" pitchFamily="34" charset="-120"/>
              <a:ea typeface="微軟正黑體" panose="020B0604030504040204" pitchFamily="34" charset="-120"/>
            </a:rPr>
            <a:t>3</a:t>
          </a:r>
          <a:r>
            <a:rPr lang="zh-TW" altLang="en-US" sz="1500" b="0" kern="1200" dirty="0">
              <a:solidFill>
                <a:schemeClr val="bg1"/>
              </a:solidFill>
              <a:latin typeface="微軟正黑體" panose="020B0604030504040204" pitchFamily="34" charset="-120"/>
              <a:ea typeface="微軟正黑體" panose="020B0604030504040204" pitchFamily="34" charset="-120"/>
            </a:rPr>
            <a:t>：</a:t>
          </a:r>
          <a:r>
            <a:rPr lang="en-US" sz="1500" b="0" kern="1200" dirty="0">
              <a:solidFill>
                <a:schemeClr val="bg1"/>
              </a:solidFill>
              <a:latin typeface="微軟正黑體" panose="020B0604030504040204" pitchFamily="34" charset="-120"/>
              <a:ea typeface="微軟正黑體" panose="020B0604030504040204" pitchFamily="34" charset="-120"/>
            </a:rPr>
            <a:t> </a:t>
          </a:r>
          <a:r>
            <a:rPr lang="zh-TW" altLang="en-US" sz="1500" b="0" kern="1200" dirty="0">
              <a:solidFill>
                <a:schemeClr val="bg1"/>
              </a:solidFill>
              <a:latin typeface="微軟正黑體" panose="020B0604030504040204" pitchFamily="34" charset="-120"/>
              <a:ea typeface="微軟正黑體" panose="020B0604030504040204" pitchFamily="34" charset="-120"/>
            </a:rPr>
            <a:t>設定預算追加減明細</a:t>
          </a:r>
          <a:endParaRPr lang="zh-TW" sz="1500" kern="1200" dirty="0">
            <a:solidFill>
              <a:schemeClr val="bg1"/>
            </a:solidFill>
            <a:latin typeface="微軟正黑體" panose="020B0604030504040204" pitchFamily="34" charset="-120"/>
            <a:ea typeface="微軟正黑體" panose="020B0604030504040204" pitchFamily="34" charset="-120"/>
          </a:endParaRPr>
        </a:p>
      </dsp:txBody>
      <dsp:txXfrm>
        <a:off x="4365452" y="480561"/>
        <a:ext cx="1383149" cy="810000"/>
      </dsp:txXfrm>
    </dsp:sp>
    <dsp:sp modelId="{DA2A9CDB-7324-4CFE-9183-525EA7A65026}">
      <dsp:nvSpPr>
        <dsp:cNvPr id="0" name=""/>
        <dsp:cNvSpPr/>
      </dsp:nvSpPr>
      <dsp:spPr>
        <a:xfrm>
          <a:off x="3960452" y="1391811"/>
          <a:ext cx="1754519" cy="210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rtl="0">
            <a:lnSpc>
              <a:spcPct val="90000"/>
            </a:lnSpc>
            <a:spcBef>
              <a:spcPct val="0"/>
            </a:spcBef>
            <a:spcAft>
              <a:spcPct val="15000"/>
            </a:spcAft>
            <a:buChar char="•"/>
          </a:pPr>
          <a:r>
            <a:rPr lang="zh-TW" altLang="en-US" sz="1500" b="0" kern="1200" dirty="0">
              <a:solidFill>
                <a:schemeClr val="tx1"/>
              </a:solidFill>
              <a:latin typeface="微軟正黑體" panose="020B0604030504040204" pitchFamily="34" charset="-120"/>
              <a:ea typeface="微軟正黑體" panose="020B0604030504040204" pitchFamily="34" charset="-120"/>
            </a:rPr>
            <a:t>核准後，</a:t>
          </a:r>
          <a:r>
            <a:rPr lang="zh-TW" sz="1500" b="0" kern="1200" dirty="0">
              <a:solidFill>
                <a:schemeClr val="tx1"/>
              </a:solidFill>
              <a:latin typeface="微軟正黑體" panose="020B0604030504040204" pitchFamily="34" charset="-120"/>
              <a:ea typeface="微軟正黑體" panose="020B0604030504040204" pitchFamily="34" charset="-120"/>
            </a:rPr>
            <a:t>請至校務系統</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學年度預算編列</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追加減</a:t>
          </a:r>
          <a:r>
            <a:rPr lang="zh-TW" altLang="en-US" sz="1500" b="0" kern="1200" dirty="0">
              <a:solidFill>
                <a:schemeClr val="tx1"/>
              </a:solidFill>
              <a:latin typeface="微軟正黑體" panose="020B0604030504040204" pitchFamily="34" charset="-120"/>
              <a:ea typeface="微軟正黑體" panose="020B0604030504040204" pitchFamily="34" charset="-120"/>
            </a:rPr>
            <a:t>申請單</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設定預算追加減資料</a:t>
          </a:r>
          <a:r>
            <a:rPr lang="zh-TW" sz="1500" b="0" kern="1200" dirty="0">
              <a:solidFill>
                <a:schemeClr val="tx1"/>
              </a:solidFill>
              <a:latin typeface="微軟正黑體" panose="020B0604030504040204" pitchFamily="34" charset="-120"/>
              <a:ea typeface="微軟正黑體" panose="020B0604030504040204" pitchFamily="34" charset="-120"/>
            </a:rPr>
            <a:t>，</a:t>
          </a:r>
          <a:r>
            <a:rPr kumimoji="1" lang="zh-TW" altLang="en-US" sz="1500" b="0" kern="1200" dirty="0">
              <a:solidFill>
                <a:schemeClr val="tx1"/>
              </a:solidFill>
              <a:latin typeface="微軟正黑體" panose="020B0604030504040204" pitchFamily="34" charset="-120"/>
              <a:ea typeface="微軟正黑體" panose="020B0604030504040204" pitchFamily="34" charset="-120"/>
            </a:rPr>
            <a:t>確認</a:t>
          </a:r>
          <a:r>
            <a:rPr kumimoji="1" lang="zh-TW" sz="1500" b="0" kern="1200" dirty="0">
              <a:solidFill>
                <a:schemeClr val="tx1"/>
              </a:solidFill>
              <a:latin typeface="微軟正黑體" panose="020B0604030504040204" pitchFamily="34" charset="-120"/>
              <a:ea typeface="微軟正黑體" panose="020B0604030504040204" pitchFamily="34" charset="-120"/>
            </a:rPr>
            <a:t>後點選</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kumimoji="1" lang="zh-TW" altLang="en-US" sz="1500" b="0" kern="1200" dirty="0">
              <a:solidFill>
                <a:schemeClr val="tx1"/>
              </a:solidFill>
              <a:latin typeface="微軟正黑體" panose="020B0604030504040204" pitchFamily="34" charset="-120"/>
              <a:ea typeface="微軟正黑體" panose="020B0604030504040204" pitchFamily="34" charset="-120"/>
            </a:rPr>
            <a:t>送</a:t>
          </a:r>
          <a:r>
            <a:rPr kumimoji="1" lang="zh-TW" sz="1500" b="0" kern="1200" dirty="0">
              <a:solidFill>
                <a:schemeClr val="tx1"/>
              </a:solidFill>
              <a:latin typeface="微軟正黑體" panose="020B0604030504040204" pitchFamily="34" charset="-120"/>
              <a:ea typeface="微軟正黑體" panose="020B0604030504040204" pitchFamily="34" charset="-120"/>
            </a:rPr>
            <a:t>會計室審核</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kumimoji="1" lang="zh-TW" sz="1500" b="0" kern="1200" dirty="0">
              <a:solidFill>
                <a:schemeClr val="tx1"/>
              </a:solidFill>
              <a:latin typeface="微軟正黑體" panose="020B0604030504040204" pitchFamily="34" charset="-120"/>
              <a:ea typeface="微軟正黑體" panose="020B0604030504040204" pitchFamily="34" charset="-120"/>
            </a:rPr>
            <a:t>，送出資料。</a:t>
          </a:r>
          <a:endParaRPr lang="zh-TW" sz="1500" kern="1200" dirty="0">
            <a:solidFill>
              <a:schemeClr val="tx1"/>
            </a:solidFill>
            <a:latin typeface="微軟正黑體" panose="020B0604030504040204" pitchFamily="34" charset="-120"/>
            <a:ea typeface="微軟正黑體" panose="020B0604030504040204" pitchFamily="34" charset="-120"/>
          </a:endParaRPr>
        </a:p>
      </dsp:txBody>
      <dsp:txXfrm>
        <a:off x="3960452" y="1391811"/>
        <a:ext cx="1754519" cy="2107265"/>
      </dsp:txXfrm>
    </dsp:sp>
    <dsp:sp modelId="{52B2B5FB-9F4F-4E3D-9884-2DE9CA9BBAB9}">
      <dsp:nvSpPr>
        <dsp:cNvPr id="0" name=""/>
        <dsp:cNvSpPr/>
      </dsp:nvSpPr>
      <dsp:spPr>
        <a:xfrm>
          <a:off x="5937601" y="480561"/>
          <a:ext cx="2193149" cy="810000"/>
        </a:xfrm>
        <a:prstGeom prst="chevron">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zh-TW" sz="1500" b="0" kern="1200" dirty="0">
              <a:solidFill>
                <a:schemeClr val="bg1"/>
              </a:solidFill>
              <a:latin typeface="微軟正黑體" panose="020B0604030504040204" pitchFamily="34" charset="-120"/>
              <a:ea typeface="微軟正黑體" panose="020B0604030504040204" pitchFamily="34" charset="-120"/>
            </a:rPr>
            <a:t>步驟</a:t>
          </a:r>
          <a:r>
            <a:rPr lang="en-US" sz="1500" b="0" kern="1200" dirty="0">
              <a:solidFill>
                <a:schemeClr val="bg1"/>
              </a:solidFill>
              <a:latin typeface="微軟正黑體" panose="020B0604030504040204" pitchFamily="34" charset="-120"/>
              <a:ea typeface="微軟正黑體" panose="020B0604030504040204" pitchFamily="34" charset="-120"/>
            </a:rPr>
            <a:t>4</a:t>
          </a:r>
          <a:r>
            <a:rPr lang="zh-TW" altLang="en-US" sz="1500" b="0" kern="1200" dirty="0">
              <a:solidFill>
                <a:schemeClr val="bg1"/>
              </a:solidFill>
              <a:latin typeface="微軟正黑體" panose="020B0604030504040204" pitchFamily="34" charset="-120"/>
              <a:ea typeface="微軟正黑體" panose="020B0604030504040204" pitchFamily="34" charset="-120"/>
            </a:rPr>
            <a:t>：</a:t>
          </a:r>
          <a:r>
            <a:rPr lang="en-US" sz="1500" b="0" kern="1200" dirty="0">
              <a:solidFill>
                <a:schemeClr val="bg1"/>
              </a:solidFill>
              <a:latin typeface="微軟正黑體" panose="020B0604030504040204" pitchFamily="34" charset="-120"/>
              <a:ea typeface="微軟正黑體" panose="020B0604030504040204" pitchFamily="34" charset="-120"/>
            </a:rPr>
            <a:t> </a:t>
          </a:r>
          <a:r>
            <a:rPr lang="zh-TW" sz="1500" b="0" kern="1200" dirty="0">
              <a:solidFill>
                <a:schemeClr val="bg1"/>
              </a:solidFill>
              <a:latin typeface="微軟正黑體" panose="020B0604030504040204" pitchFamily="34" charset="-120"/>
              <a:ea typeface="微軟正黑體" panose="020B0604030504040204" pitchFamily="34" charset="-120"/>
            </a:rPr>
            <a:t>送至會計室作業</a:t>
          </a:r>
          <a:endParaRPr lang="zh-TW" sz="1500" kern="1200" dirty="0">
            <a:solidFill>
              <a:schemeClr val="bg1"/>
            </a:solidFill>
            <a:latin typeface="微軟正黑體" panose="020B0604030504040204" pitchFamily="34" charset="-120"/>
            <a:ea typeface="微軟正黑體" panose="020B0604030504040204" pitchFamily="34" charset="-120"/>
          </a:endParaRPr>
        </a:p>
      </dsp:txBody>
      <dsp:txXfrm>
        <a:off x="6342601" y="480561"/>
        <a:ext cx="1383149" cy="810000"/>
      </dsp:txXfrm>
    </dsp:sp>
    <dsp:sp modelId="{B5C10DF5-BD91-4E92-967E-36D73456D2B9}">
      <dsp:nvSpPr>
        <dsp:cNvPr id="0" name=""/>
        <dsp:cNvSpPr/>
      </dsp:nvSpPr>
      <dsp:spPr>
        <a:xfrm>
          <a:off x="5937601" y="1391811"/>
          <a:ext cx="1754519" cy="210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rtl="0">
            <a:lnSpc>
              <a:spcPct val="90000"/>
            </a:lnSpc>
            <a:spcBef>
              <a:spcPct val="0"/>
            </a:spcBef>
            <a:spcAft>
              <a:spcPct val="15000"/>
            </a:spcAft>
            <a:buChar char="•"/>
          </a:pPr>
          <a:r>
            <a:rPr lang="zh-TW" sz="1500" b="0" kern="1200" dirty="0">
              <a:solidFill>
                <a:schemeClr val="tx1"/>
              </a:solidFill>
              <a:latin typeface="微軟正黑體" panose="020B0604030504040204" pitchFamily="34" charset="-120"/>
              <a:ea typeface="微軟正黑體" panose="020B0604030504040204" pitchFamily="34" charset="-120"/>
            </a:rPr>
            <a:t>列印</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預算經費追加減申請表</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及</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核准簽呈</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預算控制表</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追加預算明細表</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至會計室作業。</a:t>
          </a:r>
          <a:endParaRPr lang="zh-TW" sz="1500" kern="1200" dirty="0">
            <a:solidFill>
              <a:schemeClr val="tx1"/>
            </a:solidFill>
            <a:latin typeface="微軟正黑體" panose="020B0604030504040204" pitchFamily="34" charset="-120"/>
            <a:ea typeface="微軟正黑體" panose="020B0604030504040204" pitchFamily="34" charset="-120"/>
          </a:endParaRPr>
        </a:p>
      </dsp:txBody>
      <dsp:txXfrm>
        <a:off x="5937601" y="1391811"/>
        <a:ext cx="1754519" cy="21072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40672-D631-46E6-AFE4-120F7F53500A}">
      <dsp:nvSpPr>
        <dsp:cNvPr id="0" name=""/>
        <dsp:cNvSpPr/>
      </dsp:nvSpPr>
      <dsp:spPr>
        <a:xfrm>
          <a:off x="39" y="83441"/>
          <a:ext cx="3734957" cy="489600"/>
        </a:xfrm>
        <a:prstGeom prst="rect">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zh-TW" sz="1700" b="1" kern="1200" dirty="0">
              <a:latin typeface="微軟正黑體" panose="020B0604030504040204" pitchFamily="34" charset="-120"/>
              <a:ea typeface="微軟正黑體" panose="020B0604030504040204" pitchFamily="34" charset="-120"/>
            </a:rPr>
            <a:t>自行請款</a:t>
          </a:r>
          <a:r>
            <a:rPr lang="en-US" altLang="zh-TW" sz="1700" b="1" u="sng" kern="1200" dirty="0">
              <a:latin typeface="微軟正黑體" panose="020B0604030504040204" pitchFamily="34" charset="-120"/>
              <a:ea typeface="微軟正黑體" panose="020B0604030504040204" pitchFamily="34" charset="-120"/>
            </a:rPr>
            <a:t>(</a:t>
          </a:r>
          <a:r>
            <a:rPr lang="zh-TW" altLang="en-US" sz="1700" b="1" u="sng" kern="1200" dirty="0">
              <a:latin typeface="微軟正黑體" panose="020B0604030504040204" pitchFamily="34" charset="-120"/>
              <a:ea typeface="微軟正黑體" panose="020B0604030504040204" pitchFamily="34" charset="-120"/>
            </a:rPr>
            <a:t>不須經過請購流程</a:t>
          </a:r>
          <a:r>
            <a:rPr lang="en-US" altLang="zh-TW" sz="1700" b="1" u="sng" kern="1200" dirty="0">
              <a:latin typeface="微軟正黑體" panose="020B0604030504040204" pitchFamily="34" charset="-120"/>
              <a:ea typeface="微軟正黑體" panose="020B0604030504040204" pitchFamily="34" charset="-120"/>
            </a:rPr>
            <a:t>)</a:t>
          </a:r>
          <a:r>
            <a:rPr lang="zh-TW" sz="1700" b="1" u="sng" kern="1200" dirty="0">
              <a:latin typeface="微軟正黑體" panose="020B0604030504040204" pitchFamily="34" charset="-120"/>
              <a:ea typeface="微軟正黑體" panose="020B0604030504040204" pitchFamily="34" charset="-120"/>
            </a:rPr>
            <a:t> </a:t>
          </a:r>
          <a:endParaRPr lang="zh-TW" sz="1700" u="sng" kern="1200" dirty="0">
            <a:latin typeface="微軟正黑體" panose="020B0604030504040204" pitchFamily="34" charset="-120"/>
            <a:ea typeface="微軟正黑體" panose="020B0604030504040204" pitchFamily="34" charset="-120"/>
          </a:endParaRPr>
        </a:p>
      </dsp:txBody>
      <dsp:txXfrm>
        <a:off x="39" y="83441"/>
        <a:ext cx="3734957" cy="489600"/>
      </dsp:txXfrm>
    </dsp:sp>
    <dsp:sp modelId="{FEAD3360-A794-44E8-A864-6F20D299E049}">
      <dsp:nvSpPr>
        <dsp:cNvPr id="0" name=""/>
        <dsp:cNvSpPr/>
      </dsp:nvSpPr>
      <dsp:spPr>
        <a:xfrm>
          <a:off x="39" y="573042"/>
          <a:ext cx="3734957" cy="2799900"/>
        </a:xfrm>
        <a:prstGeom prst="rect">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TW" sz="1700" b="0" kern="1200" dirty="0">
              <a:latin typeface="微軟正黑體" panose="020B0604030504040204" pitchFamily="34" charset="-120"/>
              <a:ea typeface="微軟正黑體" panose="020B0604030504040204" pitchFamily="34" charset="-120"/>
            </a:rPr>
            <a:t>個人計畫</a:t>
          </a:r>
          <a:r>
            <a:rPr lang="zh-TW" sz="1700" b="1" kern="1200" dirty="0">
              <a:latin typeface="微軟正黑體" panose="020B0604030504040204" pitchFamily="34" charset="-120"/>
              <a:ea typeface="微軟正黑體" panose="020B0604030504040204" pitchFamily="34" charset="-120"/>
            </a:rPr>
            <a:t>且請款金額</a:t>
          </a:r>
          <a:r>
            <a:rPr lang="en-US" sz="1700" b="1" kern="1200" dirty="0">
              <a:latin typeface="微軟正黑體" panose="020B0604030504040204" pitchFamily="34" charset="-120"/>
              <a:ea typeface="微軟正黑體" panose="020B0604030504040204" pitchFamily="34" charset="-120"/>
            </a:rPr>
            <a:t>&lt;5</a:t>
          </a:r>
          <a:r>
            <a:rPr lang="zh-TW" sz="1700" b="1" kern="1200" dirty="0">
              <a:latin typeface="微軟正黑體" panose="020B0604030504040204" pitchFamily="34" charset="-120"/>
              <a:ea typeface="微軟正黑體" panose="020B0604030504040204" pitchFamily="34" charset="-120"/>
            </a:rPr>
            <a:t>萬元</a:t>
          </a:r>
          <a:r>
            <a:rPr lang="zh-TW" altLang="en-US" sz="1700" b="1" kern="1200" dirty="0">
              <a:latin typeface="微軟正黑體" panose="020B0604030504040204" pitchFamily="34" charset="-120"/>
              <a:ea typeface="微軟正黑體" panose="020B0604030504040204" pitchFamily="34" charset="-120"/>
            </a:rPr>
            <a:t>研究</a:t>
          </a:r>
          <a:r>
            <a:rPr lang="zh-TW" sz="1700" b="1" kern="1200" dirty="0">
              <a:latin typeface="微軟正黑體" panose="020B0604030504040204" pitchFamily="34" charset="-120"/>
              <a:ea typeface="微軟正黑體" panose="020B0604030504040204" pitchFamily="34" charset="-120"/>
            </a:rPr>
            <a:t>耗材</a:t>
          </a:r>
          <a:r>
            <a:rPr lang="en-US" sz="1700" b="1" kern="1200" dirty="0">
              <a:latin typeface="微軟正黑體" panose="020B0604030504040204" pitchFamily="34" charset="-120"/>
              <a:ea typeface="微軟正黑體" panose="020B0604030504040204" pitchFamily="34" charset="-120"/>
            </a:rPr>
            <a:t>)</a:t>
          </a:r>
          <a:r>
            <a:rPr lang="zh-TW" sz="1700" b="1" kern="1200" dirty="0">
              <a:latin typeface="微軟正黑體" panose="020B0604030504040204" pitchFamily="34" charset="-120"/>
              <a:ea typeface="微軟正黑體" panose="020B0604030504040204" pitchFamily="34" charset="-120"/>
            </a:rPr>
            <a:t>。</a:t>
          </a:r>
          <a:endParaRPr lang="zh-TW" sz="1700" kern="1200" dirty="0">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sz="1700" b="0" kern="1200" dirty="0">
              <a:latin typeface="微軟正黑體" panose="020B0604030504040204" pitchFamily="34" charset="-120"/>
              <a:ea typeface="微軟正黑體" panose="020B0604030504040204" pitchFamily="34" charset="-120"/>
            </a:rPr>
            <a:t>非計畫內薪資、鐘點費、工作津貼</a:t>
          </a:r>
          <a:r>
            <a:rPr lang="en-US" sz="1700" b="0" kern="1200" dirty="0">
              <a:latin typeface="微軟正黑體" panose="020B0604030504040204" pitchFamily="34" charset="-120"/>
              <a:ea typeface="微軟正黑體" panose="020B0604030504040204" pitchFamily="34" charset="-120"/>
            </a:rPr>
            <a:t>…</a:t>
          </a:r>
          <a:r>
            <a:rPr lang="zh-TW" sz="1700" b="0" kern="1200" dirty="0">
              <a:latin typeface="微軟正黑體" panose="020B0604030504040204" pitchFamily="34" charset="-120"/>
              <a:ea typeface="微軟正黑體" panose="020B0604030504040204" pitchFamily="34" charset="-120"/>
            </a:rPr>
            <a:t>等人事費</a:t>
          </a:r>
          <a:r>
            <a:rPr lang="en-US" sz="1700" b="0" kern="1200" dirty="0">
              <a:latin typeface="微軟正黑體" panose="020B0604030504040204" pitchFamily="34" charset="-120"/>
              <a:ea typeface="微軟正黑體" panose="020B0604030504040204" pitchFamily="34" charset="-120"/>
            </a:rPr>
            <a:t>)</a:t>
          </a:r>
          <a:endParaRPr lang="zh-TW" sz="1700" kern="1200" dirty="0">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sz="1700" b="1" kern="1200" dirty="0">
              <a:solidFill>
                <a:schemeClr val="tx1"/>
              </a:solidFill>
              <a:latin typeface="微軟正黑體" panose="020B0604030504040204" pitchFamily="34" charset="-120"/>
              <a:ea typeface="微軟正黑體" panose="020B0604030504040204" pitchFamily="34" charset="-120"/>
            </a:rPr>
            <a:t>請</a:t>
          </a:r>
          <a:r>
            <a:rPr lang="zh-TW" altLang="en-US" sz="1700" b="1" kern="1200" dirty="0">
              <a:solidFill>
                <a:schemeClr val="tx1"/>
              </a:solidFill>
              <a:latin typeface="微軟正黑體" panose="020B0604030504040204" pitchFamily="34" charset="-120"/>
              <a:ea typeface="微軟正黑體" panose="020B0604030504040204" pitchFamily="34" charset="-120"/>
            </a:rPr>
            <a:t>購</a:t>
          </a:r>
          <a:r>
            <a:rPr lang="zh-TW" sz="1700" b="1" kern="1200" dirty="0">
              <a:solidFill>
                <a:schemeClr val="tx1"/>
              </a:solidFill>
              <a:latin typeface="微軟正黑體" panose="020B0604030504040204" pitchFamily="34" charset="-120"/>
              <a:ea typeface="微軟正黑體" panose="020B0604030504040204" pitchFamily="34" charset="-120"/>
            </a:rPr>
            <a:t>金額</a:t>
          </a:r>
          <a:r>
            <a:rPr lang="zh-TW" altLang="en-US" sz="1700" b="1" kern="1200" dirty="0">
              <a:solidFill>
                <a:schemeClr val="tx1"/>
              </a:solidFill>
              <a:latin typeface="微軟正黑體" panose="020B0604030504040204" pitchFamily="34" charset="-120"/>
              <a:ea typeface="微軟正黑體" panose="020B0604030504040204" pitchFamily="34" charset="-120"/>
            </a:rPr>
            <a:t>小於等於</a:t>
          </a:r>
          <a:r>
            <a:rPr lang="en-US" sz="1700" b="1" kern="1200" dirty="0">
              <a:solidFill>
                <a:schemeClr val="tx1"/>
              </a:solidFill>
              <a:latin typeface="微軟正黑體" panose="020B0604030504040204" pitchFamily="34" charset="-120"/>
              <a:ea typeface="微軟正黑體" panose="020B0604030504040204" pitchFamily="34" charset="-120"/>
            </a:rPr>
            <a:t>2,000</a:t>
          </a:r>
          <a:r>
            <a:rPr lang="zh-TW" sz="1700" b="1" kern="1200" dirty="0">
              <a:solidFill>
                <a:schemeClr val="tx1"/>
              </a:solidFill>
              <a:latin typeface="微軟正黑體" panose="020B0604030504040204" pitchFamily="34" charset="-120"/>
              <a:ea typeface="微軟正黑體" panose="020B0604030504040204" pitchFamily="34" charset="-120"/>
            </a:rPr>
            <a:t>元。</a:t>
          </a:r>
        </a:p>
        <a:p>
          <a:pPr marL="171450" lvl="1" indent="-171450" algn="l" defTabSz="755650" rtl="0">
            <a:lnSpc>
              <a:spcPct val="90000"/>
            </a:lnSpc>
            <a:spcBef>
              <a:spcPct val="0"/>
            </a:spcBef>
            <a:spcAft>
              <a:spcPct val="15000"/>
            </a:spcAft>
            <a:buChar char="•"/>
          </a:pPr>
          <a:r>
            <a:rPr lang="zh-TW" sz="1700" b="0" kern="1200" dirty="0">
              <a:latin typeface="微軟正黑體" panose="020B0604030504040204" pitchFamily="34" charset="-120"/>
              <a:ea typeface="微軟正黑體" panose="020B0604030504040204" pitchFamily="34" charset="-120"/>
            </a:rPr>
            <a:t>其他項目。</a:t>
          </a:r>
          <a:r>
            <a:rPr lang="en-US" sz="1700" b="0" u="sng" kern="1200" dirty="0">
              <a:latin typeface="微軟正黑體" panose="020B0604030504040204" pitchFamily="34" charset="-120"/>
              <a:ea typeface="微軟正黑體" panose="020B0604030504040204" pitchFamily="34" charset="-120"/>
            </a:rPr>
            <a:t>(</a:t>
          </a:r>
          <a:r>
            <a:rPr lang="zh-TW" altLang="en-US" sz="1700" b="0" u="sng" kern="1200" dirty="0">
              <a:latin typeface="微軟正黑體" panose="020B0604030504040204" pitchFamily="34" charset="-120"/>
              <a:ea typeface="微軟正黑體" panose="020B0604030504040204" pitchFamily="34" charset="-120"/>
            </a:rPr>
            <a:t>參閱</a:t>
          </a:r>
          <a:r>
            <a:rPr lang="zh-TW" sz="1700" b="1" u="sng" kern="1200" dirty="0">
              <a:latin typeface="微軟正黑體" panose="020B0604030504040204" pitchFamily="34" charset="-120"/>
              <a:ea typeface="微軟正黑體" panose="020B0604030504040204" pitchFamily="34" charset="-120"/>
            </a:rPr>
            <a:t>「自行請款注意作業及作業流程」規定</a:t>
          </a:r>
          <a:r>
            <a:rPr lang="en-US" sz="1700" b="0" u="sng" kern="1200" dirty="0">
              <a:latin typeface="微軟正黑體" panose="020B0604030504040204" pitchFamily="34" charset="-120"/>
              <a:ea typeface="微軟正黑體" panose="020B0604030504040204" pitchFamily="34" charset="-120"/>
            </a:rPr>
            <a:t>)</a:t>
          </a:r>
          <a:r>
            <a:rPr lang="zh-TW" sz="1700" b="0" u="sng" kern="1200" dirty="0">
              <a:latin typeface="微軟正黑體" panose="020B0604030504040204" pitchFamily="34" charset="-120"/>
              <a:ea typeface="微軟正黑體" panose="020B0604030504040204" pitchFamily="34" charset="-120"/>
            </a:rPr>
            <a:t>。</a:t>
          </a:r>
          <a:endParaRPr lang="zh-TW" sz="1700" kern="1200" dirty="0">
            <a:latin typeface="微軟正黑體" panose="020B0604030504040204" pitchFamily="34" charset="-120"/>
            <a:ea typeface="微軟正黑體" panose="020B0604030504040204" pitchFamily="34" charset="-120"/>
          </a:endParaRPr>
        </a:p>
      </dsp:txBody>
      <dsp:txXfrm>
        <a:off x="39" y="573042"/>
        <a:ext cx="3734957" cy="2799900"/>
      </dsp:txXfrm>
    </dsp:sp>
    <dsp:sp modelId="{79B3487F-5E74-43A3-9182-D2E9AC5A0E58}">
      <dsp:nvSpPr>
        <dsp:cNvPr id="0" name=""/>
        <dsp:cNvSpPr/>
      </dsp:nvSpPr>
      <dsp:spPr>
        <a:xfrm>
          <a:off x="4257891" y="83441"/>
          <a:ext cx="3734957" cy="489600"/>
        </a:xfrm>
        <a:prstGeom prst="rect">
          <a:avLst/>
        </a:prstGeom>
        <a:solidFill>
          <a:schemeClr val="accent5">
            <a:hueOff val="8832355"/>
            <a:satOff val="28758"/>
            <a:lumOff val="10000"/>
            <a:alphaOff val="0"/>
          </a:schemeClr>
        </a:solidFill>
        <a:ln w="34925" cap="flat" cmpd="sng" algn="in">
          <a:solidFill>
            <a:schemeClr val="accent5">
              <a:hueOff val="8832355"/>
              <a:satOff val="28758"/>
              <a:lumOff val="10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zh-TW" sz="1700" b="1" kern="1200" dirty="0">
              <a:latin typeface="微軟正黑體" panose="020B0604030504040204" pitchFamily="34" charset="-120"/>
              <a:ea typeface="微軟正黑體" panose="020B0604030504040204" pitchFamily="34" charset="-120"/>
            </a:rPr>
            <a:t>請購</a:t>
          </a:r>
          <a:r>
            <a:rPr lang="en-US" altLang="zh-TW" sz="1700" b="1" u="sng" kern="1200" dirty="0">
              <a:latin typeface="微軟正黑體" panose="020B0604030504040204" pitchFamily="34" charset="-120"/>
              <a:ea typeface="微軟正黑體" panose="020B0604030504040204" pitchFamily="34" charset="-120"/>
            </a:rPr>
            <a:t>(</a:t>
          </a:r>
          <a:r>
            <a:rPr lang="zh-TW" altLang="en-US" sz="1700" b="1" u="sng" kern="1200" dirty="0">
              <a:latin typeface="微軟正黑體" panose="020B0604030504040204" pitchFamily="34" charset="-120"/>
              <a:ea typeface="微軟正黑體" panose="020B0604030504040204" pitchFamily="34" charset="-120"/>
            </a:rPr>
            <a:t>需經過請購流程</a:t>
          </a:r>
          <a:r>
            <a:rPr lang="en-US" altLang="zh-TW" sz="1700" b="1" u="sng" kern="1200" dirty="0">
              <a:latin typeface="微軟正黑體" panose="020B0604030504040204" pitchFamily="34" charset="-120"/>
              <a:ea typeface="微軟正黑體" panose="020B0604030504040204" pitchFamily="34" charset="-120"/>
            </a:rPr>
            <a:t>)</a:t>
          </a:r>
          <a:endParaRPr lang="zh-TW" sz="1700" u="sng" kern="1200" dirty="0">
            <a:latin typeface="微軟正黑體" panose="020B0604030504040204" pitchFamily="34" charset="-120"/>
            <a:ea typeface="微軟正黑體" panose="020B0604030504040204" pitchFamily="34" charset="-120"/>
          </a:endParaRPr>
        </a:p>
      </dsp:txBody>
      <dsp:txXfrm>
        <a:off x="4257891" y="83441"/>
        <a:ext cx="3734957" cy="489600"/>
      </dsp:txXfrm>
    </dsp:sp>
    <dsp:sp modelId="{F487D149-288C-4418-9561-3C4C2845F872}">
      <dsp:nvSpPr>
        <dsp:cNvPr id="0" name=""/>
        <dsp:cNvSpPr/>
      </dsp:nvSpPr>
      <dsp:spPr>
        <a:xfrm>
          <a:off x="4257891" y="573042"/>
          <a:ext cx="3734957" cy="2799900"/>
        </a:xfrm>
        <a:prstGeom prst="rect">
          <a:avLst/>
        </a:prstGeom>
        <a:solidFill>
          <a:schemeClr val="accent5">
            <a:tint val="40000"/>
            <a:alpha val="90000"/>
            <a:hueOff val="8780593"/>
            <a:satOff val="29467"/>
            <a:lumOff val="3014"/>
            <a:alphaOff val="0"/>
          </a:schemeClr>
        </a:solidFill>
        <a:ln w="34925" cap="flat" cmpd="sng" algn="in">
          <a:solidFill>
            <a:schemeClr val="accent5">
              <a:tint val="40000"/>
              <a:alpha val="90000"/>
              <a:hueOff val="8780593"/>
              <a:satOff val="29467"/>
              <a:lumOff val="30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TW" altLang="en-US" sz="1700" b="0" kern="1200" dirty="0">
              <a:latin typeface="微軟正黑體" panose="020B0604030504040204" pitchFamily="34" charset="-120"/>
              <a:ea typeface="微軟正黑體" panose="020B0604030504040204" pitchFamily="34" charset="-120"/>
            </a:rPr>
            <a:t>非自行請款項目。</a:t>
          </a:r>
          <a:endParaRPr lang="zh-TW" altLang="en-US" sz="1700" kern="1200" dirty="0">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altLang="en-US" sz="1700" b="0" kern="1200" dirty="0">
              <a:latin typeface="微軟正黑體" panose="020B0604030504040204" pitchFamily="34" charset="-120"/>
              <a:ea typeface="微軟正黑體" panose="020B0604030504040204" pitchFamily="34" charset="-120"/>
            </a:rPr>
            <a:t>設備。</a:t>
          </a:r>
          <a:endParaRPr lang="zh-TW" altLang="en-US" sz="1700" kern="1200" dirty="0">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sz="1700" b="0" kern="1200" dirty="0">
              <a:latin typeface="微軟正黑體" panose="020B0604030504040204" pitchFamily="34" charset="-120"/>
              <a:ea typeface="微軟正黑體" panose="020B0604030504040204" pitchFamily="34" charset="-120"/>
            </a:rPr>
            <a:t>請</a:t>
          </a:r>
          <a:r>
            <a:rPr lang="zh-TW" altLang="en-US" sz="1700" b="0" kern="1200" dirty="0">
              <a:latin typeface="微軟正黑體" panose="020B0604030504040204" pitchFamily="34" charset="-120"/>
              <a:ea typeface="微軟正黑體" panose="020B0604030504040204" pitchFamily="34" charset="-120"/>
            </a:rPr>
            <a:t>購</a:t>
          </a:r>
          <a:r>
            <a:rPr lang="zh-TW" sz="1700" b="0" kern="1200" dirty="0">
              <a:latin typeface="微軟正黑體" panose="020B0604030504040204" pitchFamily="34" charset="-120"/>
              <a:ea typeface="微軟正黑體" panose="020B0604030504040204" pitchFamily="34" charset="-120"/>
            </a:rPr>
            <a:t>金額</a:t>
          </a:r>
          <a:r>
            <a:rPr lang="en-US" sz="1700" b="0" kern="1200" dirty="0">
              <a:latin typeface="微軟正黑體" panose="020B0604030504040204" pitchFamily="34" charset="-120"/>
              <a:ea typeface="微軟正黑體" panose="020B0604030504040204" pitchFamily="34" charset="-120"/>
            </a:rPr>
            <a:t>&gt;2,000</a:t>
          </a:r>
          <a:r>
            <a:rPr lang="zh-TW" sz="1700" b="0" kern="1200" dirty="0">
              <a:latin typeface="微軟正黑體" panose="020B0604030504040204" pitchFamily="34" charset="-120"/>
              <a:ea typeface="微軟正黑體" panose="020B0604030504040204" pitchFamily="34" charset="-120"/>
            </a:rPr>
            <a:t>元。</a:t>
          </a:r>
          <a:endParaRPr lang="zh-TW" sz="1700" kern="1200" dirty="0">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altLang="en-US" sz="1700" b="1" kern="1200" dirty="0">
              <a:latin typeface="微軟正黑體" panose="020B0604030504040204" pitchFamily="34" charset="-120"/>
              <a:ea typeface="微軟正黑體" panose="020B0604030504040204" pitchFamily="34" charset="-120"/>
            </a:rPr>
            <a:t>上述項目均依照採購作業施行辦法。</a:t>
          </a:r>
          <a:endParaRPr lang="zh-TW" altLang="en-US" sz="1700" kern="1200" dirty="0">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altLang="en-US" sz="1700" kern="1200" dirty="0">
              <a:latin typeface="微軟正黑體" panose="020B0604030504040204" pitchFamily="34" charset="-120"/>
              <a:ea typeface="微軟正黑體" panose="020B0604030504040204" pitchFamily="34" charset="-120"/>
            </a:rPr>
            <a:t>請購問題，請洽採購組，</a:t>
          </a:r>
          <a:r>
            <a:rPr lang="en-US" altLang="zh-TW" sz="1700" kern="1200" dirty="0">
              <a:latin typeface="微軟正黑體" panose="020B0604030504040204" pitchFamily="34" charset="-120"/>
              <a:ea typeface="微軟正黑體" panose="020B0604030504040204" pitchFamily="34" charset="-120"/>
            </a:rPr>
            <a:t>#2380</a:t>
          </a:r>
          <a:r>
            <a:rPr lang="zh-TW" altLang="en-US" sz="1700" kern="1200" dirty="0">
              <a:latin typeface="微軟正黑體" panose="020B0604030504040204" pitchFamily="34" charset="-120"/>
              <a:ea typeface="微軟正黑體" panose="020B0604030504040204" pitchFamily="34" charset="-120"/>
            </a:rPr>
            <a:t>。</a:t>
          </a:r>
          <a:endParaRPr lang="zh-TW" sz="1700" kern="1200" dirty="0">
            <a:latin typeface="微軟正黑體" panose="020B0604030504040204" pitchFamily="34" charset="-120"/>
            <a:ea typeface="微軟正黑體" panose="020B0604030504040204" pitchFamily="34" charset="-120"/>
          </a:endParaRPr>
        </a:p>
      </dsp:txBody>
      <dsp:txXfrm>
        <a:off x="4257891" y="573042"/>
        <a:ext cx="3734957" cy="27999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1210C-6014-401E-8324-EE48D087AEDF}">
      <dsp:nvSpPr>
        <dsp:cNvPr id="0" name=""/>
        <dsp:cNvSpPr/>
      </dsp:nvSpPr>
      <dsp:spPr>
        <a:xfrm>
          <a:off x="5847" y="29668"/>
          <a:ext cx="3838023" cy="972000"/>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rtl="0">
            <a:lnSpc>
              <a:spcPct val="90000"/>
            </a:lnSpc>
            <a:spcBef>
              <a:spcPct val="0"/>
            </a:spcBef>
            <a:spcAft>
              <a:spcPct val="35000"/>
            </a:spcAft>
            <a:buNone/>
          </a:pPr>
          <a:r>
            <a:rPr lang="zh-TW" sz="2200" b="0" kern="1200" dirty="0">
              <a:solidFill>
                <a:schemeClr val="bg1"/>
              </a:solidFill>
              <a:latin typeface="微軟正黑體" panose="020B0604030504040204" pitchFamily="34" charset="-120"/>
              <a:ea typeface="微軟正黑體" panose="020B0604030504040204" pitchFamily="34" charset="-120"/>
            </a:rPr>
            <a:t>步驟</a:t>
          </a:r>
          <a:r>
            <a:rPr lang="en-US" sz="2200" b="0" kern="1200" dirty="0">
              <a:solidFill>
                <a:schemeClr val="bg1"/>
              </a:solidFill>
              <a:latin typeface="微軟正黑體" panose="020B0604030504040204" pitchFamily="34" charset="-120"/>
              <a:ea typeface="微軟正黑體" panose="020B0604030504040204" pitchFamily="34" charset="-120"/>
            </a:rPr>
            <a:t>1</a:t>
          </a:r>
          <a:r>
            <a:rPr lang="zh-TW" sz="2200" b="0" kern="1200" dirty="0">
              <a:solidFill>
                <a:schemeClr val="bg1"/>
              </a:solidFill>
              <a:latin typeface="微軟正黑體" panose="020B0604030504040204" pitchFamily="34" charset="-120"/>
              <a:ea typeface="微軟正黑體" panose="020B0604030504040204" pitchFamily="34" charset="-120"/>
            </a:rPr>
            <a:t>：填寫請</a:t>
          </a:r>
          <a:r>
            <a:rPr lang="zh-TW" altLang="en-US" sz="2200" b="0" kern="1200" dirty="0">
              <a:solidFill>
                <a:schemeClr val="bg1"/>
              </a:solidFill>
              <a:latin typeface="微軟正黑體" panose="020B0604030504040204" pitchFamily="34" charset="-120"/>
              <a:ea typeface="微軟正黑體" panose="020B0604030504040204" pitchFamily="34" charset="-120"/>
            </a:rPr>
            <a:t>購</a:t>
          </a:r>
          <a:r>
            <a:rPr lang="zh-TW" sz="2200" b="0" kern="1200" dirty="0">
              <a:solidFill>
                <a:schemeClr val="bg1"/>
              </a:solidFill>
              <a:latin typeface="微軟正黑體" panose="020B0604030504040204" pitchFamily="34" charset="-120"/>
              <a:ea typeface="微軟正黑體" panose="020B0604030504040204" pitchFamily="34" charset="-120"/>
            </a:rPr>
            <a:t>單</a:t>
          </a:r>
          <a:endParaRPr lang="zh-TW" sz="2200" kern="1200" dirty="0">
            <a:solidFill>
              <a:schemeClr val="bg1"/>
            </a:solidFill>
            <a:latin typeface="微軟正黑體" panose="020B0604030504040204" pitchFamily="34" charset="-120"/>
            <a:ea typeface="微軟正黑體" panose="020B0604030504040204" pitchFamily="34" charset="-120"/>
          </a:endParaRPr>
        </a:p>
      </dsp:txBody>
      <dsp:txXfrm>
        <a:off x="491847" y="29668"/>
        <a:ext cx="2866023" cy="972000"/>
      </dsp:txXfrm>
    </dsp:sp>
    <dsp:sp modelId="{8492CE1F-BF41-43D3-B03A-1F1D4D44378E}">
      <dsp:nvSpPr>
        <dsp:cNvPr id="0" name=""/>
        <dsp:cNvSpPr/>
      </dsp:nvSpPr>
      <dsp:spPr>
        <a:xfrm>
          <a:off x="5847" y="1123168"/>
          <a:ext cx="3070418" cy="109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altLang="en-US" sz="1800" b="0" kern="1200" dirty="0">
              <a:solidFill>
                <a:schemeClr val="tx1"/>
              </a:solidFill>
              <a:latin typeface="微軟正黑體" panose="020B0604030504040204" pitchFamily="34" charset="-120"/>
              <a:ea typeface="微軟正黑體" panose="020B0604030504040204" pitchFamily="34" charset="-120"/>
            </a:rPr>
            <a:t>至</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校務系統</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全校性計畫及校款</a:t>
          </a:r>
          <a:r>
            <a:rPr lang="en-US" sz="1800" b="0" kern="1200" dirty="0">
              <a:solidFill>
                <a:schemeClr val="tx1"/>
              </a:solidFill>
              <a:latin typeface="微軟正黑體" panose="020B0604030504040204" pitchFamily="34" charset="-120"/>
              <a:ea typeface="微軟正黑體" panose="020B0604030504040204" pitchFamily="34" charset="-120"/>
            </a:rPr>
            <a:t>2,000</a:t>
          </a:r>
          <a:r>
            <a:rPr lang="zh-TW" sz="1800" b="0" kern="1200" dirty="0">
              <a:solidFill>
                <a:schemeClr val="tx1"/>
              </a:solidFill>
              <a:latin typeface="微軟正黑體" panose="020B0604030504040204" pitchFamily="34" charset="-120"/>
              <a:ea typeface="微軟正黑體" panose="020B0604030504040204" pitchFamily="34" charset="-120"/>
            </a:rPr>
            <a:t>元以下自行採購</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填寫</a:t>
          </a:r>
          <a:r>
            <a:rPr lang="zh-TW" altLang="en-US" sz="1800" b="0" kern="1200" dirty="0">
              <a:solidFill>
                <a:schemeClr val="tx1"/>
              </a:solidFill>
              <a:latin typeface="微軟正黑體" panose="020B0604030504040204" pitchFamily="34" charset="-120"/>
              <a:ea typeface="微軟正黑體" panose="020B0604030504040204" pitchFamily="34" charset="-120"/>
            </a:rPr>
            <a:t>請購資料</a:t>
          </a:r>
          <a:r>
            <a:rPr lang="zh-TW"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5847" y="1123168"/>
        <a:ext cx="3070418" cy="1093500"/>
      </dsp:txXfrm>
    </dsp:sp>
    <dsp:sp modelId="{D494336A-DFEB-4C31-8A15-11EE069ECE35}">
      <dsp:nvSpPr>
        <dsp:cNvPr id="0" name=""/>
        <dsp:cNvSpPr/>
      </dsp:nvSpPr>
      <dsp:spPr>
        <a:xfrm>
          <a:off x="3627871" y="29668"/>
          <a:ext cx="3838023" cy="972000"/>
        </a:xfrm>
        <a:prstGeom prst="chevron">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rtl="0">
            <a:lnSpc>
              <a:spcPct val="90000"/>
            </a:lnSpc>
            <a:spcBef>
              <a:spcPct val="0"/>
            </a:spcBef>
            <a:spcAft>
              <a:spcPct val="35000"/>
            </a:spcAft>
            <a:buNone/>
          </a:pPr>
          <a:r>
            <a:rPr lang="zh-TW" sz="2200" b="0" kern="1200" dirty="0">
              <a:solidFill>
                <a:schemeClr val="bg1"/>
              </a:solidFill>
              <a:latin typeface="微軟正黑體" panose="020B0604030504040204" pitchFamily="34" charset="-120"/>
              <a:ea typeface="微軟正黑體" panose="020B0604030504040204" pitchFamily="34" charset="-120"/>
            </a:rPr>
            <a:t>步驟</a:t>
          </a:r>
          <a:r>
            <a:rPr lang="en-US" sz="2200" b="0" kern="1200" dirty="0">
              <a:solidFill>
                <a:schemeClr val="bg1"/>
              </a:solidFill>
              <a:latin typeface="微軟正黑體" panose="020B0604030504040204" pitchFamily="34" charset="-120"/>
              <a:ea typeface="微軟正黑體" panose="020B0604030504040204" pitchFamily="34" charset="-120"/>
            </a:rPr>
            <a:t>2</a:t>
          </a:r>
          <a:r>
            <a:rPr lang="zh-TW" sz="2200" b="0" kern="1200" dirty="0">
              <a:solidFill>
                <a:schemeClr val="bg1"/>
              </a:solidFill>
              <a:latin typeface="微軟正黑體" panose="020B0604030504040204" pitchFamily="34" charset="-120"/>
              <a:ea typeface="微軟正黑體" panose="020B0604030504040204" pitchFamily="34" charset="-120"/>
            </a:rPr>
            <a:t>：送會計室作業</a:t>
          </a:r>
          <a:endParaRPr lang="zh-TW" sz="2200" kern="1200" dirty="0">
            <a:solidFill>
              <a:schemeClr val="bg1"/>
            </a:solidFill>
            <a:latin typeface="微軟正黑體" panose="020B0604030504040204" pitchFamily="34" charset="-120"/>
            <a:ea typeface="微軟正黑體" panose="020B0604030504040204" pitchFamily="34" charset="-120"/>
          </a:endParaRPr>
        </a:p>
      </dsp:txBody>
      <dsp:txXfrm>
        <a:off x="4113871" y="29668"/>
        <a:ext cx="2866023" cy="972000"/>
      </dsp:txXfrm>
    </dsp:sp>
    <dsp:sp modelId="{49207F82-C044-4B48-B7BA-904B04046417}">
      <dsp:nvSpPr>
        <dsp:cNvPr id="0" name=""/>
        <dsp:cNvSpPr/>
      </dsp:nvSpPr>
      <dsp:spPr>
        <a:xfrm>
          <a:off x="3627871" y="1123168"/>
          <a:ext cx="3070418" cy="109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單位主管</a:t>
          </a:r>
          <a:r>
            <a:rPr lang="zh-TW" altLang="en-US" sz="1800" b="0" kern="1200" dirty="0">
              <a:solidFill>
                <a:schemeClr val="tx1"/>
              </a:solidFill>
              <a:latin typeface="微軟正黑體" panose="020B0604030504040204" pitchFamily="34" charset="-120"/>
              <a:ea typeface="微軟正黑體" panose="020B0604030504040204" pitchFamily="34" charset="-120"/>
            </a:rPr>
            <a:t>決行</a:t>
          </a:r>
          <a:r>
            <a:rPr lang="zh-TW" sz="1800" b="0" kern="1200" dirty="0">
              <a:solidFill>
                <a:schemeClr val="tx1"/>
              </a:solidFill>
              <a:latin typeface="微軟正黑體" panose="020B0604030504040204" pitchFamily="34" charset="-120"/>
              <a:ea typeface="微軟正黑體" panose="020B0604030504040204" pitchFamily="34" charset="-120"/>
            </a:rPr>
            <a:t>，提供黏貼</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憑證</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altLang="en-US" sz="1800" b="0" kern="1200" dirty="0">
              <a:solidFill>
                <a:schemeClr val="tx1"/>
              </a:solidFill>
              <a:latin typeface="微軟正黑體" panose="020B0604030504040204" pitchFamily="34" charset="-120"/>
              <a:ea typeface="微軟正黑體" panose="020B0604030504040204" pitchFamily="34" charset="-120"/>
            </a:rPr>
            <a:t>之</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請款單</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至會計室作業。</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3627871" y="1123168"/>
        <a:ext cx="3070418" cy="10935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C5710-A397-4369-9D85-96D35665A644}">
      <dsp:nvSpPr>
        <dsp:cNvPr id="0" name=""/>
        <dsp:cNvSpPr/>
      </dsp:nvSpPr>
      <dsp:spPr>
        <a:xfrm>
          <a:off x="2310" y="0"/>
          <a:ext cx="2815028" cy="752411"/>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rtl="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簽准日期</a:t>
          </a:r>
          <a:endParaRPr lang="zh-TW" altLang="en-US" sz="3200" kern="1200" dirty="0">
            <a:latin typeface="微軟正黑體" panose="020B0604030504040204" pitchFamily="34" charset="-120"/>
            <a:ea typeface="微軟正黑體" panose="020B0604030504040204" pitchFamily="34" charset="-120"/>
          </a:endParaRPr>
        </a:p>
      </dsp:txBody>
      <dsp:txXfrm>
        <a:off x="378516" y="0"/>
        <a:ext cx="2062617" cy="752411"/>
      </dsp:txXfrm>
    </dsp:sp>
    <dsp:sp modelId="{5BB736A5-F20D-4BF3-91BB-E372E3C9C248}">
      <dsp:nvSpPr>
        <dsp:cNvPr id="0" name=""/>
        <dsp:cNvSpPr/>
      </dsp:nvSpPr>
      <dsp:spPr>
        <a:xfrm>
          <a:off x="2535835" y="0"/>
          <a:ext cx="2815028" cy="752411"/>
        </a:xfrm>
        <a:prstGeom prst="chevron">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rtl="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發票日期</a:t>
          </a:r>
          <a:endParaRPr lang="zh-TW" altLang="en-US" sz="3200" kern="1200" dirty="0">
            <a:latin typeface="微軟正黑體" panose="020B0604030504040204" pitchFamily="34" charset="-120"/>
            <a:ea typeface="微軟正黑體" panose="020B0604030504040204" pitchFamily="34" charset="-120"/>
          </a:endParaRPr>
        </a:p>
      </dsp:txBody>
      <dsp:txXfrm>
        <a:off x="2912041" y="0"/>
        <a:ext cx="2062617" cy="752411"/>
      </dsp:txXfrm>
    </dsp:sp>
    <dsp:sp modelId="{9E6ECFAA-61A9-4A85-AECF-69738E1D1550}">
      <dsp:nvSpPr>
        <dsp:cNvPr id="0" name=""/>
        <dsp:cNvSpPr/>
      </dsp:nvSpPr>
      <dsp:spPr>
        <a:xfrm>
          <a:off x="5069361" y="0"/>
          <a:ext cx="2815028" cy="752411"/>
        </a:xfrm>
        <a:prstGeom prst="chevron">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rtl="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請款日期</a:t>
          </a:r>
          <a:endParaRPr lang="zh-TW" altLang="en-US" sz="3200" kern="1200" dirty="0">
            <a:latin typeface="微軟正黑體" panose="020B0604030504040204" pitchFamily="34" charset="-120"/>
            <a:ea typeface="微軟正黑體" panose="020B0604030504040204" pitchFamily="34" charset="-120"/>
          </a:endParaRPr>
        </a:p>
      </dsp:txBody>
      <dsp:txXfrm>
        <a:off x="5445567" y="0"/>
        <a:ext cx="2062617" cy="75241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E160A-0B63-4D2A-99A2-5729FDCD315C}">
      <dsp:nvSpPr>
        <dsp:cNvPr id="0" name=""/>
        <dsp:cNvSpPr/>
      </dsp:nvSpPr>
      <dsp:spPr>
        <a:xfrm>
          <a:off x="523" y="150284"/>
          <a:ext cx="2842707" cy="756000"/>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zh-TW" sz="1400" b="1" kern="1200" dirty="0">
              <a:solidFill>
                <a:schemeClr val="tx1"/>
              </a:solidFill>
              <a:latin typeface="微軟正黑體" panose="020B0604030504040204" pitchFamily="34" charset="-120"/>
              <a:ea typeface="微軟正黑體" panose="020B0604030504040204" pitchFamily="34" charset="-120"/>
            </a:rPr>
            <a:t>步驟</a:t>
          </a:r>
          <a:r>
            <a:rPr lang="en-US" sz="1400" b="1" kern="1200" dirty="0">
              <a:solidFill>
                <a:schemeClr val="tx1"/>
              </a:solidFill>
              <a:latin typeface="微軟正黑體" panose="020B0604030504040204" pitchFamily="34" charset="-120"/>
              <a:ea typeface="微軟正黑體" panose="020B0604030504040204" pitchFamily="34" charset="-120"/>
            </a:rPr>
            <a:t>1</a:t>
          </a:r>
          <a:r>
            <a:rPr lang="zh-TW" sz="1400" b="1" kern="1200" dirty="0">
              <a:solidFill>
                <a:schemeClr val="tx1"/>
              </a:solidFill>
              <a:latin typeface="微軟正黑體" panose="020B0604030504040204" pitchFamily="34" charset="-120"/>
              <a:ea typeface="微軟正黑體" panose="020B0604030504040204" pitchFamily="34" charset="-120"/>
            </a:rPr>
            <a:t>：系統填寫請購單</a:t>
          </a:r>
          <a:endParaRPr lang="zh-TW" sz="1400" kern="1200" dirty="0">
            <a:solidFill>
              <a:schemeClr val="tx1"/>
            </a:solidFill>
            <a:latin typeface="微軟正黑體" panose="020B0604030504040204" pitchFamily="34" charset="-120"/>
            <a:ea typeface="微軟正黑體" panose="020B0604030504040204" pitchFamily="34" charset="-120"/>
          </a:endParaRPr>
        </a:p>
      </dsp:txBody>
      <dsp:txXfrm>
        <a:off x="378523" y="150284"/>
        <a:ext cx="2086707" cy="756000"/>
      </dsp:txXfrm>
    </dsp:sp>
    <dsp:sp modelId="{2B482946-6846-4C56-91FE-93EEEC53CD86}">
      <dsp:nvSpPr>
        <dsp:cNvPr id="0" name=""/>
        <dsp:cNvSpPr/>
      </dsp:nvSpPr>
      <dsp:spPr>
        <a:xfrm>
          <a:off x="523" y="1000785"/>
          <a:ext cx="2274166" cy="21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90000"/>
            </a:lnSpc>
            <a:spcBef>
              <a:spcPct val="0"/>
            </a:spcBef>
            <a:spcAft>
              <a:spcPct val="15000"/>
            </a:spcAft>
            <a:buChar char="•"/>
          </a:pPr>
          <a:r>
            <a:rPr lang="en-US" sz="1400" b="1" kern="1200" dirty="0">
              <a:solidFill>
                <a:schemeClr val="tx1"/>
              </a:solidFill>
              <a:latin typeface="微軟正黑體" panose="020B0604030504040204" pitchFamily="34" charset="-120"/>
              <a:ea typeface="微軟正黑體" panose="020B0604030504040204" pitchFamily="34" charset="-120"/>
            </a:rPr>
            <a:t>【</a:t>
          </a:r>
          <a:r>
            <a:rPr lang="zh-TW" altLang="en-US" sz="1400" b="1" kern="1200" dirty="0">
              <a:solidFill>
                <a:schemeClr val="tx1"/>
              </a:solidFill>
              <a:latin typeface="微軟正黑體" panose="020B0604030504040204" pitchFamily="34" charset="-120"/>
              <a:ea typeface="微軟正黑體" panose="020B0604030504040204" pitchFamily="34" charset="-120"/>
            </a:rPr>
            <a:t>人會總</a:t>
          </a:r>
          <a:r>
            <a:rPr lang="zh-TW" sz="1400" b="1" kern="1200" dirty="0">
              <a:solidFill>
                <a:schemeClr val="tx1"/>
              </a:solidFill>
              <a:latin typeface="微軟正黑體" panose="020B0604030504040204" pitchFamily="34" charset="-120"/>
              <a:ea typeface="微軟正黑體" panose="020B0604030504040204" pitchFamily="34" charset="-120"/>
            </a:rPr>
            <a:t>系統</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altLang="en-US" sz="1400" b="1" kern="1200" dirty="0">
              <a:solidFill>
                <a:schemeClr val="tx1"/>
              </a:solidFill>
              <a:latin typeface="微軟正黑體" panose="020B0604030504040204" pitchFamily="34" charset="-120"/>
              <a:ea typeface="微軟正黑體" panose="020B0604030504040204" pitchFamily="34" charset="-120"/>
            </a:rPr>
            <a:t>請購核銷</a:t>
          </a:r>
          <a:r>
            <a:rPr lang="en-US" altLang="zh-TW" sz="1400" b="1" kern="1200" dirty="0">
              <a:solidFill>
                <a:schemeClr val="tx1"/>
              </a:solidFill>
              <a:latin typeface="微軟正黑體" panose="020B0604030504040204" pitchFamily="34" charset="-120"/>
              <a:ea typeface="微軟正黑體" panose="020B0604030504040204" pitchFamily="34" charset="-120"/>
            </a:rPr>
            <a:t>-</a:t>
          </a:r>
          <a:r>
            <a:rPr lang="zh-TW" altLang="en-US" sz="1400" b="1" kern="1200" dirty="0">
              <a:solidFill>
                <a:schemeClr val="tx1"/>
              </a:solidFill>
              <a:latin typeface="微軟正黑體" panose="020B0604030504040204" pitchFamily="34" charset="-120"/>
              <a:ea typeface="微軟正黑體" panose="020B0604030504040204" pitchFamily="34" charset="-120"/>
            </a:rPr>
            <a:t>請購單建立作業</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填寫資料。</a:t>
          </a:r>
          <a:endParaRPr lang="zh-TW" sz="1400" kern="1200" dirty="0">
            <a:solidFill>
              <a:schemeClr val="tx1"/>
            </a:solidFill>
            <a:latin typeface="微軟正黑體" panose="020B0604030504040204" pitchFamily="34" charset="-120"/>
            <a:ea typeface="微軟正黑體" panose="020B0604030504040204" pitchFamily="34" charset="-120"/>
          </a:endParaRPr>
        </a:p>
        <a:p>
          <a:pPr marL="114300" lvl="1" indent="-114300" algn="l" defTabSz="622300" rtl="0">
            <a:lnSpc>
              <a:spcPct val="90000"/>
            </a:lnSpc>
            <a:spcBef>
              <a:spcPct val="0"/>
            </a:spcBef>
            <a:spcAft>
              <a:spcPct val="15000"/>
            </a:spcAft>
            <a:buChar char="•"/>
          </a:pPr>
          <a:r>
            <a:rPr lang="zh-TW" altLang="en-US" sz="1400" b="1" kern="1200" dirty="0">
              <a:solidFill>
                <a:schemeClr val="tx1"/>
              </a:solidFill>
              <a:latin typeface="微軟正黑體" panose="020B0604030504040204" pitchFamily="34" charset="-120"/>
              <a:ea typeface="微軟正黑體" panose="020B0604030504040204" pitchFamily="34" charset="-120"/>
            </a:rPr>
            <a:t>核准權限：</a:t>
          </a:r>
          <a:endParaRPr lang="zh-TW" altLang="en-US" sz="1400" kern="1200" dirty="0">
            <a:solidFill>
              <a:schemeClr val="tx1"/>
            </a:solidFill>
            <a:latin typeface="微軟正黑體" panose="020B0604030504040204" pitchFamily="34" charset="-120"/>
            <a:ea typeface="微軟正黑體" panose="020B0604030504040204" pitchFamily="34" charset="-120"/>
          </a:endParaRPr>
        </a:p>
        <a:p>
          <a:pPr marL="114300" lvl="1" indent="-114300" algn="l" defTabSz="622300" rtl="0">
            <a:lnSpc>
              <a:spcPct val="90000"/>
            </a:lnSpc>
            <a:spcBef>
              <a:spcPct val="0"/>
            </a:spcBef>
            <a:spcAft>
              <a:spcPct val="15000"/>
            </a:spcAft>
            <a:buChar char="•"/>
          </a:pPr>
          <a:r>
            <a:rPr lang="en-US" altLang="zh-TW" sz="1400" kern="1200" dirty="0">
              <a:solidFill>
                <a:schemeClr val="tx1"/>
              </a:solidFill>
              <a:latin typeface="微軟正黑體" panose="020B0604030504040204" pitchFamily="34" charset="-120"/>
              <a:ea typeface="微軟正黑體" panose="020B0604030504040204" pitchFamily="34" charset="-120"/>
            </a:rPr>
            <a:t>&lt;2000</a:t>
          </a:r>
          <a:r>
            <a:rPr lang="zh-TW" altLang="en-US" sz="1400" kern="1200" dirty="0">
              <a:solidFill>
                <a:schemeClr val="tx1"/>
              </a:solidFill>
              <a:latin typeface="微軟正黑體" panose="020B0604030504040204" pitchFamily="34" charset="-120"/>
              <a:ea typeface="微軟正黑體" panose="020B0604030504040204" pitchFamily="34" charset="-120"/>
            </a:rPr>
            <a:t>元，單位主管決行。</a:t>
          </a:r>
          <a:endParaRPr lang="zh-TW" sz="1400" kern="1200" dirty="0">
            <a:solidFill>
              <a:schemeClr val="tx1"/>
            </a:solidFill>
            <a:latin typeface="微軟正黑體" panose="020B0604030504040204" pitchFamily="34" charset="-120"/>
            <a:ea typeface="微軟正黑體" panose="020B0604030504040204" pitchFamily="34" charset="-120"/>
          </a:endParaRPr>
        </a:p>
        <a:p>
          <a:pPr marL="114300" lvl="1" indent="-114300" algn="l" defTabSz="622300" rtl="0">
            <a:lnSpc>
              <a:spcPct val="90000"/>
            </a:lnSpc>
            <a:spcBef>
              <a:spcPct val="0"/>
            </a:spcBef>
            <a:spcAft>
              <a:spcPct val="15000"/>
            </a:spcAft>
            <a:buChar char="•"/>
          </a:pPr>
          <a:r>
            <a:rPr lang="en-US" sz="1400" b="1" kern="1200">
              <a:solidFill>
                <a:schemeClr val="tx1"/>
              </a:solidFill>
              <a:latin typeface="微軟正黑體" panose="020B0604030504040204" pitchFamily="34" charset="-120"/>
              <a:ea typeface="微軟正黑體" panose="020B0604030504040204" pitchFamily="34" charset="-120"/>
            </a:rPr>
            <a:t>2,000~9,999</a:t>
          </a:r>
          <a:r>
            <a:rPr lang="zh-TW" sz="1400" b="1" kern="1200">
              <a:solidFill>
                <a:schemeClr val="tx1"/>
              </a:solidFill>
              <a:latin typeface="微軟正黑體" panose="020B0604030504040204" pitchFamily="34" charset="-120"/>
              <a:ea typeface="微軟正黑體" panose="020B0604030504040204" pitchFamily="34" charset="-120"/>
            </a:rPr>
            <a:t>元</a:t>
          </a:r>
          <a:r>
            <a:rPr lang="zh-TW" altLang="en-US" sz="1400" b="1" kern="1200">
              <a:solidFill>
                <a:schemeClr val="tx1"/>
              </a:solidFill>
              <a:latin typeface="微軟正黑體" panose="020B0604030504040204" pitchFamily="34" charset="-120"/>
              <a:ea typeface="微軟正黑體" panose="020B0604030504040204" pitchFamily="34" charset="-120"/>
            </a:rPr>
            <a:t>，</a:t>
          </a:r>
          <a:r>
            <a:rPr lang="en-US" sz="1400" b="1" kern="1200">
              <a:solidFill>
                <a:schemeClr val="tx1"/>
              </a:solidFill>
              <a:latin typeface="微軟正黑體" panose="020B0604030504040204" pitchFamily="34" charset="-120"/>
              <a:ea typeface="微軟正黑體" panose="020B0604030504040204" pitchFamily="34" charset="-120"/>
            </a:rPr>
            <a:t>【</a:t>
          </a:r>
          <a:r>
            <a:rPr lang="zh-TW" sz="1400" b="1" kern="1200">
              <a:solidFill>
                <a:schemeClr val="tx1"/>
              </a:solidFill>
              <a:latin typeface="微軟正黑體" panose="020B0604030504040204" pitchFamily="34" charset="-120"/>
              <a:ea typeface="微軟正黑體" panose="020B0604030504040204" pitchFamily="34" charset="-120"/>
            </a:rPr>
            <a:t>總務長</a:t>
          </a:r>
          <a:r>
            <a:rPr lang="en-US" sz="1400" b="1" kern="1200">
              <a:solidFill>
                <a:schemeClr val="tx1"/>
              </a:solidFill>
              <a:latin typeface="微軟正黑體" panose="020B0604030504040204" pitchFamily="34" charset="-120"/>
              <a:ea typeface="微軟正黑體" panose="020B0604030504040204" pitchFamily="34" charset="-120"/>
            </a:rPr>
            <a:t>】</a:t>
          </a:r>
          <a:r>
            <a:rPr lang="zh-TW" altLang="en-US" sz="1400" b="1" kern="1200">
              <a:solidFill>
                <a:schemeClr val="tx1"/>
              </a:solidFill>
              <a:latin typeface="微軟正黑體" panose="020B0604030504040204" pitchFamily="34" charset="-120"/>
              <a:ea typeface="微軟正黑體" panose="020B0604030504040204" pitchFamily="34" charset="-120"/>
            </a:rPr>
            <a:t>決行</a:t>
          </a:r>
          <a:r>
            <a:rPr lang="zh-TW" sz="1400" b="1" kern="1200">
              <a:solidFill>
                <a:schemeClr val="tx1"/>
              </a:solidFill>
              <a:latin typeface="微軟正黑體" panose="020B0604030504040204" pitchFamily="34" charset="-120"/>
              <a:ea typeface="微軟正黑體" panose="020B0604030504040204" pitchFamily="34" charset="-120"/>
            </a:rPr>
            <a:t>；</a:t>
          </a:r>
          <a:endParaRPr lang="zh-TW" sz="1400" kern="1200" dirty="0">
            <a:solidFill>
              <a:schemeClr val="tx1"/>
            </a:solidFill>
            <a:latin typeface="微軟正黑體" panose="020B0604030504040204" pitchFamily="34" charset="-120"/>
            <a:ea typeface="微軟正黑體" panose="020B0604030504040204" pitchFamily="34" charset="-120"/>
          </a:endParaRPr>
        </a:p>
        <a:p>
          <a:pPr marL="114300" lvl="1" indent="-114300" algn="l" defTabSz="622300" rtl="0">
            <a:lnSpc>
              <a:spcPct val="90000"/>
            </a:lnSpc>
            <a:spcBef>
              <a:spcPct val="0"/>
            </a:spcBef>
            <a:spcAft>
              <a:spcPct val="15000"/>
            </a:spcAft>
            <a:buChar char="•"/>
          </a:pPr>
          <a:r>
            <a:rPr lang="en-US" sz="1400" b="1" kern="1200" dirty="0">
              <a:solidFill>
                <a:schemeClr val="tx1"/>
              </a:solidFill>
              <a:latin typeface="微軟正黑體" panose="020B0604030504040204" pitchFamily="34" charset="-120"/>
              <a:ea typeface="微軟正黑體" panose="020B0604030504040204" pitchFamily="34" charset="-120"/>
            </a:rPr>
            <a:t>&gt;9,999</a:t>
          </a:r>
          <a:r>
            <a:rPr lang="zh-TW" altLang="en-US" sz="1400" b="1" kern="1200" dirty="0">
              <a:solidFill>
                <a:schemeClr val="tx1"/>
              </a:solidFill>
              <a:latin typeface="微軟正黑體" panose="020B0604030504040204" pitchFamily="34" charset="-120"/>
              <a:ea typeface="微軟正黑體" panose="020B0604030504040204" pitchFamily="34" charset="-120"/>
            </a:rPr>
            <a:t>，</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鈞長</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altLang="en-US" sz="1400" b="1" kern="1200" dirty="0">
              <a:solidFill>
                <a:schemeClr val="tx1"/>
              </a:solidFill>
              <a:latin typeface="微軟正黑體" panose="020B0604030504040204" pitchFamily="34" charset="-120"/>
              <a:ea typeface="微軟正黑體" panose="020B0604030504040204" pitchFamily="34" charset="-120"/>
            </a:rPr>
            <a:t>決行。</a:t>
          </a:r>
          <a:endParaRPr lang="zh-TW" sz="1400" kern="1200" dirty="0">
            <a:solidFill>
              <a:schemeClr val="tx1"/>
            </a:solidFill>
            <a:latin typeface="微軟正黑體" panose="020B0604030504040204" pitchFamily="34" charset="-120"/>
            <a:ea typeface="微軟正黑體" panose="020B0604030504040204" pitchFamily="34" charset="-120"/>
          </a:endParaRPr>
        </a:p>
      </dsp:txBody>
      <dsp:txXfrm>
        <a:off x="523" y="1000785"/>
        <a:ext cx="2274166" cy="2142000"/>
      </dsp:txXfrm>
    </dsp:sp>
    <dsp:sp modelId="{3CF4CDC3-D766-4B01-A12F-D7D12B0EBA9A}">
      <dsp:nvSpPr>
        <dsp:cNvPr id="0" name=""/>
        <dsp:cNvSpPr/>
      </dsp:nvSpPr>
      <dsp:spPr>
        <a:xfrm>
          <a:off x="2627231" y="150284"/>
          <a:ext cx="2842707" cy="756000"/>
        </a:xfrm>
        <a:prstGeom prst="chevron">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zh-TW" sz="1400" b="1" kern="1200" dirty="0">
              <a:solidFill>
                <a:schemeClr val="tx1"/>
              </a:solidFill>
              <a:latin typeface="微軟正黑體" panose="020B0604030504040204" pitchFamily="34" charset="-120"/>
              <a:ea typeface="微軟正黑體" panose="020B0604030504040204" pitchFamily="34" charset="-120"/>
            </a:rPr>
            <a:t>步驟</a:t>
          </a:r>
          <a:r>
            <a:rPr lang="en-US" sz="1400" b="1" kern="1200" dirty="0">
              <a:solidFill>
                <a:schemeClr val="tx1"/>
              </a:solidFill>
              <a:latin typeface="微軟正黑體" panose="020B0604030504040204" pitchFamily="34" charset="-120"/>
              <a:ea typeface="微軟正黑體" panose="020B0604030504040204" pitchFamily="34" charset="-120"/>
            </a:rPr>
            <a:t>2</a:t>
          </a:r>
          <a:r>
            <a:rPr lang="zh-TW" sz="1400" b="1" kern="1200" dirty="0">
              <a:solidFill>
                <a:schemeClr val="tx1"/>
              </a:solidFill>
              <a:latin typeface="微軟正黑體" panose="020B0604030504040204" pitchFamily="34" charset="-120"/>
              <a:ea typeface="微軟正黑體" panose="020B0604030504040204" pitchFamily="34" charset="-120"/>
            </a:rPr>
            <a:t>：送至採購組作業</a:t>
          </a:r>
          <a:endParaRPr lang="zh-TW" sz="1400" kern="1200" dirty="0">
            <a:solidFill>
              <a:schemeClr val="tx1"/>
            </a:solidFill>
            <a:latin typeface="微軟正黑體" panose="020B0604030504040204" pitchFamily="34" charset="-120"/>
            <a:ea typeface="微軟正黑體" panose="020B0604030504040204" pitchFamily="34" charset="-120"/>
          </a:endParaRPr>
        </a:p>
      </dsp:txBody>
      <dsp:txXfrm>
        <a:off x="3005231" y="150284"/>
        <a:ext cx="2086707" cy="756000"/>
      </dsp:txXfrm>
    </dsp:sp>
    <dsp:sp modelId="{51668103-C76F-4778-BCAA-6E39CA3EC1A1}">
      <dsp:nvSpPr>
        <dsp:cNvPr id="0" name=""/>
        <dsp:cNvSpPr/>
      </dsp:nvSpPr>
      <dsp:spPr>
        <a:xfrm>
          <a:off x="2627231" y="1000785"/>
          <a:ext cx="2274166" cy="21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90000"/>
            </a:lnSpc>
            <a:spcBef>
              <a:spcPct val="0"/>
            </a:spcBef>
            <a:spcAft>
              <a:spcPct val="15000"/>
            </a:spcAft>
            <a:buChar char="•"/>
          </a:pPr>
          <a:r>
            <a:rPr lang="zh-TW" altLang="en-US" sz="1400" b="1" kern="1200" dirty="0">
              <a:solidFill>
                <a:schemeClr val="tx1"/>
              </a:solidFill>
              <a:latin typeface="微軟正黑體" panose="020B0604030504040204" pitchFamily="34" charset="-120"/>
              <a:ea typeface="微軟正黑體" panose="020B0604030504040204" pitchFamily="34" charset="-120"/>
            </a:rPr>
            <a:t>核准後，依照本校採購法辦理議價或公開招標。</a:t>
          </a:r>
          <a:endParaRPr lang="zh-TW" altLang="en-US" sz="1400" kern="1200" dirty="0">
            <a:solidFill>
              <a:schemeClr val="tx1"/>
            </a:solidFill>
            <a:latin typeface="微軟正黑體" panose="020B0604030504040204" pitchFamily="34" charset="-120"/>
            <a:ea typeface="微軟正黑體" panose="020B0604030504040204" pitchFamily="34" charset="-120"/>
          </a:endParaRPr>
        </a:p>
      </dsp:txBody>
      <dsp:txXfrm>
        <a:off x="2627231" y="1000785"/>
        <a:ext cx="2274166" cy="2142000"/>
      </dsp:txXfrm>
    </dsp:sp>
    <dsp:sp modelId="{0DE8D617-A0A8-4C09-A7C2-C6378A37B9CF}">
      <dsp:nvSpPr>
        <dsp:cNvPr id="0" name=""/>
        <dsp:cNvSpPr/>
      </dsp:nvSpPr>
      <dsp:spPr>
        <a:xfrm>
          <a:off x="5253938" y="150284"/>
          <a:ext cx="2842707" cy="756000"/>
        </a:xfrm>
        <a:prstGeom prst="chevron">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zh-TW" sz="1400" b="1" kern="1200" dirty="0">
              <a:solidFill>
                <a:schemeClr val="tx1"/>
              </a:solidFill>
              <a:latin typeface="微軟正黑體" panose="020B0604030504040204" pitchFamily="34" charset="-120"/>
              <a:ea typeface="微軟正黑體" panose="020B0604030504040204" pitchFamily="34" charset="-120"/>
            </a:rPr>
            <a:t>步驟</a:t>
          </a:r>
          <a:r>
            <a:rPr lang="en-US" sz="1400" b="1" kern="1200" dirty="0">
              <a:solidFill>
                <a:schemeClr val="tx1"/>
              </a:solidFill>
              <a:latin typeface="微軟正黑體" panose="020B0604030504040204" pitchFamily="34" charset="-120"/>
              <a:ea typeface="微軟正黑體" panose="020B0604030504040204" pitchFamily="34" charset="-120"/>
            </a:rPr>
            <a:t>3</a:t>
          </a:r>
          <a:r>
            <a:rPr lang="zh-TW" sz="1400" b="1" kern="1200" dirty="0">
              <a:solidFill>
                <a:schemeClr val="tx1"/>
              </a:solidFill>
              <a:latin typeface="微軟正黑體" panose="020B0604030504040204" pitchFamily="34" charset="-120"/>
              <a:ea typeface="微軟正黑體" panose="020B0604030504040204" pitchFamily="34" charset="-120"/>
            </a:rPr>
            <a:t>：送至會計室作業</a:t>
          </a:r>
          <a:endParaRPr lang="zh-TW" sz="1400" kern="1200" dirty="0">
            <a:solidFill>
              <a:schemeClr val="tx1"/>
            </a:solidFill>
            <a:latin typeface="微軟正黑體" panose="020B0604030504040204" pitchFamily="34" charset="-120"/>
            <a:ea typeface="微軟正黑體" panose="020B0604030504040204" pitchFamily="34" charset="-120"/>
          </a:endParaRPr>
        </a:p>
      </dsp:txBody>
      <dsp:txXfrm>
        <a:off x="5631938" y="150284"/>
        <a:ext cx="2086707" cy="756000"/>
      </dsp:txXfrm>
    </dsp:sp>
    <dsp:sp modelId="{44CFFCBA-EF0C-4592-84F6-03948621DC13}">
      <dsp:nvSpPr>
        <dsp:cNvPr id="0" name=""/>
        <dsp:cNvSpPr/>
      </dsp:nvSpPr>
      <dsp:spPr>
        <a:xfrm>
          <a:off x="5253938" y="1000785"/>
          <a:ext cx="2274166" cy="21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90000"/>
            </a:lnSpc>
            <a:spcBef>
              <a:spcPct val="0"/>
            </a:spcBef>
            <a:spcAft>
              <a:spcPct val="15000"/>
            </a:spcAft>
            <a:buChar char="•"/>
          </a:pPr>
          <a:r>
            <a:rPr lang="zh-TW" sz="1400" b="1" kern="1200" dirty="0">
              <a:solidFill>
                <a:schemeClr val="tx1"/>
              </a:solidFill>
              <a:latin typeface="微軟正黑體" panose="020B0604030504040204" pitchFamily="34" charset="-120"/>
              <a:ea typeface="微軟正黑體" panose="020B0604030504040204" pitchFamily="34" charset="-120"/>
            </a:rPr>
            <a:t>議價或公開招標後，提供黏貼</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憑證</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之</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請款單</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及</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相關資料</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至會計室作業。</a:t>
          </a:r>
          <a:endParaRPr lang="zh-TW" sz="1400" kern="1200" dirty="0">
            <a:solidFill>
              <a:schemeClr val="tx1"/>
            </a:solidFill>
            <a:latin typeface="微軟正黑體" panose="020B0604030504040204" pitchFamily="34" charset="-120"/>
            <a:ea typeface="微軟正黑體" panose="020B0604030504040204" pitchFamily="34" charset="-120"/>
          </a:endParaRPr>
        </a:p>
      </dsp:txBody>
      <dsp:txXfrm>
        <a:off x="5253938" y="1000785"/>
        <a:ext cx="2274166" cy="2142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99D90-700C-42D3-955B-CCE3FC22C034}">
      <dsp:nvSpPr>
        <dsp:cNvPr id="0" name=""/>
        <dsp:cNvSpPr/>
      </dsp:nvSpPr>
      <dsp:spPr>
        <a:xfrm>
          <a:off x="3753" y="172278"/>
          <a:ext cx="2800097" cy="1080000"/>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90000"/>
            </a:lnSpc>
            <a:spcBef>
              <a:spcPct val="0"/>
            </a:spcBef>
            <a:spcAft>
              <a:spcPct val="35000"/>
            </a:spcAft>
            <a:buNone/>
          </a:pPr>
          <a:r>
            <a:rPr lang="zh-TW" sz="2000" b="1" kern="1200" dirty="0">
              <a:solidFill>
                <a:schemeClr val="bg1"/>
              </a:solidFill>
              <a:latin typeface="微軟正黑體" panose="020B0604030504040204" pitchFamily="34" charset="-120"/>
              <a:ea typeface="微軟正黑體" panose="020B0604030504040204" pitchFamily="34" charset="-120"/>
            </a:rPr>
            <a:t>步驟</a:t>
          </a:r>
          <a:r>
            <a:rPr lang="en-US" sz="2000" b="1" kern="1200" dirty="0">
              <a:solidFill>
                <a:schemeClr val="bg1"/>
              </a:solidFill>
              <a:latin typeface="微軟正黑體" panose="020B0604030504040204" pitchFamily="34" charset="-120"/>
              <a:ea typeface="微軟正黑體" panose="020B0604030504040204" pitchFamily="34" charset="-120"/>
            </a:rPr>
            <a:t>1</a:t>
          </a:r>
          <a:r>
            <a:rPr lang="zh-TW" altLang="en-US" sz="2000" b="1" kern="1200" dirty="0">
              <a:solidFill>
                <a:schemeClr val="bg1"/>
              </a:solidFill>
              <a:latin typeface="微軟正黑體" panose="020B0604030504040204" pitchFamily="34" charset="-120"/>
              <a:ea typeface="微軟正黑體" panose="020B0604030504040204" pitchFamily="34" charset="-120"/>
            </a:rPr>
            <a:t>：</a:t>
          </a:r>
          <a:r>
            <a:rPr lang="zh-TW" sz="2000" b="1" kern="1200" dirty="0">
              <a:solidFill>
                <a:schemeClr val="bg1"/>
              </a:solidFill>
              <a:latin typeface="微軟正黑體" panose="020B0604030504040204" pitchFamily="34" charset="-120"/>
              <a:ea typeface="微軟正黑體" panose="020B0604030504040204" pitchFamily="34" charset="-120"/>
            </a:rPr>
            <a:t>製作專案申請表</a:t>
          </a:r>
          <a:endParaRPr lang="zh-TW" sz="2000" kern="1200" dirty="0">
            <a:solidFill>
              <a:schemeClr val="bg1"/>
            </a:solidFill>
            <a:latin typeface="微軟正黑體" panose="020B0604030504040204" pitchFamily="34" charset="-120"/>
            <a:ea typeface="微軟正黑體" panose="020B0604030504040204" pitchFamily="34" charset="-120"/>
          </a:endParaRPr>
        </a:p>
      </dsp:txBody>
      <dsp:txXfrm>
        <a:off x="543753" y="172278"/>
        <a:ext cx="1720097" cy="1080000"/>
      </dsp:txXfrm>
    </dsp:sp>
    <dsp:sp modelId="{BF33E685-DB61-47E9-A22A-0B941E876EAB}">
      <dsp:nvSpPr>
        <dsp:cNvPr id="0" name=""/>
        <dsp:cNvSpPr/>
      </dsp:nvSpPr>
      <dsp:spPr>
        <a:xfrm>
          <a:off x="3753" y="1387278"/>
          <a:ext cx="2240077" cy="32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zh-TW" sz="2000" b="0" kern="1200" dirty="0">
              <a:latin typeface="微軟正黑體" panose="020B0604030504040204" pitchFamily="34" charset="-120"/>
              <a:ea typeface="微軟正黑體" panose="020B0604030504040204" pitchFamily="34" charset="-120"/>
            </a:rPr>
            <a:t>校務系統</a:t>
          </a:r>
          <a:r>
            <a:rPr lang="en-US" sz="2000" b="0" kern="1200" dirty="0">
              <a:latin typeface="微軟正黑體" panose="020B0604030504040204" pitchFamily="34" charset="-120"/>
              <a:ea typeface="微軟正黑體" panose="020B0604030504040204" pitchFamily="34" charset="-120"/>
            </a:rPr>
            <a:t>(WEB)/</a:t>
          </a:r>
          <a:r>
            <a:rPr lang="zh-TW" altLang="en-US" sz="2000" b="0" kern="1200" dirty="0">
              <a:latin typeface="微軟正黑體" panose="020B0604030504040204" pitchFamily="34" charset="-120"/>
              <a:ea typeface="微軟正黑體" panose="020B0604030504040204" pitchFamily="34" charset="-120"/>
            </a:rPr>
            <a:t>學年度預算編列</a:t>
          </a:r>
          <a:r>
            <a:rPr lang="en-US" sz="2000" b="0" kern="1200" dirty="0">
              <a:latin typeface="微軟正黑體" panose="020B0604030504040204" pitchFamily="34" charset="-120"/>
              <a:ea typeface="微軟正黑體" panose="020B0604030504040204" pitchFamily="34" charset="-120"/>
            </a:rPr>
            <a:t>/</a:t>
          </a:r>
          <a:r>
            <a:rPr lang="zh-TW" sz="2000" b="0" kern="1200" dirty="0">
              <a:latin typeface="微軟正黑體" panose="020B0604030504040204" pitchFamily="34" charset="-120"/>
              <a:ea typeface="微軟正黑體" panose="020B0604030504040204" pitchFamily="34" charset="-120"/>
            </a:rPr>
            <a:t>專案登錄作業</a:t>
          </a:r>
          <a:r>
            <a:rPr lang="en-US" sz="2000" b="0" kern="1200" dirty="0">
              <a:latin typeface="微軟正黑體" panose="020B0604030504040204" pitchFamily="34" charset="-120"/>
              <a:ea typeface="微軟正黑體" panose="020B0604030504040204" pitchFamily="34" charset="-120"/>
            </a:rPr>
            <a:t>/</a:t>
          </a:r>
          <a:r>
            <a:rPr lang="zh-TW" sz="2000" b="0" kern="1200" dirty="0">
              <a:latin typeface="微軟正黑體" panose="020B0604030504040204" pitchFamily="34" charset="-120"/>
              <a:ea typeface="微軟正黑體" panose="020B0604030504040204" pitchFamily="34" charset="-120"/>
            </a:rPr>
            <a:t>新增</a:t>
          </a:r>
          <a:r>
            <a:rPr lang="en-US" altLang="zh-TW" sz="2000" b="0" kern="1200" dirty="0">
              <a:latin typeface="微軟正黑體" panose="020B0604030504040204" pitchFamily="34" charset="-120"/>
              <a:ea typeface="微軟正黑體" panose="020B0604030504040204" pitchFamily="34" charset="-120"/>
            </a:rPr>
            <a:t>/</a:t>
          </a:r>
          <a:r>
            <a:rPr lang="zh-TW" sz="2000" b="0" kern="1200" dirty="0">
              <a:latin typeface="微軟正黑體" panose="020B0604030504040204" pitchFamily="34" charset="-120"/>
              <a:ea typeface="微軟正黑體" panose="020B0604030504040204" pitchFamily="34" charset="-120"/>
            </a:rPr>
            <a:t>設定專案計畫基本資料</a:t>
          </a:r>
          <a:r>
            <a:rPr lang="en-US" sz="2000" b="0"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確認點</a:t>
          </a:r>
          <a:r>
            <a:rPr lang="zh-TW" sz="2000" b="1" kern="1200" dirty="0">
              <a:latin typeface="微軟正黑體" panose="020B0604030504040204" pitchFamily="34" charset="-120"/>
              <a:ea typeface="微軟正黑體" panose="020B0604030504040204" pitchFamily="34" charset="-120"/>
            </a:rPr>
            <a:t>送會計室並列印</a:t>
          </a:r>
          <a:r>
            <a:rPr lang="en-US" sz="2000" b="1" kern="1200" dirty="0">
              <a:latin typeface="微軟正黑體" panose="020B0604030504040204" pitchFamily="34" charset="-120"/>
              <a:ea typeface="微軟正黑體" panose="020B0604030504040204" pitchFamily="34" charset="-120"/>
            </a:rPr>
            <a:t>【</a:t>
          </a:r>
          <a:r>
            <a:rPr lang="zh-TW" sz="2000" b="1" kern="1200" dirty="0">
              <a:latin typeface="微軟正黑體" panose="020B0604030504040204" pitchFamily="34" charset="-120"/>
              <a:ea typeface="微軟正黑體" panose="020B0604030504040204" pitchFamily="34" charset="-120"/>
            </a:rPr>
            <a:t>專案計畫申請</a:t>
          </a:r>
          <a:r>
            <a:rPr lang="zh-TW" altLang="en-US" sz="2000" b="1" kern="1200" dirty="0">
              <a:latin typeface="微軟正黑體" panose="020B0604030504040204" pitchFamily="34" charset="-120"/>
              <a:ea typeface="微軟正黑體" panose="020B0604030504040204" pitchFamily="34" charset="-120"/>
            </a:rPr>
            <a:t>表</a:t>
          </a:r>
          <a:r>
            <a:rPr lang="en-US" sz="2000" b="1" kern="1200" dirty="0">
              <a:latin typeface="微軟正黑體" panose="020B0604030504040204" pitchFamily="34" charset="-120"/>
              <a:ea typeface="微軟正黑體" panose="020B0604030504040204" pitchFamily="34" charset="-120"/>
            </a:rPr>
            <a:t>】</a:t>
          </a:r>
          <a:r>
            <a:rPr lang="zh-TW" sz="2000" b="1" kern="1200" dirty="0">
              <a:latin typeface="微軟正黑體" panose="020B0604030504040204" pitchFamily="34" charset="-120"/>
              <a:ea typeface="微軟正黑體" panose="020B0604030504040204" pitchFamily="34" charset="-120"/>
            </a:rPr>
            <a:t>送會計室。</a:t>
          </a:r>
          <a:endParaRPr lang="zh-TW" sz="2000" kern="1200" dirty="0">
            <a:latin typeface="微軟正黑體" panose="020B0604030504040204" pitchFamily="34" charset="-120"/>
            <a:ea typeface="微軟正黑體" panose="020B0604030504040204" pitchFamily="34" charset="-120"/>
          </a:endParaRPr>
        </a:p>
      </dsp:txBody>
      <dsp:txXfrm>
        <a:off x="3753" y="1387278"/>
        <a:ext cx="2240077" cy="3240000"/>
      </dsp:txXfrm>
    </dsp:sp>
    <dsp:sp modelId="{EFBD888F-95F6-407A-9EB1-696D65D6C197}">
      <dsp:nvSpPr>
        <dsp:cNvPr id="0" name=""/>
        <dsp:cNvSpPr/>
      </dsp:nvSpPr>
      <dsp:spPr>
        <a:xfrm>
          <a:off x="2587850" y="172278"/>
          <a:ext cx="2800097" cy="1080000"/>
        </a:xfrm>
        <a:prstGeom prst="chevron">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90000"/>
            </a:lnSpc>
            <a:spcBef>
              <a:spcPct val="0"/>
            </a:spcBef>
            <a:spcAft>
              <a:spcPct val="35000"/>
            </a:spcAft>
            <a:buNone/>
          </a:pPr>
          <a:r>
            <a:rPr lang="zh-TW" sz="2000" b="1" kern="1200" dirty="0">
              <a:solidFill>
                <a:schemeClr val="bg1"/>
              </a:solidFill>
              <a:latin typeface="微軟正黑體" panose="020B0604030504040204" pitchFamily="34" charset="-120"/>
              <a:ea typeface="微軟正黑體" panose="020B0604030504040204" pitchFamily="34" charset="-120"/>
            </a:rPr>
            <a:t>步驟</a:t>
          </a:r>
          <a:r>
            <a:rPr lang="en-US" sz="2000" b="1" kern="1200" dirty="0">
              <a:solidFill>
                <a:schemeClr val="bg1"/>
              </a:solidFill>
              <a:latin typeface="微軟正黑體" panose="020B0604030504040204" pitchFamily="34" charset="-120"/>
              <a:ea typeface="微軟正黑體" panose="020B0604030504040204" pitchFamily="34" charset="-120"/>
            </a:rPr>
            <a:t>2</a:t>
          </a:r>
          <a:r>
            <a:rPr lang="zh-TW" altLang="en-US" sz="2000" b="1" kern="1200" dirty="0">
              <a:solidFill>
                <a:schemeClr val="bg1"/>
              </a:solidFill>
              <a:latin typeface="微軟正黑體" panose="020B0604030504040204" pitchFamily="34" charset="-120"/>
              <a:ea typeface="微軟正黑體" panose="020B0604030504040204" pitchFamily="34" charset="-120"/>
            </a:rPr>
            <a:t> ：</a:t>
          </a:r>
          <a:r>
            <a:rPr lang="zh-TW" sz="2000" b="1" kern="1200" dirty="0">
              <a:solidFill>
                <a:schemeClr val="bg1"/>
              </a:solidFill>
              <a:latin typeface="微軟正黑體" panose="020B0604030504040204" pitchFamily="34" charset="-120"/>
              <a:ea typeface="微軟正黑體" panose="020B0604030504040204" pitchFamily="34" charset="-120"/>
            </a:rPr>
            <a:t>系統編列計畫預算</a:t>
          </a:r>
          <a:endParaRPr lang="zh-TW" sz="2000" kern="1200" dirty="0">
            <a:solidFill>
              <a:schemeClr val="bg1"/>
            </a:solidFill>
            <a:latin typeface="微軟正黑體" panose="020B0604030504040204" pitchFamily="34" charset="-120"/>
            <a:ea typeface="微軟正黑體" panose="020B0604030504040204" pitchFamily="34" charset="-120"/>
          </a:endParaRPr>
        </a:p>
      </dsp:txBody>
      <dsp:txXfrm>
        <a:off x="3127850" y="172278"/>
        <a:ext cx="1720097" cy="1080000"/>
      </dsp:txXfrm>
    </dsp:sp>
    <dsp:sp modelId="{E3FDAB7B-AB08-47A0-9261-CB413D496C79}">
      <dsp:nvSpPr>
        <dsp:cNvPr id="0" name=""/>
        <dsp:cNvSpPr/>
      </dsp:nvSpPr>
      <dsp:spPr>
        <a:xfrm>
          <a:off x="2587850" y="1387278"/>
          <a:ext cx="2240077" cy="32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zh-TW" sz="2000" b="0" kern="1200" dirty="0">
              <a:latin typeface="微軟正黑體" panose="020B0604030504040204" pitchFamily="34" charset="-120"/>
              <a:ea typeface="微軟正黑體" panose="020B0604030504040204" pitchFamily="34" charset="-120"/>
            </a:rPr>
            <a:t>校務系統</a:t>
          </a:r>
          <a:r>
            <a:rPr lang="en-US" sz="2000" b="0" kern="1200" dirty="0">
              <a:latin typeface="微軟正黑體" panose="020B0604030504040204" pitchFamily="34" charset="-120"/>
              <a:ea typeface="微軟正黑體" panose="020B0604030504040204" pitchFamily="34" charset="-120"/>
            </a:rPr>
            <a:t>(WEB)/</a:t>
          </a:r>
          <a:r>
            <a:rPr lang="zh-TW" altLang="en-US" sz="2000" b="0" kern="1200" dirty="0">
              <a:latin typeface="微軟正黑體" panose="020B0604030504040204" pitchFamily="34" charset="-120"/>
              <a:ea typeface="微軟正黑體" panose="020B0604030504040204" pitchFamily="34" charset="-120"/>
            </a:rPr>
            <a:t>學年度預算編列</a:t>
          </a:r>
          <a:r>
            <a:rPr lang="en-US" sz="2000" b="0" kern="1200" dirty="0">
              <a:latin typeface="微軟正黑體" panose="020B0604030504040204" pitchFamily="34" charset="-120"/>
              <a:ea typeface="微軟正黑體" panose="020B0604030504040204" pitchFamily="34" charset="-120"/>
            </a:rPr>
            <a:t>/</a:t>
          </a:r>
          <a:r>
            <a:rPr lang="zh-TW" altLang="en-US" sz="2000" b="0" kern="1200" dirty="0">
              <a:latin typeface="微軟正黑體" panose="020B0604030504040204" pitchFamily="34" charset="-120"/>
              <a:ea typeface="微軟正黑體" panose="020B0604030504040204" pitchFamily="34" charset="-120"/>
            </a:rPr>
            <a:t>單位預算編列</a:t>
          </a:r>
          <a:r>
            <a:rPr lang="en-US" sz="2000" b="0" kern="1200" dirty="0">
              <a:latin typeface="微軟正黑體" panose="020B0604030504040204" pitchFamily="34" charset="-120"/>
              <a:ea typeface="微軟正黑體" panose="020B0604030504040204" pitchFamily="34" charset="-120"/>
            </a:rPr>
            <a:t>/</a:t>
          </a:r>
          <a:r>
            <a:rPr lang="zh-TW" sz="2000" b="0" kern="1200" dirty="0">
              <a:latin typeface="微軟正黑體" panose="020B0604030504040204" pitchFamily="34" charset="-120"/>
              <a:ea typeface="微軟正黑體" panose="020B0604030504040204" pitchFamily="34" charset="-120"/>
            </a:rPr>
            <a:t>新增</a:t>
          </a:r>
          <a:r>
            <a:rPr lang="en-US" altLang="zh-TW" sz="2000" b="0" kern="1200" dirty="0">
              <a:latin typeface="微軟正黑體" panose="020B0604030504040204" pitchFamily="34" charset="-120"/>
              <a:ea typeface="微軟正黑體" panose="020B0604030504040204" pitchFamily="34" charset="-120"/>
            </a:rPr>
            <a:t>/</a:t>
          </a:r>
          <a:r>
            <a:rPr lang="zh-TW" altLang="en-US" sz="2000" b="0" kern="1200" dirty="0">
              <a:latin typeface="微軟正黑體" panose="020B0604030504040204" pitchFamily="34" charset="-120"/>
              <a:ea typeface="微軟正黑體" panose="020B0604030504040204" pitchFamily="34" charset="-120"/>
            </a:rPr>
            <a:t>設定預算資料</a:t>
          </a:r>
          <a:r>
            <a:rPr lang="en-US"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確認</a:t>
          </a:r>
          <a:r>
            <a:rPr lang="en-US" altLang="zh-TW"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點選會計室審核</a:t>
          </a:r>
          <a:r>
            <a:rPr lang="zh-TW" sz="2000" b="1" kern="1200" dirty="0">
              <a:latin typeface="微軟正黑體" panose="020B0604030504040204" pitchFamily="34" charset="-120"/>
              <a:ea typeface="微軟正黑體" panose="020B0604030504040204" pitchFamily="34" charset="-120"/>
            </a:rPr>
            <a:t>送出。</a:t>
          </a:r>
          <a:endParaRPr lang="zh-TW" sz="2000" kern="1200" dirty="0">
            <a:latin typeface="微軟正黑體" panose="020B0604030504040204" pitchFamily="34" charset="-120"/>
            <a:ea typeface="微軟正黑體" panose="020B0604030504040204" pitchFamily="34" charset="-120"/>
          </a:endParaRPr>
        </a:p>
      </dsp:txBody>
      <dsp:txXfrm>
        <a:off x="2587850" y="1387278"/>
        <a:ext cx="2240077" cy="3240000"/>
      </dsp:txXfrm>
    </dsp:sp>
    <dsp:sp modelId="{A0DB3BEA-F3B3-4013-8286-672D3FC32986}">
      <dsp:nvSpPr>
        <dsp:cNvPr id="0" name=""/>
        <dsp:cNvSpPr/>
      </dsp:nvSpPr>
      <dsp:spPr>
        <a:xfrm>
          <a:off x="5171947" y="172278"/>
          <a:ext cx="2800097" cy="1080000"/>
        </a:xfrm>
        <a:prstGeom prst="chevron">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90000"/>
            </a:lnSpc>
            <a:spcBef>
              <a:spcPct val="0"/>
            </a:spcBef>
            <a:spcAft>
              <a:spcPct val="35000"/>
            </a:spcAft>
            <a:buNone/>
          </a:pPr>
          <a:r>
            <a:rPr lang="zh-TW" sz="2000" b="1" kern="1200" dirty="0">
              <a:solidFill>
                <a:schemeClr val="bg1"/>
              </a:solidFill>
              <a:latin typeface="微軟正黑體" panose="020B0604030504040204" pitchFamily="34" charset="-120"/>
              <a:ea typeface="微軟正黑體" panose="020B0604030504040204" pitchFamily="34" charset="-120"/>
            </a:rPr>
            <a:t>步驟</a:t>
          </a:r>
          <a:r>
            <a:rPr lang="en-US" sz="2000" b="1" kern="1200" dirty="0">
              <a:solidFill>
                <a:schemeClr val="bg1"/>
              </a:solidFill>
              <a:latin typeface="微軟正黑體" panose="020B0604030504040204" pitchFamily="34" charset="-120"/>
              <a:ea typeface="微軟正黑體" panose="020B0604030504040204" pitchFamily="34" charset="-120"/>
            </a:rPr>
            <a:t>3</a:t>
          </a:r>
          <a:r>
            <a:rPr lang="zh-TW" altLang="en-US" sz="2000" b="1" kern="1200" dirty="0">
              <a:solidFill>
                <a:schemeClr val="bg1"/>
              </a:solidFill>
              <a:latin typeface="微軟正黑體" panose="020B0604030504040204" pitchFamily="34" charset="-120"/>
              <a:ea typeface="微軟正黑體" panose="020B0604030504040204" pitchFamily="34" charset="-120"/>
            </a:rPr>
            <a:t>： 送至會計室作業</a:t>
          </a:r>
          <a:endParaRPr lang="zh-TW" sz="2000" kern="1200" dirty="0">
            <a:solidFill>
              <a:schemeClr val="bg1"/>
            </a:solidFill>
            <a:latin typeface="微軟正黑體" panose="020B0604030504040204" pitchFamily="34" charset="-120"/>
            <a:ea typeface="微軟正黑體" panose="020B0604030504040204" pitchFamily="34" charset="-120"/>
          </a:endParaRPr>
        </a:p>
      </dsp:txBody>
      <dsp:txXfrm>
        <a:off x="5711947" y="172278"/>
        <a:ext cx="1720097" cy="1080000"/>
      </dsp:txXfrm>
    </dsp:sp>
    <dsp:sp modelId="{9D6B6D53-ECB4-42DB-AA70-609E1985DBDD}">
      <dsp:nvSpPr>
        <dsp:cNvPr id="0" name=""/>
        <dsp:cNvSpPr/>
      </dsp:nvSpPr>
      <dsp:spPr>
        <a:xfrm>
          <a:off x="5171947" y="1387278"/>
          <a:ext cx="2240077" cy="32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zh-TW" sz="2000" b="0" kern="1200" dirty="0">
              <a:latin typeface="微軟正黑體" panose="020B0604030504040204" pitchFamily="34" charset="-120"/>
              <a:ea typeface="微軟正黑體" panose="020B0604030504040204" pitchFamily="34" charset="-120"/>
            </a:rPr>
            <a:t>校務系統</a:t>
          </a:r>
          <a:r>
            <a:rPr lang="en-US" sz="2000" b="0" kern="1200" dirty="0">
              <a:latin typeface="微軟正黑體" panose="020B0604030504040204" pitchFamily="34" charset="-120"/>
              <a:ea typeface="微軟正黑體" panose="020B0604030504040204" pitchFamily="34" charset="-120"/>
            </a:rPr>
            <a:t>(WEB)/</a:t>
          </a:r>
          <a:r>
            <a:rPr lang="zh-TW" altLang="en-US" sz="2000" b="0" kern="1200" dirty="0">
              <a:latin typeface="微軟正黑體" panose="020B0604030504040204" pitchFamily="34" charset="-120"/>
              <a:ea typeface="微軟正黑體" panose="020B0604030504040204" pitchFamily="34" charset="-120"/>
            </a:rPr>
            <a:t>學年度預算編列</a:t>
          </a:r>
          <a:r>
            <a:rPr lang="en-US" sz="2000" b="0" kern="1200" dirty="0">
              <a:latin typeface="微軟正黑體" panose="020B0604030504040204" pitchFamily="34" charset="-120"/>
              <a:ea typeface="微軟正黑體" panose="020B0604030504040204" pitchFamily="34" charset="-120"/>
            </a:rPr>
            <a:t>/</a:t>
          </a:r>
          <a:r>
            <a:rPr lang="zh-TW" altLang="en-US" sz="2000" b="0" kern="1200" dirty="0">
              <a:latin typeface="微軟正黑體" panose="020B0604030504040204" pitchFamily="34" charset="-120"/>
              <a:ea typeface="微軟正黑體" panose="020B0604030504040204" pitchFamily="34" charset="-120"/>
            </a:rPr>
            <a:t>單位預算編列</a:t>
          </a:r>
          <a:r>
            <a:rPr lang="en-US" sz="2000" b="0" kern="1200" dirty="0">
              <a:latin typeface="微軟正黑體" panose="020B0604030504040204" pitchFamily="34" charset="-120"/>
              <a:ea typeface="微軟正黑體" panose="020B0604030504040204" pitchFamily="34" charset="-120"/>
            </a:rPr>
            <a:t>/</a:t>
          </a:r>
          <a:r>
            <a:rPr lang="zh-TW" altLang="en-US" sz="2000" b="0" kern="1200" dirty="0">
              <a:latin typeface="微軟正黑體" panose="020B0604030504040204" pitchFamily="34" charset="-120"/>
              <a:ea typeface="微軟正黑體" panose="020B0604030504040204" pitchFamily="34" charset="-120"/>
            </a:rPr>
            <a:t>列印</a:t>
          </a:r>
          <a:r>
            <a:rPr lang="en-US" sz="2000" b="1" kern="1200" dirty="0">
              <a:latin typeface="微軟正黑體" panose="020B0604030504040204" pitchFamily="34" charset="-120"/>
              <a:ea typeface="微軟正黑體" panose="020B0604030504040204" pitchFamily="34" charset="-120"/>
            </a:rPr>
            <a:t>【</a:t>
          </a:r>
          <a:r>
            <a:rPr lang="zh-TW" sz="2000" b="1" kern="1200" dirty="0">
              <a:latin typeface="微軟正黑體" panose="020B0604030504040204" pitchFamily="34" charset="-120"/>
              <a:ea typeface="微軟正黑體" panose="020B0604030504040204" pitchFamily="34" charset="-120"/>
            </a:rPr>
            <a:t>工作計畫暨預算申請表</a:t>
          </a:r>
          <a:r>
            <a:rPr lang="en-US" sz="2000" b="1" kern="1200" dirty="0">
              <a:latin typeface="微軟正黑體" panose="020B0604030504040204" pitchFamily="34" charset="-120"/>
              <a:ea typeface="微軟正黑體" panose="020B0604030504040204" pitchFamily="34" charset="-120"/>
            </a:rPr>
            <a:t>】</a:t>
          </a:r>
          <a:r>
            <a:rPr lang="zh-TW" sz="2000" b="1" kern="1200" dirty="0">
              <a:latin typeface="微軟正黑體" panose="020B0604030504040204" pitchFamily="34" charset="-120"/>
              <a:ea typeface="微軟正黑體" panose="020B0604030504040204" pitchFamily="34" charset="-120"/>
            </a:rPr>
            <a:t>送會計室審核。</a:t>
          </a:r>
          <a:endParaRPr lang="zh-TW" sz="2000" kern="1200" dirty="0">
            <a:latin typeface="微軟正黑體" panose="020B0604030504040204" pitchFamily="34" charset="-120"/>
            <a:ea typeface="微軟正黑體" panose="020B0604030504040204" pitchFamily="34" charset="-120"/>
          </a:endParaRPr>
        </a:p>
      </dsp:txBody>
      <dsp:txXfrm>
        <a:off x="5171947" y="1387278"/>
        <a:ext cx="2240077" cy="32400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617FF-FDB6-4AC1-85D9-AAF89F51E497}">
      <dsp:nvSpPr>
        <dsp:cNvPr id="0" name=""/>
        <dsp:cNvSpPr/>
      </dsp:nvSpPr>
      <dsp:spPr>
        <a:xfrm>
          <a:off x="3890" y="579666"/>
          <a:ext cx="1447449" cy="578979"/>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kumimoji="1" lang="zh-TW" altLang="en-US" sz="1200" b="0" kern="1200" dirty="0">
              <a:solidFill>
                <a:schemeClr val="tx1"/>
              </a:solidFill>
              <a:latin typeface="微軟正黑體" panose="020B0604030504040204" pitchFamily="34" charset="-120"/>
              <a:ea typeface="微軟正黑體" panose="020B0604030504040204" pitchFamily="34" charset="-120"/>
            </a:rPr>
            <a:t>簽准日期</a:t>
          </a:r>
          <a:endParaRPr lang="zh-TW" altLang="en-US" sz="1200" kern="1200" dirty="0">
            <a:solidFill>
              <a:schemeClr val="tx1"/>
            </a:solidFill>
            <a:latin typeface="微軟正黑體" panose="020B0604030504040204" pitchFamily="34" charset="-120"/>
            <a:ea typeface="微軟正黑體" panose="020B0604030504040204" pitchFamily="34" charset="-120"/>
          </a:endParaRPr>
        </a:p>
      </dsp:txBody>
      <dsp:txXfrm>
        <a:off x="293380" y="579666"/>
        <a:ext cx="868470" cy="578979"/>
      </dsp:txXfrm>
    </dsp:sp>
    <dsp:sp modelId="{8FEE2783-095F-4EEC-A4C1-A69D3663ADEF}">
      <dsp:nvSpPr>
        <dsp:cNvPr id="0" name=""/>
        <dsp:cNvSpPr/>
      </dsp:nvSpPr>
      <dsp:spPr>
        <a:xfrm>
          <a:off x="1306595" y="579666"/>
          <a:ext cx="1447449" cy="578979"/>
        </a:xfrm>
        <a:prstGeom prst="chevron">
          <a:avLst/>
        </a:prstGeom>
        <a:solidFill>
          <a:schemeClr val="accent5">
            <a:hueOff val="1766471"/>
            <a:satOff val="5752"/>
            <a:lumOff val="2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kumimoji="1" lang="zh-TW" altLang="en-US" sz="1200" b="0" kern="1200">
              <a:solidFill>
                <a:schemeClr val="tx1"/>
              </a:solidFill>
              <a:latin typeface="微軟正黑體" panose="020B0604030504040204" pitchFamily="34" charset="-120"/>
              <a:ea typeface="微軟正黑體" panose="020B0604030504040204" pitchFamily="34" charset="-120"/>
            </a:rPr>
            <a:t>議價或公開招標日期</a:t>
          </a:r>
          <a:endParaRPr lang="zh-TW" altLang="en-US" sz="1200" kern="1200">
            <a:solidFill>
              <a:schemeClr val="tx1"/>
            </a:solidFill>
            <a:latin typeface="微軟正黑體" panose="020B0604030504040204" pitchFamily="34" charset="-120"/>
            <a:ea typeface="微軟正黑體" panose="020B0604030504040204" pitchFamily="34" charset="-120"/>
          </a:endParaRPr>
        </a:p>
      </dsp:txBody>
      <dsp:txXfrm>
        <a:off x="1596085" y="579666"/>
        <a:ext cx="868470" cy="578979"/>
      </dsp:txXfrm>
    </dsp:sp>
    <dsp:sp modelId="{7BFB0699-0A1E-4865-B7F5-B3CFC3F32E03}">
      <dsp:nvSpPr>
        <dsp:cNvPr id="0" name=""/>
        <dsp:cNvSpPr/>
      </dsp:nvSpPr>
      <dsp:spPr>
        <a:xfrm>
          <a:off x="2609300" y="579666"/>
          <a:ext cx="1447449" cy="578979"/>
        </a:xfrm>
        <a:prstGeom prst="chevron">
          <a:avLst/>
        </a:prstGeom>
        <a:solidFill>
          <a:schemeClr val="accent5">
            <a:hueOff val="3532942"/>
            <a:satOff val="11503"/>
            <a:lumOff val="4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kumimoji="1" lang="zh-TW" altLang="en-US" sz="1200" kern="1200" dirty="0">
              <a:solidFill>
                <a:schemeClr val="tx1"/>
              </a:solidFill>
              <a:latin typeface="微軟正黑體" panose="020B0604030504040204" pitchFamily="34" charset="-120"/>
              <a:ea typeface="微軟正黑體" panose="020B0604030504040204" pitchFamily="34" charset="-120"/>
            </a:rPr>
            <a:t>開始採購</a:t>
          </a:r>
          <a:endParaRPr lang="zh-TW" altLang="en-US" sz="1200" kern="1200" dirty="0">
            <a:solidFill>
              <a:schemeClr val="tx1"/>
            </a:solidFill>
            <a:latin typeface="微軟正黑體" panose="020B0604030504040204" pitchFamily="34" charset="-120"/>
            <a:ea typeface="微軟正黑體" panose="020B0604030504040204" pitchFamily="34" charset="-120"/>
          </a:endParaRPr>
        </a:p>
      </dsp:txBody>
      <dsp:txXfrm>
        <a:off x="2898790" y="579666"/>
        <a:ext cx="868470" cy="578979"/>
      </dsp:txXfrm>
    </dsp:sp>
    <dsp:sp modelId="{8AEF534A-A9F2-46BE-B00E-F30C8FD4BB8F}">
      <dsp:nvSpPr>
        <dsp:cNvPr id="0" name=""/>
        <dsp:cNvSpPr/>
      </dsp:nvSpPr>
      <dsp:spPr>
        <a:xfrm>
          <a:off x="3912004" y="579666"/>
          <a:ext cx="1447449" cy="578979"/>
        </a:xfrm>
        <a:prstGeom prst="chevron">
          <a:avLst/>
        </a:prstGeom>
        <a:solidFill>
          <a:schemeClr val="accent5">
            <a:hueOff val="5299413"/>
            <a:satOff val="17255"/>
            <a:lumOff val="6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kumimoji="1" lang="zh-TW" altLang="en-US" sz="1200" b="0" kern="1200">
              <a:solidFill>
                <a:schemeClr val="tx1"/>
              </a:solidFill>
              <a:latin typeface="微軟正黑體" panose="020B0604030504040204" pitchFamily="34" charset="-120"/>
              <a:ea typeface="微軟正黑體" panose="020B0604030504040204" pitchFamily="34" charset="-120"/>
            </a:rPr>
            <a:t>驗收日期</a:t>
          </a:r>
          <a:endParaRPr lang="zh-TW" altLang="en-US" sz="1200" kern="1200">
            <a:solidFill>
              <a:schemeClr val="tx1"/>
            </a:solidFill>
            <a:latin typeface="微軟正黑體" panose="020B0604030504040204" pitchFamily="34" charset="-120"/>
            <a:ea typeface="微軟正黑體" panose="020B0604030504040204" pitchFamily="34" charset="-120"/>
          </a:endParaRPr>
        </a:p>
      </dsp:txBody>
      <dsp:txXfrm>
        <a:off x="4201494" y="579666"/>
        <a:ext cx="868470" cy="578979"/>
      </dsp:txXfrm>
    </dsp:sp>
    <dsp:sp modelId="{3BB40634-1675-4E18-B467-F78863360F0D}">
      <dsp:nvSpPr>
        <dsp:cNvPr id="0" name=""/>
        <dsp:cNvSpPr/>
      </dsp:nvSpPr>
      <dsp:spPr>
        <a:xfrm>
          <a:off x="5214709" y="579666"/>
          <a:ext cx="1447449" cy="578979"/>
        </a:xfrm>
        <a:prstGeom prst="chevron">
          <a:avLst/>
        </a:prstGeom>
        <a:solidFill>
          <a:schemeClr val="accent5">
            <a:hueOff val="7065884"/>
            <a:satOff val="23006"/>
            <a:lumOff val="8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kumimoji="1" lang="zh-TW" altLang="en-US" sz="1200" b="0" kern="1200">
              <a:solidFill>
                <a:schemeClr val="tx1"/>
              </a:solidFill>
              <a:latin typeface="微軟正黑體" panose="020B0604030504040204" pitchFamily="34" charset="-120"/>
              <a:ea typeface="微軟正黑體" panose="020B0604030504040204" pitchFamily="34" charset="-120"/>
            </a:rPr>
            <a:t>發票日期</a:t>
          </a:r>
          <a:endParaRPr lang="zh-TW" altLang="en-US" sz="1200" kern="1200">
            <a:solidFill>
              <a:schemeClr val="tx1"/>
            </a:solidFill>
            <a:latin typeface="微軟正黑體" panose="020B0604030504040204" pitchFamily="34" charset="-120"/>
            <a:ea typeface="微軟正黑體" panose="020B0604030504040204" pitchFamily="34" charset="-120"/>
          </a:endParaRPr>
        </a:p>
      </dsp:txBody>
      <dsp:txXfrm>
        <a:off x="5504199" y="579666"/>
        <a:ext cx="868470" cy="578979"/>
      </dsp:txXfrm>
    </dsp:sp>
    <dsp:sp modelId="{85CFAD85-F5D8-4718-9827-60D375580D62}">
      <dsp:nvSpPr>
        <dsp:cNvPr id="0" name=""/>
        <dsp:cNvSpPr/>
      </dsp:nvSpPr>
      <dsp:spPr>
        <a:xfrm>
          <a:off x="6517413" y="579666"/>
          <a:ext cx="1447449" cy="578979"/>
        </a:xfrm>
        <a:prstGeom prst="chevron">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kumimoji="1" lang="zh-TW" altLang="en-US" sz="1200" b="0" kern="1200" dirty="0">
              <a:solidFill>
                <a:schemeClr val="tx1"/>
              </a:solidFill>
              <a:latin typeface="微軟正黑體" panose="020B0604030504040204" pitchFamily="34" charset="-120"/>
              <a:ea typeface="微軟正黑體" panose="020B0604030504040204" pitchFamily="34" charset="-120"/>
            </a:rPr>
            <a:t>請款日期</a:t>
          </a:r>
          <a:endParaRPr lang="zh-TW" altLang="en-US" sz="1200" kern="1200" dirty="0">
            <a:solidFill>
              <a:schemeClr val="tx1"/>
            </a:solidFill>
            <a:latin typeface="微軟正黑體" panose="020B0604030504040204" pitchFamily="34" charset="-120"/>
            <a:ea typeface="微軟正黑體" panose="020B0604030504040204" pitchFamily="34" charset="-120"/>
          </a:endParaRPr>
        </a:p>
      </dsp:txBody>
      <dsp:txXfrm>
        <a:off x="6806903" y="579666"/>
        <a:ext cx="868470" cy="57897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5FDBB-01CE-4674-8B1E-218526BAD7E7}">
      <dsp:nvSpPr>
        <dsp:cNvPr id="0" name=""/>
        <dsp:cNvSpPr/>
      </dsp:nvSpPr>
      <dsp:spPr>
        <a:xfrm>
          <a:off x="2464" y="32999"/>
          <a:ext cx="2402978" cy="691200"/>
        </a:xfrm>
        <a:prstGeom prst="rect">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0" kern="1200" dirty="0">
              <a:solidFill>
                <a:schemeClr val="tx1"/>
              </a:solidFill>
              <a:latin typeface="微軟正黑體" panose="020B0604030504040204" pitchFamily="34" charset="-120"/>
              <a:ea typeface="微軟正黑體" panose="020B0604030504040204" pitchFamily="34" charset="-120"/>
            </a:rPr>
            <a:t>&gt;2,000</a:t>
          </a:r>
          <a:r>
            <a:rPr lang="zh-TW" sz="2400" b="0" kern="1200" dirty="0">
              <a:solidFill>
                <a:schemeClr val="tx1"/>
              </a:solidFill>
              <a:latin typeface="微軟正黑體" panose="020B0604030504040204" pitchFamily="34" charset="-120"/>
              <a:ea typeface="微軟正黑體" panose="020B0604030504040204" pitchFamily="34" charset="-120"/>
            </a:rPr>
            <a:t>元</a:t>
          </a:r>
          <a:endParaRPr lang="zh-TW" sz="2400" kern="1200" dirty="0">
            <a:solidFill>
              <a:schemeClr val="tx1"/>
            </a:solidFill>
            <a:latin typeface="微軟正黑體" panose="020B0604030504040204" pitchFamily="34" charset="-120"/>
            <a:ea typeface="微軟正黑體" panose="020B0604030504040204" pitchFamily="34" charset="-120"/>
          </a:endParaRPr>
        </a:p>
      </dsp:txBody>
      <dsp:txXfrm>
        <a:off x="2464" y="32999"/>
        <a:ext cx="2402978" cy="691200"/>
      </dsp:txXfrm>
    </dsp:sp>
    <dsp:sp modelId="{3DF2B265-0DEB-4ABA-A551-09ECF73D0DB4}">
      <dsp:nvSpPr>
        <dsp:cNvPr id="0" name=""/>
        <dsp:cNvSpPr/>
      </dsp:nvSpPr>
      <dsp:spPr>
        <a:xfrm>
          <a:off x="2464" y="724199"/>
          <a:ext cx="2402978" cy="1284659"/>
        </a:xfrm>
        <a:prstGeom prst="rect">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zh-TW" sz="2400" b="0" kern="1200" dirty="0">
              <a:solidFill>
                <a:schemeClr val="tx1"/>
              </a:solidFill>
              <a:latin typeface="微軟正黑體" panose="020B0604030504040204" pitchFamily="34" charset="-120"/>
              <a:ea typeface="微軟正黑體" panose="020B0604030504040204" pitchFamily="34" charset="-120"/>
            </a:rPr>
            <a:t>檢附</a:t>
          </a:r>
          <a:r>
            <a:rPr lang="en-US" sz="2400" b="0" kern="1200" dirty="0">
              <a:solidFill>
                <a:schemeClr val="tx1"/>
              </a:solidFill>
              <a:latin typeface="微軟正黑體" panose="020B0604030504040204" pitchFamily="34" charset="-120"/>
              <a:ea typeface="微軟正黑體" panose="020B0604030504040204" pitchFamily="34" charset="-120"/>
            </a:rPr>
            <a:t>1</a:t>
          </a:r>
          <a:r>
            <a:rPr lang="zh-TW" sz="2400" b="0" kern="1200" dirty="0">
              <a:solidFill>
                <a:schemeClr val="tx1"/>
              </a:solidFill>
              <a:latin typeface="微軟正黑體" panose="020B0604030504040204" pitchFamily="34" charset="-120"/>
              <a:ea typeface="微軟正黑體" panose="020B0604030504040204" pitchFamily="34" charset="-120"/>
            </a:rPr>
            <a:t>家合格廠商估價單。</a:t>
          </a:r>
          <a:endParaRPr lang="zh-TW" sz="2400" kern="1200" dirty="0">
            <a:solidFill>
              <a:schemeClr val="tx1"/>
            </a:solidFill>
            <a:latin typeface="微軟正黑體" panose="020B0604030504040204" pitchFamily="34" charset="-120"/>
            <a:ea typeface="微軟正黑體" panose="020B0604030504040204" pitchFamily="34" charset="-120"/>
          </a:endParaRPr>
        </a:p>
      </dsp:txBody>
      <dsp:txXfrm>
        <a:off x="2464" y="724199"/>
        <a:ext cx="2402978" cy="1284659"/>
      </dsp:txXfrm>
    </dsp:sp>
    <dsp:sp modelId="{663AEB13-765D-476C-8EAE-89C3E8256922}">
      <dsp:nvSpPr>
        <dsp:cNvPr id="0" name=""/>
        <dsp:cNvSpPr/>
      </dsp:nvSpPr>
      <dsp:spPr>
        <a:xfrm>
          <a:off x="2741860" y="32999"/>
          <a:ext cx="2402978" cy="691200"/>
        </a:xfrm>
        <a:prstGeom prst="rect">
          <a:avLst/>
        </a:prstGeom>
        <a:solidFill>
          <a:schemeClr val="accent5">
            <a:hueOff val="4416178"/>
            <a:satOff val="14379"/>
            <a:lumOff val="5000"/>
            <a:alphaOff val="0"/>
          </a:schemeClr>
        </a:solidFill>
        <a:ln w="34925" cap="flat" cmpd="sng" algn="in">
          <a:solidFill>
            <a:schemeClr val="accent5">
              <a:hueOff val="4416178"/>
              <a:satOff val="14379"/>
              <a:lumOff val="5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altLang="zh-TW" sz="1800" b="0" kern="1200" dirty="0">
              <a:solidFill>
                <a:schemeClr val="tx1"/>
              </a:solidFill>
              <a:latin typeface="微軟正黑體" panose="020B0604030504040204" pitchFamily="34" charset="-120"/>
              <a:ea typeface="微軟正黑體" panose="020B0604030504040204" pitchFamily="34" charset="-120"/>
            </a:rPr>
            <a:t>10,000</a:t>
          </a:r>
          <a:r>
            <a:rPr lang="en-US" sz="1800" b="0" kern="1200" dirty="0">
              <a:solidFill>
                <a:schemeClr val="tx1"/>
              </a:solidFill>
              <a:latin typeface="微軟正黑體" panose="020B0604030504040204" pitchFamily="34" charset="-120"/>
              <a:ea typeface="微軟正黑體" panose="020B0604030504040204" pitchFamily="34" charset="-120"/>
            </a:rPr>
            <a:t>~</a:t>
          </a:r>
          <a:r>
            <a:rPr lang="en-US" altLang="zh-TW" sz="1800" b="0" kern="1200" dirty="0">
              <a:solidFill>
                <a:schemeClr val="tx1"/>
              </a:solidFill>
              <a:latin typeface="微軟正黑體" panose="020B0604030504040204" pitchFamily="34" charset="-120"/>
              <a:ea typeface="微軟正黑體" panose="020B0604030504040204" pitchFamily="34" charset="-120"/>
            </a:rPr>
            <a:t>99,999</a:t>
          </a:r>
          <a:r>
            <a:rPr lang="zh-TW" sz="1800" b="0" kern="1200" dirty="0">
              <a:solidFill>
                <a:schemeClr val="tx1"/>
              </a:solidFill>
              <a:latin typeface="微軟正黑體" panose="020B0604030504040204" pitchFamily="34" charset="-120"/>
              <a:ea typeface="微軟正黑體" panose="020B0604030504040204" pitchFamily="34" charset="-120"/>
            </a:rPr>
            <a:t>元</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2741860" y="32999"/>
        <a:ext cx="2402978" cy="691200"/>
      </dsp:txXfrm>
    </dsp:sp>
    <dsp:sp modelId="{01808B5C-921C-41D2-8A80-9BA8A87FEB4B}">
      <dsp:nvSpPr>
        <dsp:cNvPr id="0" name=""/>
        <dsp:cNvSpPr/>
      </dsp:nvSpPr>
      <dsp:spPr>
        <a:xfrm>
          <a:off x="2741860" y="724199"/>
          <a:ext cx="2402978" cy="1284659"/>
        </a:xfrm>
        <a:prstGeom prst="rect">
          <a:avLst/>
        </a:prstGeom>
        <a:solidFill>
          <a:schemeClr val="accent5">
            <a:tint val="40000"/>
            <a:alpha val="90000"/>
            <a:hueOff val="4390296"/>
            <a:satOff val="14733"/>
            <a:lumOff val="1507"/>
            <a:alphaOff val="0"/>
          </a:schemeClr>
        </a:solidFill>
        <a:ln w="34925" cap="flat" cmpd="sng" algn="in">
          <a:solidFill>
            <a:schemeClr val="accent5">
              <a:tint val="40000"/>
              <a:alpha val="90000"/>
              <a:hueOff val="4390296"/>
              <a:satOff val="14733"/>
              <a:lumOff val="15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zh-TW" sz="2400" b="0" kern="1200" dirty="0">
              <a:solidFill>
                <a:schemeClr val="tx1"/>
              </a:solidFill>
              <a:latin typeface="微軟正黑體" panose="020B0604030504040204" pitchFamily="34" charset="-120"/>
              <a:ea typeface="微軟正黑體" panose="020B0604030504040204" pitchFamily="34" charset="-120"/>
            </a:rPr>
            <a:t>檢附</a:t>
          </a:r>
          <a:r>
            <a:rPr lang="en-US" sz="2400" b="0" kern="1200" dirty="0">
              <a:solidFill>
                <a:schemeClr val="tx1"/>
              </a:solidFill>
              <a:latin typeface="微軟正黑體" panose="020B0604030504040204" pitchFamily="34" charset="-120"/>
              <a:ea typeface="微軟正黑體" panose="020B0604030504040204" pitchFamily="34" charset="-120"/>
            </a:rPr>
            <a:t>2</a:t>
          </a:r>
          <a:r>
            <a:rPr lang="zh-TW" sz="2400" b="0" kern="1200" dirty="0">
              <a:solidFill>
                <a:schemeClr val="tx1"/>
              </a:solidFill>
              <a:latin typeface="微軟正黑體" panose="020B0604030504040204" pitchFamily="34" charset="-120"/>
              <a:ea typeface="微軟正黑體" panose="020B0604030504040204" pitchFamily="34" charset="-120"/>
            </a:rPr>
            <a:t>家合格廠商估價單。</a:t>
          </a:r>
          <a:endParaRPr lang="zh-TW" sz="2400" kern="1200" dirty="0">
            <a:solidFill>
              <a:schemeClr val="tx1"/>
            </a:solidFill>
            <a:latin typeface="微軟正黑體" panose="020B0604030504040204" pitchFamily="34" charset="-120"/>
            <a:ea typeface="微軟正黑體" panose="020B0604030504040204" pitchFamily="34" charset="-120"/>
          </a:endParaRPr>
        </a:p>
      </dsp:txBody>
      <dsp:txXfrm>
        <a:off x="2741860" y="724199"/>
        <a:ext cx="2402978" cy="1284659"/>
      </dsp:txXfrm>
    </dsp:sp>
    <dsp:sp modelId="{4F5C5C78-2F82-4A54-97D7-D1A54CA8077A}">
      <dsp:nvSpPr>
        <dsp:cNvPr id="0" name=""/>
        <dsp:cNvSpPr/>
      </dsp:nvSpPr>
      <dsp:spPr>
        <a:xfrm>
          <a:off x="5481256" y="32999"/>
          <a:ext cx="2402978" cy="691200"/>
        </a:xfrm>
        <a:prstGeom prst="rect">
          <a:avLst/>
        </a:prstGeom>
        <a:solidFill>
          <a:schemeClr val="accent5">
            <a:hueOff val="8832355"/>
            <a:satOff val="28758"/>
            <a:lumOff val="10000"/>
            <a:alphaOff val="0"/>
          </a:schemeClr>
        </a:solidFill>
        <a:ln w="34925" cap="flat" cmpd="sng" algn="in">
          <a:solidFill>
            <a:schemeClr val="accent5">
              <a:hueOff val="8832355"/>
              <a:satOff val="28758"/>
              <a:lumOff val="10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b="0" kern="1200" dirty="0">
              <a:solidFill>
                <a:schemeClr val="tx1"/>
              </a:solidFill>
              <a:latin typeface="微軟正黑體" panose="020B0604030504040204" pitchFamily="34" charset="-120"/>
              <a:ea typeface="微軟正黑體" panose="020B0604030504040204" pitchFamily="34" charset="-120"/>
            </a:rPr>
            <a:t>&gt;100,000</a:t>
          </a:r>
          <a:r>
            <a:rPr lang="zh-TW" sz="1800" b="0" kern="1200" dirty="0">
              <a:solidFill>
                <a:schemeClr val="tx1"/>
              </a:solidFill>
              <a:latin typeface="微軟正黑體" panose="020B0604030504040204" pitchFamily="34" charset="-120"/>
              <a:ea typeface="微軟正黑體" panose="020B0604030504040204" pitchFamily="34" charset="-120"/>
            </a:rPr>
            <a:t>元</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含</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以上</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5481256" y="32999"/>
        <a:ext cx="2402978" cy="691200"/>
      </dsp:txXfrm>
    </dsp:sp>
    <dsp:sp modelId="{E3B6A935-A45B-4E6A-8E93-3B350E0F449A}">
      <dsp:nvSpPr>
        <dsp:cNvPr id="0" name=""/>
        <dsp:cNvSpPr/>
      </dsp:nvSpPr>
      <dsp:spPr>
        <a:xfrm>
          <a:off x="5481256" y="724199"/>
          <a:ext cx="2402978" cy="1284659"/>
        </a:xfrm>
        <a:prstGeom prst="rect">
          <a:avLst/>
        </a:prstGeom>
        <a:solidFill>
          <a:schemeClr val="accent5">
            <a:tint val="40000"/>
            <a:alpha val="90000"/>
            <a:hueOff val="8780593"/>
            <a:satOff val="29467"/>
            <a:lumOff val="3014"/>
            <a:alphaOff val="0"/>
          </a:schemeClr>
        </a:solidFill>
        <a:ln w="34925" cap="flat" cmpd="sng" algn="in">
          <a:solidFill>
            <a:schemeClr val="accent5">
              <a:tint val="40000"/>
              <a:alpha val="90000"/>
              <a:hueOff val="8780593"/>
              <a:satOff val="29467"/>
              <a:lumOff val="30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zh-TW" sz="2400" b="0" kern="1200" dirty="0">
              <a:solidFill>
                <a:schemeClr val="tx1"/>
              </a:solidFill>
              <a:latin typeface="微軟正黑體" panose="020B0604030504040204" pitchFamily="34" charset="-120"/>
              <a:ea typeface="微軟正黑體" panose="020B0604030504040204" pitchFamily="34" charset="-120"/>
            </a:rPr>
            <a:t>檢附</a:t>
          </a:r>
          <a:r>
            <a:rPr lang="en-US" sz="2400" b="0" kern="1200" dirty="0">
              <a:solidFill>
                <a:schemeClr val="tx1"/>
              </a:solidFill>
              <a:latin typeface="微軟正黑體" panose="020B0604030504040204" pitchFamily="34" charset="-120"/>
              <a:ea typeface="微軟正黑體" panose="020B0604030504040204" pitchFamily="34" charset="-120"/>
            </a:rPr>
            <a:t>3</a:t>
          </a:r>
          <a:r>
            <a:rPr lang="zh-TW" sz="2400" b="0" kern="1200" dirty="0">
              <a:solidFill>
                <a:schemeClr val="tx1"/>
              </a:solidFill>
              <a:latin typeface="微軟正黑體" panose="020B0604030504040204" pitchFamily="34" charset="-120"/>
              <a:ea typeface="微軟正黑體" panose="020B0604030504040204" pitchFamily="34" charset="-120"/>
            </a:rPr>
            <a:t>家合格廠商估價單。</a:t>
          </a:r>
          <a:endParaRPr lang="zh-TW" sz="2400" kern="1200" dirty="0">
            <a:solidFill>
              <a:schemeClr val="tx1"/>
            </a:solidFill>
            <a:latin typeface="微軟正黑體" panose="020B0604030504040204" pitchFamily="34" charset="-120"/>
            <a:ea typeface="微軟正黑體" panose="020B0604030504040204" pitchFamily="34" charset="-120"/>
          </a:endParaRPr>
        </a:p>
      </dsp:txBody>
      <dsp:txXfrm>
        <a:off x="5481256" y="724199"/>
        <a:ext cx="2402978" cy="128465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BCE41-255A-4DBC-85AB-B319F85CA32A}">
      <dsp:nvSpPr>
        <dsp:cNvPr id="0" name=""/>
        <dsp:cNvSpPr/>
      </dsp:nvSpPr>
      <dsp:spPr>
        <a:xfrm>
          <a:off x="5156" y="219495"/>
          <a:ext cx="4153293" cy="918000"/>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kumimoji="1" lang="zh-TW" sz="1700" b="1" kern="1200" dirty="0">
              <a:latin typeface="微軟正黑體" panose="020B0604030504040204" pitchFamily="34" charset="-120"/>
              <a:ea typeface="微軟正黑體" panose="020B0604030504040204" pitchFamily="34" charset="-120"/>
            </a:rPr>
            <a:t>步驟</a:t>
          </a:r>
          <a:r>
            <a:rPr kumimoji="1" lang="en-US" sz="1700" b="1" kern="1200" dirty="0">
              <a:latin typeface="微軟正黑體" panose="020B0604030504040204" pitchFamily="34" charset="-120"/>
              <a:ea typeface="微軟正黑體" panose="020B0604030504040204" pitchFamily="34" charset="-120"/>
            </a:rPr>
            <a:t>1</a:t>
          </a:r>
          <a:r>
            <a:rPr kumimoji="1" lang="zh-TW" sz="1700" b="1" kern="1200" dirty="0">
              <a:latin typeface="微軟正黑體" panose="020B0604030504040204" pitchFamily="34" charset="-120"/>
              <a:ea typeface="微軟正黑體" panose="020B0604030504040204" pitchFamily="34" charset="-120"/>
            </a:rPr>
            <a:t>：</a:t>
          </a:r>
          <a:endParaRPr kumimoji="1" lang="en-US" altLang="zh-TW" sz="1700" b="1" kern="1200" dirty="0">
            <a:latin typeface="微軟正黑體" panose="020B0604030504040204" pitchFamily="34" charset="-120"/>
            <a:ea typeface="微軟正黑體" panose="020B0604030504040204" pitchFamily="34" charset="-120"/>
          </a:endParaRPr>
        </a:p>
        <a:p>
          <a:pPr marL="0" lvl="0" indent="0" algn="ctr" defTabSz="755650" rtl="0">
            <a:lnSpc>
              <a:spcPct val="90000"/>
            </a:lnSpc>
            <a:spcBef>
              <a:spcPct val="0"/>
            </a:spcBef>
            <a:spcAft>
              <a:spcPct val="35000"/>
            </a:spcAft>
            <a:buNone/>
          </a:pPr>
          <a:r>
            <a:rPr kumimoji="1" lang="zh-TW" sz="1700" b="1" kern="1200" dirty="0">
              <a:latin typeface="微軟正黑體" panose="020B0604030504040204" pitchFamily="34" charset="-120"/>
              <a:ea typeface="微軟正黑體" panose="020B0604030504040204" pitchFamily="34" charset="-120"/>
            </a:rPr>
            <a:t>系統填寫請款單</a:t>
          </a:r>
          <a:endParaRPr lang="zh-TW" sz="1700" kern="1200" dirty="0">
            <a:latin typeface="微軟正黑體" panose="020B0604030504040204" pitchFamily="34" charset="-120"/>
            <a:ea typeface="微軟正黑體" panose="020B0604030504040204" pitchFamily="34" charset="-120"/>
          </a:endParaRPr>
        </a:p>
      </dsp:txBody>
      <dsp:txXfrm>
        <a:off x="464156" y="219495"/>
        <a:ext cx="3235293" cy="918000"/>
      </dsp:txXfrm>
    </dsp:sp>
    <dsp:sp modelId="{94857865-242B-4F2E-B548-EC8D65A91C17}">
      <dsp:nvSpPr>
        <dsp:cNvPr id="0" name=""/>
        <dsp:cNvSpPr/>
      </dsp:nvSpPr>
      <dsp:spPr>
        <a:xfrm>
          <a:off x="5156" y="1252244"/>
          <a:ext cx="3322634" cy="6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rtl="0">
            <a:lnSpc>
              <a:spcPct val="90000"/>
            </a:lnSpc>
            <a:spcBef>
              <a:spcPct val="0"/>
            </a:spcBef>
            <a:spcAft>
              <a:spcPct val="15000"/>
            </a:spcAft>
            <a:buChar char="•"/>
          </a:pPr>
          <a:r>
            <a:rPr kumimoji="1" lang="zh-TW" sz="1700" b="1" kern="1200" dirty="0">
              <a:latin typeface="微軟正黑體" panose="020B0604030504040204" pitchFamily="34" charset="-120"/>
              <a:ea typeface="微軟正黑體" panose="020B0604030504040204" pitchFamily="34" charset="-120"/>
            </a:rPr>
            <a:t>至</a:t>
          </a:r>
          <a:r>
            <a:rPr kumimoji="1" lang="en-US" sz="1700" b="1" kern="1200" dirty="0">
              <a:latin typeface="微軟正黑體" panose="020B0604030504040204" pitchFamily="34" charset="-120"/>
              <a:ea typeface="微軟正黑體" panose="020B0604030504040204" pitchFamily="34" charset="-120"/>
            </a:rPr>
            <a:t>【</a:t>
          </a:r>
          <a:r>
            <a:rPr lang="zh-TW" altLang="en-US" sz="1700" b="1" kern="1200" dirty="0">
              <a:solidFill>
                <a:schemeClr val="tx1"/>
              </a:solidFill>
              <a:latin typeface="微軟正黑體" panose="020B0604030504040204" pitchFamily="34" charset="-120"/>
              <a:ea typeface="微軟正黑體" panose="020B0604030504040204" pitchFamily="34" charset="-120"/>
            </a:rPr>
            <a:t>人會總</a:t>
          </a:r>
          <a:r>
            <a:rPr lang="zh-TW" sz="1700" b="1" kern="1200" dirty="0">
              <a:solidFill>
                <a:schemeClr val="tx1"/>
              </a:solidFill>
              <a:latin typeface="微軟正黑體" panose="020B0604030504040204" pitchFamily="34" charset="-120"/>
              <a:ea typeface="微軟正黑體" panose="020B0604030504040204" pitchFamily="34" charset="-120"/>
            </a:rPr>
            <a:t>系統</a:t>
          </a:r>
          <a:r>
            <a:rPr lang="en-US" sz="1700" b="1" kern="1200" dirty="0">
              <a:solidFill>
                <a:schemeClr val="tx1"/>
              </a:solidFill>
              <a:latin typeface="微軟正黑體" panose="020B0604030504040204" pitchFamily="34" charset="-120"/>
              <a:ea typeface="微軟正黑體" panose="020B0604030504040204" pitchFamily="34" charset="-120"/>
            </a:rPr>
            <a:t>/</a:t>
          </a:r>
          <a:r>
            <a:rPr lang="zh-TW" altLang="en-US" sz="1700" b="1" kern="1200" dirty="0">
              <a:solidFill>
                <a:schemeClr val="tx1"/>
              </a:solidFill>
              <a:latin typeface="微軟正黑體" panose="020B0604030504040204" pitchFamily="34" charset="-120"/>
              <a:ea typeface="微軟正黑體" panose="020B0604030504040204" pitchFamily="34" charset="-120"/>
            </a:rPr>
            <a:t>請購核銷</a:t>
          </a:r>
          <a:r>
            <a:rPr lang="en-US" altLang="zh-TW" sz="1700" b="1" kern="1200" dirty="0">
              <a:solidFill>
                <a:schemeClr val="tx1"/>
              </a:solidFill>
              <a:latin typeface="微軟正黑體" panose="020B0604030504040204" pitchFamily="34" charset="-120"/>
              <a:ea typeface="微軟正黑體" panose="020B0604030504040204" pitchFamily="34" charset="-120"/>
            </a:rPr>
            <a:t>-</a:t>
          </a:r>
          <a:r>
            <a:rPr lang="zh-TW" altLang="en-US" sz="1700" b="1" kern="1200" dirty="0">
              <a:solidFill>
                <a:schemeClr val="tx1"/>
              </a:solidFill>
              <a:latin typeface="微軟正黑體" panose="020B0604030504040204" pitchFamily="34" charset="-120"/>
              <a:ea typeface="微軟正黑體" panose="020B0604030504040204" pitchFamily="34" charset="-120"/>
            </a:rPr>
            <a:t>請購單建立作業</a:t>
          </a:r>
          <a:r>
            <a:rPr kumimoji="1" lang="en-US" sz="1700" b="1" kern="1200" dirty="0">
              <a:latin typeface="微軟正黑體" panose="020B0604030504040204" pitchFamily="34" charset="-120"/>
              <a:ea typeface="微軟正黑體" panose="020B0604030504040204" pitchFamily="34" charset="-120"/>
            </a:rPr>
            <a:t>】</a:t>
          </a:r>
          <a:r>
            <a:rPr kumimoji="1" lang="zh-TW" sz="1700" b="1" kern="1200" dirty="0">
              <a:latin typeface="微軟正黑體" panose="020B0604030504040204" pitchFamily="34" charset="-120"/>
              <a:ea typeface="微軟正黑體" panose="020B0604030504040204" pitchFamily="34" charset="-120"/>
            </a:rPr>
            <a:t>填寫請</a:t>
          </a:r>
          <a:r>
            <a:rPr kumimoji="1" lang="zh-TW" altLang="en-US" sz="1700" b="1" kern="1200" dirty="0">
              <a:latin typeface="微軟正黑體" panose="020B0604030504040204" pitchFamily="34" charset="-120"/>
              <a:ea typeface="微軟正黑體" panose="020B0604030504040204" pitchFamily="34" charset="-120"/>
            </a:rPr>
            <a:t>款</a:t>
          </a:r>
          <a:r>
            <a:rPr kumimoji="1" lang="zh-TW" sz="1700" b="1" kern="1200" dirty="0">
              <a:latin typeface="微軟正黑體" panose="020B0604030504040204" pitchFamily="34" charset="-120"/>
              <a:ea typeface="微軟正黑體" panose="020B0604030504040204" pitchFamily="34" charset="-120"/>
            </a:rPr>
            <a:t>資料。</a:t>
          </a:r>
          <a:endParaRPr lang="zh-TW" sz="1700" kern="1200" dirty="0">
            <a:latin typeface="微軟正黑體" panose="020B0604030504040204" pitchFamily="34" charset="-120"/>
            <a:ea typeface="微軟正黑體" panose="020B0604030504040204" pitchFamily="34" charset="-120"/>
          </a:endParaRPr>
        </a:p>
      </dsp:txBody>
      <dsp:txXfrm>
        <a:off x="5156" y="1252244"/>
        <a:ext cx="3322634" cy="688500"/>
      </dsp:txXfrm>
    </dsp:sp>
    <dsp:sp modelId="{9E868F6C-C07B-41FA-BB77-A687E55A13A2}">
      <dsp:nvSpPr>
        <dsp:cNvPr id="0" name=""/>
        <dsp:cNvSpPr/>
      </dsp:nvSpPr>
      <dsp:spPr>
        <a:xfrm>
          <a:off x="3942450" y="219495"/>
          <a:ext cx="4153293" cy="918000"/>
        </a:xfrm>
        <a:prstGeom prst="chevron">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kumimoji="1" lang="zh-TW" sz="1700" b="1" kern="1200" dirty="0">
              <a:latin typeface="微軟正黑體" panose="020B0604030504040204" pitchFamily="34" charset="-120"/>
              <a:ea typeface="微軟正黑體" panose="020B0604030504040204" pitchFamily="34" charset="-120"/>
            </a:rPr>
            <a:t>步驟</a:t>
          </a:r>
          <a:r>
            <a:rPr kumimoji="1" lang="en-US" sz="1700" b="1" kern="1200" dirty="0">
              <a:latin typeface="微軟正黑體" panose="020B0604030504040204" pitchFamily="34" charset="-120"/>
              <a:ea typeface="微軟正黑體" panose="020B0604030504040204" pitchFamily="34" charset="-120"/>
            </a:rPr>
            <a:t>2</a:t>
          </a:r>
          <a:r>
            <a:rPr kumimoji="1" lang="zh-TW" sz="1700" b="1" kern="1200" dirty="0">
              <a:latin typeface="微軟正黑體" panose="020B0604030504040204" pitchFamily="34" charset="-120"/>
              <a:ea typeface="微軟正黑體" panose="020B0604030504040204" pitchFamily="34" charset="-120"/>
            </a:rPr>
            <a:t>：</a:t>
          </a:r>
          <a:endParaRPr kumimoji="1" lang="en-US" altLang="zh-TW" sz="1700" b="1" kern="1200" dirty="0">
            <a:latin typeface="微軟正黑體" panose="020B0604030504040204" pitchFamily="34" charset="-120"/>
            <a:ea typeface="微軟正黑體" panose="020B0604030504040204" pitchFamily="34" charset="-120"/>
          </a:endParaRPr>
        </a:p>
        <a:p>
          <a:pPr marL="0" lvl="0" indent="0" algn="ctr" defTabSz="755650" rtl="0">
            <a:lnSpc>
              <a:spcPct val="90000"/>
            </a:lnSpc>
            <a:spcBef>
              <a:spcPct val="0"/>
            </a:spcBef>
            <a:spcAft>
              <a:spcPct val="35000"/>
            </a:spcAft>
            <a:buNone/>
          </a:pPr>
          <a:r>
            <a:rPr kumimoji="1" lang="zh-TW" sz="1700" b="1" kern="1200" dirty="0">
              <a:latin typeface="微軟正黑體" panose="020B0604030504040204" pitchFamily="34" charset="-120"/>
              <a:ea typeface="微軟正黑體" panose="020B0604030504040204" pitchFamily="34" charset="-120"/>
            </a:rPr>
            <a:t>送至會計室作業</a:t>
          </a:r>
          <a:endParaRPr lang="zh-TW" sz="1700" kern="1200" dirty="0">
            <a:latin typeface="微軟正黑體" panose="020B0604030504040204" pitchFamily="34" charset="-120"/>
            <a:ea typeface="微軟正黑體" panose="020B0604030504040204" pitchFamily="34" charset="-120"/>
          </a:endParaRPr>
        </a:p>
      </dsp:txBody>
      <dsp:txXfrm>
        <a:off x="4401450" y="219495"/>
        <a:ext cx="3235293" cy="918000"/>
      </dsp:txXfrm>
    </dsp:sp>
    <dsp:sp modelId="{A65A6180-ED59-4CAF-9B4E-B0D089ABFEB5}">
      <dsp:nvSpPr>
        <dsp:cNvPr id="0" name=""/>
        <dsp:cNvSpPr/>
      </dsp:nvSpPr>
      <dsp:spPr>
        <a:xfrm>
          <a:off x="3942450" y="1252244"/>
          <a:ext cx="3322634" cy="6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rtl="0">
            <a:lnSpc>
              <a:spcPct val="90000"/>
            </a:lnSpc>
            <a:spcBef>
              <a:spcPct val="0"/>
            </a:spcBef>
            <a:spcAft>
              <a:spcPct val="15000"/>
            </a:spcAft>
            <a:buChar char="•"/>
          </a:pPr>
          <a:r>
            <a:rPr kumimoji="1" lang="zh-TW" sz="1700" b="1" kern="1200" dirty="0">
              <a:latin typeface="微軟正黑體" panose="020B0604030504040204" pitchFamily="34" charset="-120"/>
              <a:ea typeface="微軟正黑體" panose="020B0604030504040204" pitchFamily="34" charset="-120"/>
            </a:rPr>
            <a:t>提供黏貼</a:t>
          </a:r>
          <a:r>
            <a:rPr kumimoji="1" lang="en-US" sz="1700" b="1" kern="1200" dirty="0">
              <a:latin typeface="微軟正黑體" panose="020B0604030504040204" pitchFamily="34" charset="-120"/>
              <a:ea typeface="微軟正黑體" panose="020B0604030504040204" pitchFamily="34" charset="-120"/>
            </a:rPr>
            <a:t>【</a:t>
          </a:r>
          <a:r>
            <a:rPr kumimoji="1" lang="zh-TW" sz="1700" b="1" kern="1200" dirty="0">
              <a:latin typeface="微軟正黑體" panose="020B0604030504040204" pitchFamily="34" charset="-120"/>
              <a:ea typeface="微軟正黑體" panose="020B0604030504040204" pitchFamily="34" charset="-120"/>
            </a:rPr>
            <a:t>憑證</a:t>
          </a:r>
          <a:r>
            <a:rPr kumimoji="1" lang="en-US" sz="1700" b="1" kern="1200" dirty="0">
              <a:latin typeface="微軟正黑體" panose="020B0604030504040204" pitchFamily="34" charset="-120"/>
              <a:ea typeface="微軟正黑體" panose="020B0604030504040204" pitchFamily="34" charset="-120"/>
            </a:rPr>
            <a:t>】</a:t>
          </a:r>
          <a:r>
            <a:rPr kumimoji="1" lang="zh-TW" sz="1700" b="1" kern="1200" dirty="0">
              <a:latin typeface="微軟正黑體" panose="020B0604030504040204" pitchFamily="34" charset="-120"/>
              <a:ea typeface="微軟正黑體" panose="020B0604030504040204" pitchFamily="34" charset="-120"/>
            </a:rPr>
            <a:t>之</a:t>
          </a:r>
          <a:r>
            <a:rPr kumimoji="1" lang="en-US" sz="1700" b="1" kern="1200" dirty="0">
              <a:latin typeface="微軟正黑體" panose="020B0604030504040204" pitchFamily="34" charset="-120"/>
              <a:ea typeface="微軟正黑體" panose="020B0604030504040204" pitchFamily="34" charset="-120"/>
            </a:rPr>
            <a:t>【</a:t>
          </a:r>
          <a:r>
            <a:rPr kumimoji="1" lang="zh-TW" sz="1700" b="1" kern="1200" dirty="0">
              <a:latin typeface="微軟正黑體" panose="020B0604030504040204" pitchFamily="34" charset="-120"/>
              <a:ea typeface="微軟正黑體" panose="020B0604030504040204" pitchFamily="34" charset="-120"/>
            </a:rPr>
            <a:t>請款單</a:t>
          </a:r>
          <a:r>
            <a:rPr kumimoji="1" lang="en-US" sz="1700" b="1" kern="1200" dirty="0">
              <a:latin typeface="微軟正黑體" panose="020B0604030504040204" pitchFamily="34" charset="-120"/>
              <a:ea typeface="微軟正黑體" panose="020B0604030504040204" pitchFamily="34" charset="-120"/>
            </a:rPr>
            <a:t>】</a:t>
          </a:r>
          <a:r>
            <a:rPr kumimoji="1" lang="zh-TW" sz="1700" b="1" kern="1200" dirty="0">
              <a:latin typeface="微軟正黑體" panose="020B0604030504040204" pitchFamily="34" charset="-120"/>
              <a:ea typeface="微軟正黑體" panose="020B0604030504040204" pitchFamily="34" charset="-120"/>
            </a:rPr>
            <a:t>及</a:t>
          </a:r>
          <a:r>
            <a:rPr kumimoji="1" lang="en-US" sz="1700" b="1" kern="1200" dirty="0">
              <a:latin typeface="微軟正黑體" panose="020B0604030504040204" pitchFamily="34" charset="-120"/>
              <a:ea typeface="微軟正黑體" panose="020B0604030504040204" pitchFamily="34" charset="-120"/>
            </a:rPr>
            <a:t>【</a:t>
          </a:r>
          <a:r>
            <a:rPr kumimoji="1" lang="zh-TW" sz="1700" b="1" kern="1200" dirty="0">
              <a:latin typeface="微軟正黑體" panose="020B0604030504040204" pitchFamily="34" charset="-120"/>
              <a:ea typeface="微軟正黑體" panose="020B0604030504040204" pitchFamily="34" charset="-120"/>
            </a:rPr>
            <a:t>相關資料</a:t>
          </a:r>
          <a:r>
            <a:rPr kumimoji="1" lang="en-US" sz="1700" b="1" kern="1200" dirty="0">
              <a:latin typeface="微軟正黑體" panose="020B0604030504040204" pitchFamily="34" charset="-120"/>
              <a:ea typeface="微軟正黑體" panose="020B0604030504040204" pitchFamily="34" charset="-120"/>
            </a:rPr>
            <a:t>】</a:t>
          </a:r>
          <a:r>
            <a:rPr kumimoji="1" lang="zh-TW" sz="1700" b="1" kern="1200" dirty="0">
              <a:latin typeface="微軟正黑體" panose="020B0604030504040204" pitchFamily="34" charset="-120"/>
              <a:ea typeface="微軟正黑體" panose="020B0604030504040204" pitchFamily="34" charset="-120"/>
            </a:rPr>
            <a:t>至會計室作業。</a:t>
          </a:r>
          <a:endParaRPr lang="zh-TW" sz="1700" kern="1200" dirty="0">
            <a:latin typeface="微軟正黑體" panose="020B0604030504040204" pitchFamily="34" charset="-120"/>
            <a:ea typeface="微軟正黑體" panose="020B0604030504040204" pitchFamily="34" charset="-120"/>
          </a:endParaRPr>
        </a:p>
      </dsp:txBody>
      <dsp:txXfrm>
        <a:off x="3942450" y="1252244"/>
        <a:ext cx="3322634" cy="6885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79FF5-2B54-45B6-8C9A-2A9920DA8B63}">
      <dsp:nvSpPr>
        <dsp:cNvPr id="0" name=""/>
        <dsp:cNvSpPr/>
      </dsp:nvSpPr>
      <dsp:spPr>
        <a:xfrm>
          <a:off x="375" y="104402"/>
          <a:ext cx="2844657" cy="1137862"/>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rtl="0">
            <a:lnSpc>
              <a:spcPct val="90000"/>
            </a:lnSpc>
            <a:spcBef>
              <a:spcPct val="0"/>
            </a:spcBef>
            <a:spcAft>
              <a:spcPct val="35000"/>
            </a:spcAft>
            <a:buNone/>
          </a:pPr>
          <a:r>
            <a:rPr lang="zh-TW" sz="2300" b="0" kern="1200">
              <a:latin typeface="微軟正黑體" panose="020B0604030504040204" pitchFamily="34" charset="-120"/>
              <a:ea typeface="微軟正黑體" panose="020B0604030504040204" pitchFamily="34" charset="-120"/>
            </a:rPr>
            <a:t>步驟</a:t>
          </a:r>
          <a:r>
            <a:rPr lang="en-US" sz="2300" b="0" kern="1200">
              <a:latin typeface="微軟正黑體" panose="020B0604030504040204" pitchFamily="34" charset="-120"/>
              <a:ea typeface="微軟正黑體" panose="020B0604030504040204" pitchFamily="34" charset="-120"/>
            </a:rPr>
            <a:t>1:</a:t>
          </a:r>
          <a:r>
            <a:rPr lang="zh-TW" sz="2300" b="0" kern="1200">
              <a:latin typeface="微軟正黑體" panose="020B0604030504040204" pitchFamily="34" charset="-120"/>
              <a:ea typeface="微軟正黑體" panose="020B0604030504040204" pitchFamily="34" charset="-120"/>
            </a:rPr>
            <a:t> 填寫預支申請表</a:t>
          </a:r>
        </a:p>
      </dsp:txBody>
      <dsp:txXfrm>
        <a:off x="569306" y="104402"/>
        <a:ext cx="1706795" cy="1137862"/>
      </dsp:txXfrm>
    </dsp:sp>
    <dsp:sp modelId="{141B7532-95CB-4748-8D62-73AA9665CA0E}">
      <dsp:nvSpPr>
        <dsp:cNvPr id="0" name=""/>
        <dsp:cNvSpPr/>
      </dsp:nvSpPr>
      <dsp:spPr>
        <a:xfrm>
          <a:off x="375" y="1384497"/>
          <a:ext cx="2275725" cy="33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22350" rtl="0">
            <a:lnSpc>
              <a:spcPct val="90000"/>
            </a:lnSpc>
            <a:spcBef>
              <a:spcPct val="0"/>
            </a:spcBef>
            <a:spcAft>
              <a:spcPct val="15000"/>
            </a:spcAft>
            <a:buChar char="•"/>
          </a:pPr>
          <a:r>
            <a:rPr lang="zh-TW" sz="2300" b="0" kern="1200" dirty="0">
              <a:latin typeface="微軟正黑體" panose="020B0604030504040204" pitchFamily="34" charset="-120"/>
              <a:ea typeface="微軟正黑體" panose="020B0604030504040204" pitchFamily="34" charset="-120"/>
            </a:rPr>
            <a:t>預留作業時間，</a:t>
          </a:r>
          <a:r>
            <a:rPr lang="zh-TW" altLang="en-US" sz="2300" b="0" kern="1200" dirty="0">
              <a:latin typeface="微軟正黑體" panose="020B0604030504040204" pitchFamily="34" charset="-120"/>
              <a:ea typeface="微軟正黑體" panose="020B0604030504040204" pitchFamily="34" charset="-120"/>
            </a:rPr>
            <a:t>請於撥款</a:t>
          </a:r>
          <a:r>
            <a:rPr lang="en-US" sz="2300" b="0" kern="1200" dirty="0">
              <a:solidFill>
                <a:srgbClr val="FF0000"/>
              </a:solidFill>
              <a:latin typeface="微軟正黑體" panose="020B0604030504040204" pitchFamily="34" charset="-120"/>
              <a:ea typeface="微軟正黑體" panose="020B0604030504040204" pitchFamily="34" charset="-120"/>
            </a:rPr>
            <a:t>【2</a:t>
          </a:r>
          <a:r>
            <a:rPr lang="zh-TW" sz="2300" b="0" kern="1200" dirty="0">
              <a:solidFill>
                <a:srgbClr val="FF0000"/>
              </a:solidFill>
              <a:latin typeface="微軟正黑體" panose="020B0604030504040204" pitchFamily="34" charset="-120"/>
              <a:ea typeface="微軟正黑體" panose="020B0604030504040204" pitchFamily="34" charset="-120"/>
            </a:rPr>
            <a:t>週前</a:t>
          </a:r>
          <a:r>
            <a:rPr lang="en-US" sz="2300" b="0" kern="1200" dirty="0">
              <a:solidFill>
                <a:srgbClr val="FF0000"/>
              </a:solidFill>
              <a:latin typeface="微軟正黑體" panose="020B0604030504040204" pitchFamily="34" charset="-120"/>
              <a:ea typeface="微軟正黑體" panose="020B0604030504040204" pitchFamily="34" charset="-120"/>
            </a:rPr>
            <a:t>】</a:t>
          </a:r>
          <a:r>
            <a:rPr lang="zh-TW" sz="2300" b="0" kern="1200" dirty="0">
              <a:latin typeface="微軟正黑體" panose="020B0604030504040204" pitchFamily="34" charset="-120"/>
              <a:ea typeface="微軟正黑體" panose="020B0604030504040204" pitchFamily="34" charset="-120"/>
            </a:rPr>
            <a:t>申請預支。</a:t>
          </a:r>
        </a:p>
        <a:p>
          <a:pPr marL="228600" lvl="1" indent="-228600" algn="l" defTabSz="1022350" rtl="0">
            <a:lnSpc>
              <a:spcPct val="90000"/>
            </a:lnSpc>
            <a:spcBef>
              <a:spcPct val="0"/>
            </a:spcBef>
            <a:spcAft>
              <a:spcPct val="15000"/>
            </a:spcAft>
            <a:buChar char="•"/>
          </a:pPr>
          <a:r>
            <a:rPr lang="zh-TW" sz="2300" b="0" kern="1200" dirty="0">
              <a:latin typeface="微軟正黑體" panose="020B0604030504040204" pitchFamily="34" charset="-120"/>
              <a:ea typeface="微軟正黑體" panose="020B0604030504040204" pitchFamily="34" charset="-120"/>
            </a:rPr>
            <a:t>為加快行政流程</a:t>
          </a:r>
          <a:r>
            <a:rPr lang="en-US" sz="2300" b="0" kern="1200" dirty="0">
              <a:latin typeface="微軟正黑體" panose="020B0604030504040204" pitchFamily="34" charset="-120"/>
              <a:ea typeface="微軟正黑體" panose="020B0604030504040204" pitchFamily="34" charset="-120"/>
            </a:rPr>
            <a:t>【</a:t>
          </a:r>
          <a:r>
            <a:rPr lang="zh-TW" sz="2300" b="0" kern="1200" dirty="0">
              <a:latin typeface="微軟正黑體" panose="020B0604030504040204" pitchFamily="34" charset="-120"/>
              <a:ea typeface="微軟正黑體" panose="020B0604030504040204" pitchFamily="34" charset="-120"/>
            </a:rPr>
            <a:t>活動簽呈</a:t>
          </a:r>
          <a:r>
            <a:rPr lang="en-US" sz="2300" b="0" kern="1200" dirty="0">
              <a:latin typeface="微軟正黑體" panose="020B0604030504040204" pitchFamily="34" charset="-120"/>
              <a:ea typeface="微軟正黑體" panose="020B0604030504040204" pitchFamily="34" charset="-120"/>
            </a:rPr>
            <a:t>】</a:t>
          </a:r>
          <a:r>
            <a:rPr lang="zh-TW" sz="2300" b="0" kern="1200" dirty="0">
              <a:latin typeface="微軟正黑體" panose="020B0604030504040204" pitchFamily="34" charset="-120"/>
              <a:ea typeface="微軟正黑體" panose="020B0604030504040204" pitchFamily="34" charset="-120"/>
            </a:rPr>
            <a:t>與</a:t>
          </a:r>
          <a:r>
            <a:rPr lang="en-US" sz="2300" b="0" kern="1200" dirty="0">
              <a:latin typeface="微軟正黑體" panose="020B0604030504040204" pitchFamily="34" charset="-120"/>
              <a:ea typeface="微軟正黑體" panose="020B0604030504040204" pitchFamily="34" charset="-120"/>
            </a:rPr>
            <a:t>【</a:t>
          </a:r>
          <a:r>
            <a:rPr lang="zh-TW" sz="2300" b="0" kern="1200" dirty="0">
              <a:latin typeface="微軟正黑體" panose="020B0604030504040204" pitchFamily="34" charset="-120"/>
              <a:ea typeface="微軟正黑體" panose="020B0604030504040204" pitchFamily="34" charset="-120"/>
            </a:rPr>
            <a:t>預支申請表</a:t>
          </a:r>
          <a:r>
            <a:rPr lang="en-US" sz="2300" b="0" kern="1200" dirty="0">
              <a:latin typeface="微軟正黑體" panose="020B0604030504040204" pitchFamily="34" charset="-120"/>
              <a:ea typeface="微軟正黑體" panose="020B0604030504040204" pitchFamily="34" charset="-120"/>
            </a:rPr>
            <a:t>】</a:t>
          </a:r>
          <a:r>
            <a:rPr lang="zh-TW" sz="2300" b="0" kern="1200" dirty="0">
              <a:latin typeface="微軟正黑體" panose="020B0604030504040204" pitchFamily="34" charset="-120"/>
              <a:ea typeface="微軟正黑體" panose="020B0604030504040204" pitchFamily="34" charset="-120"/>
            </a:rPr>
            <a:t>可一併上簽。</a:t>
          </a:r>
        </a:p>
      </dsp:txBody>
      <dsp:txXfrm>
        <a:off x="375" y="1384497"/>
        <a:ext cx="2275725" cy="3312000"/>
      </dsp:txXfrm>
    </dsp:sp>
    <dsp:sp modelId="{9AFF620C-D2EE-43DD-88FB-7034A8B6D69E}">
      <dsp:nvSpPr>
        <dsp:cNvPr id="0" name=""/>
        <dsp:cNvSpPr/>
      </dsp:nvSpPr>
      <dsp:spPr>
        <a:xfrm>
          <a:off x="2629032" y="104402"/>
          <a:ext cx="2844657" cy="1137862"/>
        </a:xfrm>
        <a:prstGeom prst="chevron">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rtl="0">
            <a:lnSpc>
              <a:spcPct val="90000"/>
            </a:lnSpc>
            <a:spcBef>
              <a:spcPct val="0"/>
            </a:spcBef>
            <a:spcAft>
              <a:spcPct val="35000"/>
            </a:spcAft>
            <a:buNone/>
          </a:pPr>
          <a:r>
            <a:rPr lang="zh-TW" sz="2300" b="0" kern="1200" dirty="0">
              <a:latin typeface="微軟正黑體" panose="020B0604030504040204" pitchFamily="34" charset="-120"/>
              <a:ea typeface="微軟正黑體" panose="020B0604030504040204" pitchFamily="34" charset="-120"/>
            </a:rPr>
            <a:t>步驟</a:t>
          </a:r>
          <a:r>
            <a:rPr lang="en-US" sz="2300" b="0" kern="1200" dirty="0">
              <a:latin typeface="微軟正黑體" panose="020B0604030504040204" pitchFamily="34" charset="-120"/>
              <a:ea typeface="微軟正黑體" panose="020B0604030504040204" pitchFamily="34" charset="-120"/>
            </a:rPr>
            <a:t>2:</a:t>
          </a:r>
          <a:r>
            <a:rPr lang="zh-TW" sz="2300" b="0" kern="1200" dirty="0">
              <a:latin typeface="微軟正黑體" panose="020B0604030504040204" pitchFamily="34" charset="-120"/>
              <a:ea typeface="微軟正黑體" panose="020B0604030504040204" pitchFamily="34" charset="-120"/>
            </a:rPr>
            <a:t>送至會計室作業</a:t>
          </a:r>
        </a:p>
      </dsp:txBody>
      <dsp:txXfrm>
        <a:off x="3197963" y="104402"/>
        <a:ext cx="1706795" cy="1137862"/>
      </dsp:txXfrm>
    </dsp:sp>
    <dsp:sp modelId="{07D49A85-8BAB-40C3-AD0F-8EEE0D3E81B5}">
      <dsp:nvSpPr>
        <dsp:cNvPr id="0" name=""/>
        <dsp:cNvSpPr/>
      </dsp:nvSpPr>
      <dsp:spPr>
        <a:xfrm>
          <a:off x="2629032" y="1384497"/>
          <a:ext cx="2275725" cy="33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22350" rtl="0">
            <a:lnSpc>
              <a:spcPct val="90000"/>
            </a:lnSpc>
            <a:spcBef>
              <a:spcPct val="0"/>
            </a:spcBef>
            <a:spcAft>
              <a:spcPct val="15000"/>
            </a:spcAft>
            <a:buChar char="•"/>
          </a:pPr>
          <a:r>
            <a:rPr lang="zh-TW" sz="2300" b="0" kern="1200" dirty="0">
              <a:latin typeface="微軟正黑體" panose="020B0604030504040204" pitchFamily="34" charset="-120"/>
              <a:ea typeface="微軟正黑體" panose="020B0604030504040204" pitchFamily="34" charset="-120"/>
            </a:rPr>
            <a:t>備齊</a:t>
          </a:r>
          <a:r>
            <a:rPr lang="en-US" sz="2300" b="0" kern="1200" dirty="0">
              <a:latin typeface="微軟正黑體" panose="020B0604030504040204" pitchFamily="34" charset="-120"/>
              <a:ea typeface="微軟正黑體" panose="020B0604030504040204" pitchFamily="34" charset="-120"/>
            </a:rPr>
            <a:t>【</a:t>
          </a:r>
          <a:r>
            <a:rPr lang="zh-TW" sz="2300" b="0" kern="1200" dirty="0">
              <a:latin typeface="微軟正黑體" panose="020B0604030504040204" pitchFamily="34" charset="-120"/>
              <a:ea typeface="微軟正黑體" panose="020B0604030504040204" pitchFamily="34" charset="-120"/>
            </a:rPr>
            <a:t>活動核准簽呈及經費概算</a:t>
          </a:r>
          <a:r>
            <a:rPr lang="en-US" sz="2300" b="0" kern="1200" dirty="0">
              <a:latin typeface="微軟正黑體" panose="020B0604030504040204" pitchFamily="34" charset="-120"/>
              <a:ea typeface="微軟正黑體" panose="020B0604030504040204" pitchFamily="34" charset="-120"/>
            </a:rPr>
            <a:t>】</a:t>
          </a:r>
          <a:r>
            <a:rPr lang="zh-TW" sz="2300" b="0" kern="1200" dirty="0">
              <a:latin typeface="微軟正黑體" panose="020B0604030504040204" pitchFamily="34" charset="-120"/>
              <a:ea typeface="微軟正黑體" panose="020B0604030504040204" pitchFamily="34" charset="-120"/>
            </a:rPr>
            <a:t>或</a:t>
          </a:r>
          <a:r>
            <a:rPr lang="en-US" sz="2300" b="0" kern="1200" dirty="0">
              <a:latin typeface="微軟正黑體" panose="020B0604030504040204" pitchFamily="34" charset="-120"/>
              <a:ea typeface="微軟正黑體" panose="020B0604030504040204" pitchFamily="34" charset="-120"/>
            </a:rPr>
            <a:t>【</a:t>
          </a:r>
          <a:r>
            <a:rPr lang="zh-TW" sz="2300" b="0" kern="1200" dirty="0">
              <a:latin typeface="微軟正黑體" panose="020B0604030504040204" pitchFamily="34" charset="-120"/>
              <a:ea typeface="微軟正黑體" panose="020B0604030504040204" pitchFamily="34" charset="-120"/>
            </a:rPr>
            <a:t>其他佐證資料</a:t>
          </a:r>
          <a:r>
            <a:rPr lang="en-US" sz="2300" b="0" kern="1200" dirty="0">
              <a:latin typeface="微軟正黑體" panose="020B0604030504040204" pitchFamily="34" charset="-120"/>
              <a:ea typeface="微軟正黑體" panose="020B0604030504040204" pitchFamily="34" charset="-120"/>
            </a:rPr>
            <a:t>】</a:t>
          </a:r>
          <a:r>
            <a:rPr lang="zh-TW" sz="2300" b="0" kern="1200" dirty="0">
              <a:latin typeface="微軟正黑體" panose="020B0604030504040204" pitchFamily="34" charset="-120"/>
              <a:ea typeface="微軟正黑體" panose="020B0604030504040204" pitchFamily="34" charset="-120"/>
            </a:rPr>
            <a:t>、</a:t>
          </a:r>
          <a:r>
            <a:rPr lang="en-US" sz="2300" b="0" kern="1200" dirty="0">
              <a:latin typeface="微軟正黑體" panose="020B0604030504040204" pitchFamily="34" charset="-120"/>
              <a:ea typeface="微軟正黑體" panose="020B0604030504040204" pitchFamily="34" charset="-120"/>
            </a:rPr>
            <a:t>【</a:t>
          </a:r>
          <a:r>
            <a:rPr lang="zh-TW" sz="2300" b="0" kern="1200" dirty="0">
              <a:latin typeface="微軟正黑體" panose="020B0604030504040204" pitchFamily="34" charset="-120"/>
              <a:ea typeface="微軟正黑體" panose="020B0604030504040204" pitchFamily="34" charset="-120"/>
            </a:rPr>
            <a:t>預支申請表</a:t>
          </a:r>
          <a:r>
            <a:rPr lang="en-US" sz="2300" b="0" kern="1200" dirty="0">
              <a:latin typeface="微軟正黑體" panose="020B0604030504040204" pitchFamily="34" charset="-120"/>
              <a:ea typeface="微軟正黑體" panose="020B0604030504040204" pitchFamily="34" charset="-120"/>
            </a:rPr>
            <a:t>】</a:t>
          </a:r>
          <a:r>
            <a:rPr lang="zh-TW" sz="2300" b="0" kern="1200" dirty="0">
              <a:latin typeface="微軟正黑體" panose="020B0604030504040204" pitchFamily="34" charset="-120"/>
              <a:ea typeface="微軟正黑體" panose="020B0604030504040204" pitchFamily="34" charset="-120"/>
            </a:rPr>
            <a:t>送會計室作業。</a:t>
          </a:r>
        </a:p>
      </dsp:txBody>
      <dsp:txXfrm>
        <a:off x="2629032" y="1384497"/>
        <a:ext cx="2275725" cy="3312000"/>
      </dsp:txXfrm>
    </dsp:sp>
    <dsp:sp modelId="{2A58042F-0E22-4563-AAE8-66C3B30C0D51}">
      <dsp:nvSpPr>
        <dsp:cNvPr id="0" name=""/>
        <dsp:cNvSpPr/>
      </dsp:nvSpPr>
      <dsp:spPr>
        <a:xfrm>
          <a:off x="5257690" y="104402"/>
          <a:ext cx="2844657" cy="1137862"/>
        </a:xfrm>
        <a:prstGeom prst="chevron">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rtl="0">
            <a:lnSpc>
              <a:spcPct val="90000"/>
            </a:lnSpc>
            <a:spcBef>
              <a:spcPct val="0"/>
            </a:spcBef>
            <a:spcAft>
              <a:spcPct val="35000"/>
            </a:spcAft>
            <a:buNone/>
          </a:pPr>
          <a:r>
            <a:rPr lang="zh-TW" sz="2300" b="0" kern="1200">
              <a:latin typeface="微軟正黑體" panose="020B0604030504040204" pitchFamily="34" charset="-120"/>
              <a:ea typeface="微軟正黑體" panose="020B0604030504040204" pitchFamily="34" charset="-120"/>
            </a:rPr>
            <a:t>步驟</a:t>
          </a:r>
          <a:r>
            <a:rPr lang="en-US" sz="2300" b="0" kern="1200">
              <a:latin typeface="微軟正黑體" panose="020B0604030504040204" pitchFamily="34" charset="-120"/>
              <a:ea typeface="微軟正黑體" panose="020B0604030504040204" pitchFamily="34" charset="-120"/>
            </a:rPr>
            <a:t>3:</a:t>
          </a:r>
          <a:r>
            <a:rPr lang="zh-TW" sz="2300" b="0" kern="1200">
              <a:latin typeface="微軟正黑體" panose="020B0604030504040204" pitchFamily="34" charset="-120"/>
              <a:ea typeface="微軟正黑體" panose="020B0604030504040204" pitchFamily="34" charset="-120"/>
            </a:rPr>
            <a:t>撥款</a:t>
          </a:r>
        </a:p>
      </dsp:txBody>
      <dsp:txXfrm>
        <a:off x="5826621" y="104402"/>
        <a:ext cx="1706795" cy="1137862"/>
      </dsp:txXfrm>
    </dsp:sp>
    <dsp:sp modelId="{3A34A4A4-8A4C-40EB-BC03-F1DAE09C44F8}">
      <dsp:nvSpPr>
        <dsp:cNvPr id="0" name=""/>
        <dsp:cNvSpPr/>
      </dsp:nvSpPr>
      <dsp:spPr>
        <a:xfrm>
          <a:off x="5257690" y="1384497"/>
          <a:ext cx="2275725" cy="33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22350" rtl="0">
            <a:lnSpc>
              <a:spcPct val="90000"/>
            </a:lnSpc>
            <a:spcBef>
              <a:spcPct val="0"/>
            </a:spcBef>
            <a:spcAft>
              <a:spcPct val="15000"/>
            </a:spcAft>
            <a:buChar char="•"/>
          </a:pPr>
          <a:r>
            <a:rPr lang="zh-TW" altLang="en-US" sz="2300" b="0" kern="1200" dirty="0">
              <a:latin typeface="微軟正黑體" panose="020B0604030504040204" pitchFamily="34" charset="-120"/>
              <a:ea typeface="微軟正黑體" panose="020B0604030504040204" pitchFamily="34" charset="-120"/>
            </a:rPr>
            <a:t>核准後撥款。</a:t>
          </a:r>
        </a:p>
      </dsp:txBody>
      <dsp:txXfrm>
        <a:off x="5257690" y="1384497"/>
        <a:ext cx="2275725" cy="33120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D2E96-03AC-4FEF-8700-A26546CA8DC8}">
      <dsp:nvSpPr>
        <dsp:cNvPr id="0" name=""/>
        <dsp:cNvSpPr/>
      </dsp:nvSpPr>
      <dsp:spPr>
        <a:xfrm>
          <a:off x="39" y="670768"/>
          <a:ext cx="3827917" cy="518400"/>
        </a:xfrm>
        <a:prstGeom prst="rect">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活動申請</a:t>
          </a:r>
          <a:endParaRPr lang="zh-TW" altLang="en-US" sz="1800" kern="1200" dirty="0">
            <a:latin typeface="微軟正黑體" panose="020B0604030504040204" pitchFamily="34" charset="-120"/>
            <a:ea typeface="微軟正黑體" panose="020B0604030504040204" pitchFamily="34" charset="-120"/>
          </a:endParaRPr>
        </a:p>
      </dsp:txBody>
      <dsp:txXfrm>
        <a:off x="39" y="670768"/>
        <a:ext cx="3827917" cy="518400"/>
      </dsp:txXfrm>
    </dsp:sp>
    <dsp:sp modelId="{44197B5D-A492-48EB-BF03-9966B978E3A1}">
      <dsp:nvSpPr>
        <dsp:cNvPr id="0" name=""/>
        <dsp:cNvSpPr/>
      </dsp:nvSpPr>
      <dsp:spPr>
        <a:xfrm>
          <a:off x="39" y="1189168"/>
          <a:ext cx="3827917" cy="2964599"/>
        </a:xfrm>
        <a:prstGeom prst="rect">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latin typeface="微軟正黑體" panose="020B0604030504040204" pitchFamily="34" charset="-120"/>
              <a:ea typeface="微軟正黑體" panose="020B0604030504040204" pitchFamily="34" charset="-120"/>
            </a:rPr>
            <a:t>活動</a:t>
          </a:r>
          <a:r>
            <a:rPr lang="en-US" sz="1800" b="0" kern="1200" dirty="0">
              <a:latin typeface="微軟正黑體" panose="020B0604030504040204" pitchFamily="34" charset="-120"/>
              <a:ea typeface="微軟正黑體" panose="020B0604030504040204" pitchFamily="34" charset="-120"/>
            </a:rPr>
            <a:t>15</a:t>
          </a:r>
          <a:r>
            <a:rPr lang="zh-TW" sz="1800" b="0" kern="1200" dirty="0">
              <a:latin typeface="微軟正黑體" panose="020B0604030504040204" pitchFamily="34" charset="-120"/>
              <a:ea typeface="微軟正黑體" panose="020B0604030504040204" pitchFamily="34" charset="-120"/>
            </a:rPr>
            <a:t>天前</a:t>
          </a:r>
          <a:r>
            <a:rPr lang="en-US" sz="1800" b="0" kern="1200" dirty="0">
              <a:latin typeface="微軟正黑體" panose="020B0604030504040204" pitchFamily="34" charset="-120"/>
              <a:ea typeface="微軟正黑體" panose="020B0604030504040204" pitchFamily="34" charset="-120"/>
            </a:rPr>
            <a:t>【 </a:t>
          </a:r>
          <a:r>
            <a:rPr lang="zh-TW" sz="1800" b="0" kern="1200" dirty="0">
              <a:latin typeface="微軟正黑體" panose="020B0604030504040204" pitchFamily="34" charset="-120"/>
              <a:ea typeface="微軟正黑體" panose="020B0604030504040204" pitchFamily="34" charset="-120"/>
            </a:rPr>
            <a:t>上簽</a:t>
          </a:r>
          <a:r>
            <a:rPr lang="zh-TW" altLang="en-US" sz="1800" b="0" kern="1200" dirty="0">
              <a:latin typeface="微軟正黑體" panose="020B0604030504040204" pitchFamily="34" charset="-120"/>
              <a:ea typeface="微軟正黑體" panose="020B0604030504040204" pitchFamily="34" charset="-120"/>
            </a:rPr>
            <a:t>申請</a:t>
          </a:r>
          <a:r>
            <a:rPr lang="en-US" sz="1800" b="0" kern="1200" dirty="0">
              <a:latin typeface="微軟正黑體" panose="020B0604030504040204" pitchFamily="34" charset="-120"/>
              <a:ea typeface="微軟正黑體" panose="020B0604030504040204" pitchFamily="34" charset="-120"/>
            </a:rPr>
            <a:t>】</a:t>
          </a:r>
          <a:r>
            <a:rPr lang="zh-TW" altLang="en-US" sz="1800" b="0" kern="1200" dirty="0">
              <a:latin typeface="微軟正黑體" panose="020B0604030504040204" pitchFamily="34" charset="-120"/>
              <a:ea typeface="微軟正黑體" panose="020B0604030504040204" pitchFamily="34" charset="-120"/>
            </a:rPr>
            <a:t>。</a:t>
          </a:r>
          <a:endParaRPr lang="zh-TW" sz="1800" kern="120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b="0" kern="1200" dirty="0">
              <a:latin typeface="微軟正黑體" panose="020B0604030504040204" pitchFamily="34" charset="-120"/>
              <a:ea typeface="微軟正黑體" panose="020B0604030504040204" pitchFamily="34" charset="-120"/>
            </a:rPr>
            <a:t>備齊</a:t>
          </a:r>
          <a:r>
            <a:rPr lang="en-US" altLang="zh-TW" sz="1800" b="0" kern="1200" dirty="0">
              <a:latin typeface="微軟正黑體" panose="020B0604030504040204" pitchFamily="34" charset="-120"/>
              <a:ea typeface="微軟正黑體" panose="020B0604030504040204" pitchFamily="34" charset="-120"/>
            </a:rPr>
            <a:t>1.</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經費概算表</a:t>
          </a:r>
          <a:r>
            <a:rPr lang="en-US" sz="1800" b="0" kern="1200" dirty="0">
              <a:latin typeface="微軟正黑體" panose="020B0604030504040204" pitchFamily="34" charset="-120"/>
              <a:ea typeface="微軟正黑體" panose="020B0604030504040204" pitchFamily="34" charset="-120"/>
            </a:rPr>
            <a:t>】</a:t>
          </a:r>
          <a:r>
            <a:rPr lang="zh-TW" altLang="en-US" sz="1800" b="0" kern="1200" dirty="0">
              <a:latin typeface="微軟正黑體" panose="020B0604030504040204" pitchFamily="34" charset="-120"/>
              <a:ea typeface="微軟正黑體" panose="020B0604030504040204" pitchFamily="34" charset="-120"/>
            </a:rPr>
            <a:t>、</a:t>
          </a:r>
          <a:r>
            <a:rPr lang="en-US" altLang="zh-TW" sz="1800" b="0" kern="1200" dirty="0">
              <a:latin typeface="微軟正黑體" panose="020B0604030504040204" pitchFamily="34" charset="-120"/>
              <a:ea typeface="微軟正黑體" panose="020B0604030504040204" pitchFamily="34" charset="-120"/>
            </a:rPr>
            <a:t>2.</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活動議程</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或</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活動計畫書</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a:t>
          </a:r>
          <a:endParaRPr lang="zh-TW" sz="1800" kern="120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活動申請簽呈</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參閱公文範本。</a:t>
          </a:r>
          <a:endParaRPr lang="zh-TW" sz="1800" kern="120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b="0" kern="1200" dirty="0">
              <a:solidFill>
                <a:srgbClr val="FF0000"/>
              </a:solidFill>
              <a:latin typeface="微軟正黑體" panose="020B0604030504040204" pitchFamily="34" charset="-120"/>
              <a:ea typeface="微軟正黑體" panose="020B0604030504040204" pitchFamily="34" charset="-120"/>
            </a:rPr>
            <a:t>活動費用支付標準，參閱補助及委辦經費基準表，特殊情況，請於公文內容說明，核准後使用。</a:t>
          </a:r>
          <a:endParaRPr lang="zh-TW" altLang="en-US" sz="1800" kern="1200" dirty="0">
            <a:solidFill>
              <a:srgbClr val="FF0000"/>
            </a:solidFill>
            <a:latin typeface="微軟正黑體" panose="020B0604030504040204" pitchFamily="34" charset="-120"/>
            <a:ea typeface="微軟正黑體" panose="020B0604030504040204" pitchFamily="34" charset="-120"/>
          </a:endParaRPr>
        </a:p>
      </dsp:txBody>
      <dsp:txXfrm>
        <a:off x="39" y="1189168"/>
        <a:ext cx="3827917" cy="2964599"/>
      </dsp:txXfrm>
    </dsp:sp>
    <dsp:sp modelId="{07C4E2F6-55FD-4846-81EA-9EA3E3CD265D}">
      <dsp:nvSpPr>
        <dsp:cNvPr id="0" name=""/>
        <dsp:cNvSpPr/>
      </dsp:nvSpPr>
      <dsp:spPr>
        <a:xfrm>
          <a:off x="4363905" y="663671"/>
          <a:ext cx="3827917" cy="518400"/>
        </a:xfrm>
        <a:prstGeom prst="rect">
          <a:avLst/>
        </a:prstGeom>
        <a:solidFill>
          <a:schemeClr val="accent5">
            <a:hueOff val="8832355"/>
            <a:satOff val="28758"/>
            <a:lumOff val="10000"/>
            <a:alphaOff val="0"/>
          </a:schemeClr>
        </a:solidFill>
        <a:ln w="34925" cap="flat" cmpd="sng" algn="in">
          <a:solidFill>
            <a:schemeClr val="accent5">
              <a:hueOff val="8832355"/>
              <a:satOff val="28758"/>
              <a:lumOff val="10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活動核銷</a:t>
          </a:r>
          <a:endParaRPr lang="zh-TW" altLang="en-US" sz="1800" kern="1200" dirty="0">
            <a:latin typeface="微軟正黑體" panose="020B0604030504040204" pitchFamily="34" charset="-120"/>
            <a:ea typeface="微軟正黑體" panose="020B0604030504040204" pitchFamily="34" charset="-120"/>
          </a:endParaRPr>
        </a:p>
      </dsp:txBody>
      <dsp:txXfrm>
        <a:off x="4363905" y="663671"/>
        <a:ext cx="3827917" cy="518400"/>
      </dsp:txXfrm>
    </dsp:sp>
    <dsp:sp modelId="{BCE9B6DE-31F6-49F7-B61B-3B6274014FDD}">
      <dsp:nvSpPr>
        <dsp:cNvPr id="0" name=""/>
        <dsp:cNvSpPr/>
      </dsp:nvSpPr>
      <dsp:spPr>
        <a:xfrm>
          <a:off x="4363865" y="1189168"/>
          <a:ext cx="3827917" cy="2964599"/>
        </a:xfrm>
        <a:prstGeom prst="rect">
          <a:avLst/>
        </a:prstGeom>
        <a:solidFill>
          <a:schemeClr val="accent5">
            <a:tint val="40000"/>
            <a:alpha val="90000"/>
            <a:hueOff val="8780593"/>
            <a:satOff val="29467"/>
            <a:lumOff val="3014"/>
            <a:alphaOff val="0"/>
          </a:schemeClr>
        </a:solidFill>
        <a:ln w="34925" cap="flat" cmpd="sng" algn="in">
          <a:solidFill>
            <a:schemeClr val="accent5">
              <a:tint val="40000"/>
              <a:alpha val="90000"/>
              <a:hueOff val="8780593"/>
              <a:satOff val="29467"/>
              <a:lumOff val="30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latin typeface="微軟正黑體" panose="020B0604030504040204" pitchFamily="34" charset="-120"/>
              <a:ea typeface="微軟正黑體" panose="020B0604030504040204" pitchFamily="34" charset="-120"/>
            </a:rPr>
            <a:t>活動結束後</a:t>
          </a:r>
          <a:r>
            <a:rPr lang="en-US" sz="1800" b="0" kern="1200" dirty="0">
              <a:latin typeface="微軟正黑體" panose="020B0604030504040204" pitchFamily="34" charset="-120"/>
              <a:ea typeface="微軟正黑體" panose="020B0604030504040204" pitchFamily="34" charset="-120"/>
            </a:rPr>
            <a:t> </a:t>
          </a:r>
          <a:r>
            <a:rPr lang="en-US" sz="1800" b="1" kern="1200" dirty="0">
              <a:solidFill>
                <a:srgbClr val="C00000"/>
              </a:solidFill>
              <a:latin typeface="微軟正黑體" panose="020B0604030504040204" pitchFamily="34" charset="-120"/>
              <a:ea typeface="微軟正黑體" panose="020B0604030504040204" pitchFamily="34" charset="-120"/>
            </a:rPr>
            <a:t>15</a:t>
          </a:r>
          <a:r>
            <a:rPr lang="zh-TW" sz="1800" b="1" kern="1200" dirty="0">
              <a:solidFill>
                <a:srgbClr val="C00000"/>
              </a:solidFill>
              <a:latin typeface="微軟正黑體" panose="020B0604030504040204" pitchFamily="34" charset="-120"/>
              <a:ea typeface="微軟正黑體" panose="020B0604030504040204" pitchFamily="34" charset="-120"/>
            </a:rPr>
            <a:t>天內</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上簽核銷</a:t>
          </a:r>
          <a:r>
            <a:rPr lang="en-US" sz="1800" b="0" kern="1200" dirty="0">
              <a:latin typeface="微軟正黑體" panose="020B0604030504040204" pitchFamily="34" charset="-120"/>
              <a:ea typeface="微軟正黑體" panose="020B0604030504040204" pitchFamily="34" charset="-120"/>
            </a:rPr>
            <a:t>】</a:t>
          </a:r>
          <a:r>
            <a:rPr lang="zh-TW" altLang="en-US" sz="1800" b="0" kern="1200" dirty="0">
              <a:latin typeface="微軟正黑體" panose="020B0604030504040204" pitchFamily="34" charset="-120"/>
              <a:ea typeface="微軟正黑體" panose="020B0604030504040204" pitchFamily="34" charset="-120"/>
            </a:rPr>
            <a:t>。</a:t>
          </a:r>
          <a:endParaRPr lang="zh-TW" sz="1800" kern="120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b="0" kern="1200" dirty="0">
              <a:latin typeface="微軟正黑體" panose="020B0604030504040204" pitchFamily="34" charset="-120"/>
              <a:ea typeface="微軟正黑體" panose="020B0604030504040204" pitchFamily="34" charset="-120"/>
            </a:rPr>
            <a:t>備齊</a:t>
          </a:r>
          <a:r>
            <a:rPr lang="en-US" altLang="zh-TW" sz="1800" b="0" kern="1200" dirty="0">
              <a:latin typeface="微軟正黑體" panose="020B0604030504040204" pitchFamily="34" charset="-120"/>
              <a:ea typeface="微軟正黑體" panose="020B0604030504040204" pitchFamily="34" charset="-120"/>
            </a:rPr>
            <a:t>1.</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申請簽呈</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a:t>
          </a:r>
          <a:r>
            <a:rPr lang="en-US" altLang="zh-TW" sz="1800" b="0" kern="1200" dirty="0">
              <a:latin typeface="微軟正黑體" panose="020B0604030504040204" pitchFamily="34" charset="-120"/>
              <a:ea typeface="微軟正黑體" panose="020B0604030504040204" pitchFamily="34" charset="-120"/>
            </a:rPr>
            <a:t>2.</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經費概算表</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a:t>
          </a:r>
          <a:r>
            <a:rPr lang="en-US" altLang="zh-TW" sz="1800" b="0" kern="1200" dirty="0">
              <a:latin typeface="微軟正黑體" panose="020B0604030504040204" pitchFamily="34" charset="-120"/>
              <a:ea typeface="微軟正黑體" panose="020B0604030504040204" pitchFamily="34" charset="-120"/>
            </a:rPr>
            <a:t>3.</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收支結算表</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a:t>
          </a:r>
          <a:r>
            <a:rPr lang="en-US" altLang="zh-TW" sz="1800" b="0" kern="1200" dirty="0">
              <a:latin typeface="微軟正黑體" panose="020B0604030504040204" pitchFamily="34" charset="-120"/>
              <a:ea typeface="微軟正黑體" panose="020B0604030504040204" pitchFamily="34" charset="-120"/>
            </a:rPr>
            <a:t>4.</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請款單</a:t>
          </a:r>
          <a:r>
            <a:rPr lang="en-US" sz="1800" b="0" kern="1200" dirty="0">
              <a:latin typeface="微軟正黑體" panose="020B0604030504040204" pitchFamily="34" charset="-120"/>
              <a:ea typeface="微軟正黑體" panose="020B0604030504040204" pitchFamily="34" charset="-120"/>
            </a:rPr>
            <a:t>】</a:t>
          </a:r>
          <a:r>
            <a:rPr lang="zh-TW" altLang="en-US" sz="1800" b="0" kern="1200" dirty="0">
              <a:latin typeface="微軟正黑體" panose="020B0604030504040204" pitchFamily="34" charset="-120"/>
              <a:ea typeface="微軟正黑體" panose="020B0604030504040204" pitchFamily="34" charset="-120"/>
            </a:rPr>
            <a:t>、</a:t>
          </a:r>
          <a:r>
            <a:rPr lang="en-US" altLang="zh-TW" sz="1800" b="0" kern="1200" dirty="0">
              <a:latin typeface="微軟正黑體" panose="020B0604030504040204" pitchFamily="34" charset="-120"/>
              <a:ea typeface="微軟正黑體" panose="020B0604030504040204" pitchFamily="34" charset="-120"/>
            </a:rPr>
            <a:t>5.</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單據或發票</a:t>
          </a:r>
          <a:r>
            <a:rPr lang="en-US" sz="1800" b="0" kern="1200" dirty="0">
              <a:latin typeface="微軟正黑體" panose="020B0604030504040204" pitchFamily="34" charset="-120"/>
              <a:ea typeface="微軟正黑體" panose="020B0604030504040204" pitchFamily="34" charset="-120"/>
            </a:rPr>
            <a:t>】 </a:t>
          </a:r>
          <a:r>
            <a:rPr lang="zh-TW" sz="1800" b="0" kern="1200" dirty="0">
              <a:latin typeface="微軟正黑體" panose="020B0604030504040204" pitchFamily="34" charset="-120"/>
              <a:ea typeface="微軟正黑體" panose="020B0604030504040204" pitchFamily="34" charset="-120"/>
            </a:rPr>
            <a:t>。</a:t>
          </a:r>
          <a:endParaRPr lang="zh-TW" sz="1800" kern="120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活動核銷簽呈</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參閱公文範本。</a:t>
          </a:r>
          <a:endParaRPr lang="zh-TW" sz="1800" kern="120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latin typeface="微軟正黑體" panose="020B0604030504040204" pitchFamily="34" charset="-120"/>
              <a:ea typeface="微軟正黑體" panose="020B0604030504040204" pitchFamily="34" charset="-120"/>
            </a:rPr>
            <a:t>經費使用如於預期有所差異，請於</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收支結算表</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備註欄</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簡略說明。</a:t>
          </a:r>
          <a:endParaRPr lang="zh-TW" sz="1800" kern="1200" dirty="0">
            <a:latin typeface="微軟正黑體" panose="020B0604030504040204" pitchFamily="34" charset="-120"/>
            <a:ea typeface="微軟正黑體" panose="020B0604030504040204" pitchFamily="34" charset="-120"/>
          </a:endParaRPr>
        </a:p>
      </dsp:txBody>
      <dsp:txXfrm>
        <a:off x="4363865" y="1189168"/>
        <a:ext cx="3827917" cy="296459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4BCC7-95B8-40B0-AD73-DD8390D97C6A}">
      <dsp:nvSpPr>
        <dsp:cNvPr id="0" name=""/>
        <dsp:cNvSpPr/>
      </dsp:nvSpPr>
      <dsp:spPr>
        <a:xfrm>
          <a:off x="0" y="23705"/>
          <a:ext cx="8119814" cy="1641600"/>
        </a:xfrm>
        <a:prstGeom prst="rect">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b="1" u="sng" kern="1200" dirty="0">
              <a:latin typeface="微軟正黑體" panose="020B0604030504040204" pitchFamily="34" charset="-120"/>
              <a:ea typeface="微軟正黑體" panose="020B0604030504040204" pitchFamily="34" charset="-120"/>
            </a:rPr>
            <a:t>【</a:t>
          </a:r>
          <a:r>
            <a:rPr lang="zh-TW" sz="2600" b="1" u="sng" kern="1200" dirty="0">
              <a:latin typeface="微軟正黑體" panose="020B0604030504040204" pitchFamily="34" charset="-120"/>
              <a:ea typeface="微軟正黑體" panose="020B0604030504040204" pitchFamily="34" charset="-120"/>
            </a:rPr>
            <a:t>按月請領</a:t>
          </a:r>
          <a:r>
            <a:rPr lang="en-US" sz="2600" b="1" u="sng" kern="1200" dirty="0">
              <a:latin typeface="微軟正黑體" panose="020B0604030504040204" pitchFamily="34" charset="-120"/>
              <a:ea typeface="微軟正黑體" panose="020B0604030504040204" pitchFamily="34" charset="-120"/>
            </a:rPr>
            <a:t>】</a:t>
          </a:r>
        </a:p>
        <a:p>
          <a:pPr marL="0" lvl="0" indent="0" algn="ctr" defTabSz="1155700" rtl="0">
            <a:lnSpc>
              <a:spcPct val="90000"/>
            </a:lnSpc>
            <a:spcBef>
              <a:spcPct val="0"/>
            </a:spcBef>
            <a:spcAft>
              <a:spcPct val="35000"/>
            </a:spcAft>
            <a:buNone/>
          </a:pPr>
          <a:r>
            <a:rPr lang="zh-TW" sz="2600" b="1" kern="1200" dirty="0">
              <a:latin typeface="微軟正黑體" panose="020B0604030504040204" pitchFamily="34" charset="-120"/>
              <a:ea typeface="微軟正黑體" panose="020B0604030504040204" pitchFamily="34" charset="-120"/>
            </a:rPr>
            <a:t>專</a:t>
          </a:r>
          <a:r>
            <a:rPr lang="en-US" sz="2600" b="1" kern="1200" dirty="0">
              <a:latin typeface="微軟正黑體" panose="020B0604030504040204" pitchFamily="34" charset="-120"/>
              <a:ea typeface="微軟正黑體" panose="020B0604030504040204" pitchFamily="34" charset="-120"/>
            </a:rPr>
            <a:t>(</a:t>
          </a:r>
          <a:r>
            <a:rPr lang="zh-TW" sz="2600" b="1" kern="1200" dirty="0">
              <a:latin typeface="微軟正黑體" panose="020B0604030504040204" pitchFamily="34" charset="-120"/>
              <a:ea typeface="微軟正黑體" panose="020B0604030504040204" pitchFamily="34" charset="-120"/>
            </a:rPr>
            <a:t>兼</a:t>
          </a:r>
          <a:r>
            <a:rPr lang="en-US" sz="2600" b="1" kern="1200" dirty="0">
              <a:latin typeface="微軟正黑體" panose="020B0604030504040204" pitchFamily="34" charset="-120"/>
              <a:ea typeface="微軟正黑體" panose="020B0604030504040204" pitchFamily="34" charset="-120"/>
            </a:rPr>
            <a:t>)</a:t>
          </a:r>
          <a:r>
            <a:rPr lang="zh-TW" sz="2600" b="1" kern="1200" dirty="0">
              <a:latin typeface="微軟正黑體" panose="020B0604030504040204" pitchFamily="34" charset="-120"/>
              <a:ea typeface="微軟正黑體" panose="020B0604030504040204" pitchFamily="34" charset="-120"/>
            </a:rPr>
            <a:t>任助理薪資</a:t>
          </a:r>
          <a:endParaRPr lang="zh-TW" sz="2600" kern="1200" dirty="0">
            <a:latin typeface="微軟正黑體" panose="020B0604030504040204" pitchFamily="34" charset="-120"/>
            <a:ea typeface="微軟正黑體" panose="020B0604030504040204" pitchFamily="34" charset="-120"/>
          </a:endParaRPr>
        </a:p>
      </dsp:txBody>
      <dsp:txXfrm>
        <a:off x="0" y="23705"/>
        <a:ext cx="8119814" cy="1641600"/>
      </dsp:txXfrm>
    </dsp:sp>
    <dsp:sp modelId="{EB6C04DA-7F0A-4A4C-8E0A-35E2FBF6EF1E}">
      <dsp:nvSpPr>
        <dsp:cNvPr id="0" name=""/>
        <dsp:cNvSpPr/>
      </dsp:nvSpPr>
      <dsp:spPr>
        <a:xfrm>
          <a:off x="0" y="1671111"/>
          <a:ext cx="8119814" cy="3207532"/>
        </a:xfrm>
        <a:prstGeom prst="rect">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zh-TW" altLang="en-US" sz="2200" b="0" kern="1200" dirty="0">
              <a:latin typeface="微軟正黑體" panose="020B0604030504040204" pitchFamily="34" charset="-120"/>
              <a:ea typeface="微軟正黑體" panose="020B0604030504040204" pitchFamily="34" charset="-120"/>
            </a:rPr>
            <a:t>請領薪資</a:t>
          </a:r>
          <a:r>
            <a:rPr lang="zh-TW" sz="2200" b="0" kern="1200" dirty="0">
              <a:latin typeface="微軟正黑體" panose="020B0604030504040204" pitchFamily="34" charset="-120"/>
              <a:ea typeface="微軟正黑體" panose="020B0604030504040204" pitchFamily="34" charset="-120"/>
            </a:rPr>
            <a:t>請檢附</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請款單</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及</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印領清冊</a:t>
          </a:r>
          <a:r>
            <a:rPr lang="en-US" sz="2200" b="0" kern="1200" dirty="0">
              <a:latin typeface="微軟正黑體" panose="020B0604030504040204" pitchFamily="34" charset="-120"/>
              <a:ea typeface="微軟正黑體" panose="020B0604030504040204" pitchFamily="34" charset="-120"/>
            </a:rPr>
            <a:t>】 </a:t>
          </a:r>
          <a:r>
            <a:rPr lang="zh-TW"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每月</a:t>
          </a:r>
          <a:r>
            <a:rPr lang="en-US" sz="2200" b="0" kern="1200" dirty="0">
              <a:latin typeface="微軟正黑體" panose="020B0604030504040204" pitchFamily="34" charset="-120"/>
              <a:ea typeface="微軟正黑體" panose="020B0604030504040204" pitchFamily="34" charset="-120"/>
            </a:rPr>
            <a:t>1</a:t>
          </a:r>
          <a:r>
            <a:rPr lang="zh-TW" sz="2200" b="0" kern="1200" dirty="0">
              <a:latin typeface="微軟正黑體" panose="020B0604030504040204" pitchFamily="34" charset="-120"/>
              <a:ea typeface="微軟正黑體" panose="020B0604030504040204" pitchFamily="34" charset="-120"/>
            </a:rPr>
            <a:t>日起</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開始請款</a:t>
          </a:r>
          <a:r>
            <a:rPr lang="zh-TW" altLang="en-US"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印領清冊</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請至校務系統</a:t>
          </a:r>
          <a:r>
            <a:rPr lang="zh-TW" sz="2200" b="0" kern="1200" dirty="0">
              <a:solidFill>
                <a:srgbClr val="C00000"/>
              </a:solidFill>
              <a:latin typeface="微軟正黑體" panose="020B0604030504040204" pitchFamily="34" charset="-120"/>
              <a:ea typeface="微軟正黑體" panose="020B0604030504040204" pitchFamily="34" charset="-120"/>
            </a:rPr>
            <a:t>按月製作</a:t>
          </a:r>
          <a:r>
            <a:rPr lang="zh-TW"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zh-TW" altLang="en-US" sz="2200" kern="1200" dirty="0">
              <a:latin typeface="微軟正黑體" panose="020B0604030504040204" pitchFamily="34" charset="-120"/>
              <a:ea typeface="微軟正黑體" panose="020B0604030504040204" pitchFamily="34" charset="-120"/>
            </a:rPr>
            <a:t>請於</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請款單</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solidFill>
                <a:srgbClr val="C00000"/>
              </a:solidFill>
              <a:latin typeface="微軟正黑體" panose="020B0604030504040204" pitchFamily="34" charset="-120"/>
              <a:ea typeface="微軟正黑體" panose="020B0604030504040204" pitchFamily="34" charset="-120"/>
            </a:rPr>
            <a:t>用途說明</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a:t>
          </a:r>
          <a:r>
            <a:rPr lang="zh-TW" altLang="en-US" sz="2200" kern="1200" dirty="0">
              <a:solidFill>
                <a:srgbClr val="C00000"/>
              </a:solidFill>
              <a:latin typeface="微軟正黑體" panose="020B0604030504040204" pitchFamily="34" charset="-120"/>
              <a:ea typeface="微軟正黑體" panose="020B0604030504040204" pitchFamily="34" charset="-120"/>
            </a:rPr>
            <a:t>填寫</a:t>
          </a:r>
          <a:r>
            <a:rPr lang="en-US" altLang="zh-TW" sz="2200" kern="1200" dirty="0">
              <a:solidFill>
                <a:srgbClr val="C00000"/>
              </a:solidFill>
              <a:latin typeface="微軟正黑體" panose="020B0604030504040204" pitchFamily="34" charset="-120"/>
              <a:ea typeface="微軟正黑體" panose="020B0604030504040204" pitchFamily="34" charset="-120"/>
            </a:rPr>
            <a:t>OOO</a:t>
          </a:r>
          <a:r>
            <a:rPr lang="zh-TW" altLang="en-US" sz="2200" kern="1200" dirty="0">
              <a:solidFill>
                <a:srgbClr val="C00000"/>
              </a:solidFill>
              <a:latin typeface="微軟正黑體" panose="020B0604030504040204" pitchFamily="34" charset="-120"/>
              <a:ea typeface="微軟正黑體" panose="020B0604030504040204" pitchFamily="34" charset="-120"/>
            </a:rPr>
            <a:t>年</a:t>
          </a:r>
          <a:r>
            <a:rPr lang="en-US" altLang="zh-TW" sz="2200" kern="1200" dirty="0">
              <a:solidFill>
                <a:srgbClr val="C00000"/>
              </a:solidFill>
              <a:latin typeface="微軟正黑體" panose="020B0604030504040204" pitchFamily="34" charset="-120"/>
              <a:ea typeface="微軟正黑體" panose="020B0604030504040204" pitchFamily="34" charset="-120"/>
            </a:rPr>
            <a:t>OO</a:t>
          </a:r>
          <a:r>
            <a:rPr lang="zh-TW" altLang="en-US" sz="2200" kern="1200" dirty="0">
              <a:solidFill>
                <a:srgbClr val="C00000"/>
              </a:solidFill>
              <a:latin typeface="微軟正黑體" panose="020B0604030504040204" pitchFamily="34" charset="-120"/>
              <a:ea typeface="微軟正黑體" panose="020B0604030504040204" pitchFamily="34" charset="-120"/>
            </a:rPr>
            <a:t>月</a:t>
          </a:r>
          <a:r>
            <a:rPr lang="en-US" altLang="zh-TW" sz="2200" kern="1200" dirty="0">
              <a:solidFill>
                <a:srgbClr val="C00000"/>
              </a:solidFill>
              <a:latin typeface="微軟正黑體" panose="020B0604030504040204" pitchFamily="34" charset="-120"/>
              <a:ea typeface="微軟正黑體" panose="020B0604030504040204" pitchFamily="34" charset="-120"/>
            </a:rPr>
            <a:t>XXX-</a:t>
          </a:r>
          <a:r>
            <a:rPr lang="zh-TW" altLang="en-US" sz="2200" kern="1200" dirty="0">
              <a:solidFill>
                <a:srgbClr val="C00000"/>
              </a:solidFill>
              <a:latin typeface="微軟正黑體" panose="020B0604030504040204" pitchFamily="34" charset="-120"/>
              <a:ea typeface="微軟正黑體" panose="020B0604030504040204" pitchFamily="34" charset="-120"/>
            </a:rPr>
            <a:t>薪資、補充保費、津貼</a:t>
          </a:r>
          <a:r>
            <a:rPr lang="en-US" altLang="zh-TW" sz="2200" kern="1200" dirty="0">
              <a:solidFill>
                <a:srgbClr val="C00000"/>
              </a:solidFill>
              <a:latin typeface="微軟正黑體" panose="020B0604030504040204" pitchFamily="34" charset="-120"/>
              <a:ea typeface="微軟正黑體" panose="020B0604030504040204" pitchFamily="34" charset="-120"/>
            </a:rPr>
            <a:t>…</a:t>
          </a:r>
          <a:r>
            <a:rPr lang="zh-TW" altLang="en-US" sz="2200" kern="1200" dirty="0">
              <a:solidFill>
                <a:srgbClr val="C00000"/>
              </a:solidFill>
              <a:latin typeface="微軟正黑體" panose="020B0604030504040204" pitchFamily="34" charset="-120"/>
              <a:ea typeface="微軟正黑體" panose="020B0604030504040204" pitchFamily="34" charset="-120"/>
            </a:rPr>
            <a:t>等</a:t>
          </a:r>
          <a:r>
            <a:rPr lang="zh-TW" altLang="en-US" sz="220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zh-TW" altLang="en-US" sz="2200" kern="1200" dirty="0">
              <a:latin typeface="微軟正黑體" panose="020B0604030504040204" pitchFamily="34" charset="-120"/>
              <a:ea typeface="微軟正黑體" panose="020B0604030504040204" pitchFamily="34" charset="-120"/>
            </a:rPr>
            <a:t>具領人</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領款人</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須於</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印領清冊</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蓋章欄位</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簽名或蓋章</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dsp:txBody>
      <dsp:txXfrm>
        <a:off x="0" y="1671111"/>
        <a:ext cx="8119814" cy="320753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F7F4E-2EF3-4388-B9C4-62DC14FDDF43}">
      <dsp:nvSpPr>
        <dsp:cNvPr id="0" name=""/>
        <dsp:cNvSpPr/>
      </dsp:nvSpPr>
      <dsp:spPr>
        <a:xfrm>
          <a:off x="0" y="17218"/>
          <a:ext cx="8119814" cy="1785600"/>
        </a:xfrm>
        <a:prstGeom prst="rect">
          <a:avLst/>
        </a:prstGeom>
        <a:solidFill>
          <a:schemeClr val="accent6">
            <a:lumMod val="7500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b="1" u="sng" kern="1200" dirty="0">
              <a:latin typeface="微軟正黑體" panose="020B0604030504040204" pitchFamily="34" charset="-120"/>
              <a:ea typeface="微軟正黑體" panose="020B0604030504040204" pitchFamily="34" charset="-120"/>
            </a:rPr>
            <a:t>【</a:t>
          </a:r>
          <a:r>
            <a:rPr lang="zh-TW" sz="2600" b="1" u="sng" kern="1200" dirty="0">
              <a:latin typeface="微軟正黑體" panose="020B0604030504040204" pitchFamily="34" charset="-120"/>
              <a:ea typeface="微軟正黑體" panose="020B0604030504040204" pitchFamily="34" charset="-120"/>
            </a:rPr>
            <a:t>非按月請領</a:t>
          </a:r>
          <a:r>
            <a:rPr lang="en-US" sz="2600" b="1" u="sng" kern="1200" dirty="0">
              <a:latin typeface="微軟正黑體" panose="020B0604030504040204" pitchFamily="34" charset="-120"/>
              <a:ea typeface="微軟正黑體" panose="020B0604030504040204" pitchFamily="34" charset="-120"/>
            </a:rPr>
            <a:t>】</a:t>
          </a:r>
        </a:p>
        <a:p>
          <a:pPr marL="0" lvl="0" indent="0" algn="ctr" defTabSz="1155700" rtl="0">
            <a:lnSpc>
              <a:spcPct val="90000"/>
            </a:lnSpc>
            <a:spcBef>
              <a:spcPct val="0"/>
            </a:spcBef>
            <a:spcAft>
              <a:spcPct val="35000"/>
            </a:spcAft>
            <a:buNone/>
          </a:pPr>
          <a:r>
            <a:rPr lang="zh-TW" sz="2600" b="1" kern="1200" dirty="0">
              <a:latin typeface="微軟正黑體" panose="020B0604030504040204" pitchFamily="34" charset="-120"/>
              <a:ea typeface="微軟正黑體" panose="020B0604030504040204" pitchFamily="34" charset="-120"/>
            </a:rPr>
            <a:t>工讀生、臨時工資</a:t>
          </a:r>
          <a:endParaRPr lang="zh-TW" sz="2600" kern="1200" dirty="0">
            <a:latin typeface="微軟正黑體" panose="020B0604030504040204" pitchFamily="34" charset="-120"/>
            <a:ea typeface="微軟正黑體" panose="020B0604030504040204" pitchFamily="34" charset="-120"/>
          </a:endParaRPr>
        </a:p>
      </dsp:txBody>
      <dsp:txXfrm>
        <a:off x="0" y="17218"/>
        <a:ext cx="8119814" cy="1785600"/>
      </dsp:txXfrm>
    </dsp:sp>
    <dsp:sp modelId="{8D6A0F87-8269-4DA0-A27E-815416CF5937}">
      <dsp:nvSpPr>
        <dsp:cNvPr id="0" name=""/>
        <dsp:cNvSpPr/>
      </dsp:nvSpPr>
      <dsp:spPr>
        <a:xfrm>
          <a:off x="0" y="1802818"/>
          <a:ext cx="8119814" cy="3148515"/>
        </a:xfrm>
        <a:prstGeom prst="rect">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zh-TW" altLang="en-US" sz="2200" b="0" kern="1200" dirty="0">
              <a:latin typeface="微軟正黑體" panose="020B0604030504040204" pitchFamily="34" charset="-120"/>
              <a:ea typeface="微軟正黑體" panose="020B0604030504040204" pitchFamily="34" charset="-120"/>
            </a:rPr>
            <a:t>請領工讀生薪資，</a:t>
          </a:r>
          <a:r>
            <a:rPr lang="zh-TW" sz="2200" b="0" kern="1200" dirty="0">
              <a:latin typeface="微軟正黑體" panose="020B0604030504040204" pitchFamily="34" charset="-120"/>
              <a:ea typeface="微軟正黑體" panose="020B0604030504040204" pitchFamily="34" charset="-120"/>
            </a:rPr>
            <a:t>請檢附</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請款單</a:t>
          </a:r>
          <a:r>
            <a:rPr lang="en-US" sz="2200" b="0" kern="1200" dirty="0">
              <a:latin typeface="微軟正黑體" panose="020B0604030504040204" pitchFamily="34" charset="-120"/>
              <a:ea typeface="微軟正黑體" panose="020B0604030504040204" pitchFamily="34" charset="-120"/>
            </a:rPr>
            <a:t>】 </a:t>
          </a:r>
          <a:r>
            <a:rPr lang="zh-TW" sz="2200" b="0" kern="1200" dirty="0">
              <a:latin typeface="微軟正黑體" panose="020B0604030504040204" pitchFamily="34" charset="-120"/>
              <a:ea typeface="微軟正黑體" panose="020B0604030504040204" pitchFamily="34" charset="-120"/>
            </a:rPr>
            <a:t>、</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臨時工</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工讀生</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工作時數統計表</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及</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領款收據</a:t>
          </a:r>
          <a:r>
            <a:rPr lang="en-US" sz="2200" b="0" kern="1200" dirty="0">
              <a:latin typeface="微軟正黑體" panose="020B0604030504040204" pitchFamily="34" charset="-120"/>
              <a:ea typeface="微軟正黑體" panose="020B0604030504040204" pitchFamily="34" charset="-120"/>
            </a:rPr>
            <a:t>】 </a:t>
          </a:r>
          <a:r>
            <a:rPr lang="zh-TW"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zh-TW" altLang="en-US" sz="2200" b="0" kern="1200" dirty="0">
              <a:latin typeface="微軟正黑體" panose="020B0604030504040204" pitchFamily="34" charset="-120"/>
              <a:ea typeface="微軟正黑體" panose="020B0604030504040204" pitchFamily="34" charset="-120"/>
            </a:rPr>
            <a:t>工讀</a:t>
          </a:r>
          <a:r>
            <a:rPr lang="zh-TW" altLang="en-US" sz="2200" b="0" kern="1200" dirty="0">
              <a:solidFill>
                <a:srgbClr val="FF0000"/>
              </a:solidFill>
              <a:latin typeface="微軟正黑體" panose="020B0604030504040204" pitchFamily="34" charset="-120"/>
              <a:ea typeface="微軟正黑體" panose="020B0604030504040204" pitchFamily="34" charset="-120"/>
            </a:rPr>
            <a:t>後</a:t>
          </a:r>
          <a:r>
            <a:rPr lang="zh-TW" altLang="en-US" sz="2200" b="0" kern="1200" dirty="0">
              <a:latin typeface="微軟正黑體" panose="020B0604030504040204" pitchFamily="34" charset="-120"/>
              <a:ea typeface="微軟正黑體" panose="020B0604030504040204" pitchFamily="34" charset="-120"/>
            </a:rPr>
            <a:t>開始請款。</a:t>
          </a:r>
          <a:endParaRPr lang="zh-TW" altLang="en-US"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領款收據</a:t>
          </a:r>
          <a:r>
            <a:rPr lang="en-US" sz="2200" b="0" kern="1200" dirty="0">
              <a:latin typeface="微軟正黑體" panose="020B0604030504040204" pitchFamily="34" charset="-120"/>
              <a:ea typeface="微軟正黑體" panose="020B0604030504040204" pitchFamily="34" charset="-120"/>
            </a:rPr>
            <a:t>】</a:t>
          </a:r>
          <a:r>
            <a:rPr lang="zh-TW" altLang="en-US" sz="2200" b="0" kern="1200" dirty="0">
              <a:latin typeface="微軟正黑體" panose="020B0604030504040204" pitchFamily="34" charset="-120"/>
              <a:ea typeface="微軟正黑體" panose="020B0604030504040204" pitchFamily="34" charset="-120"/>
            </a:rPr>
            <a:t>請</a:t>
          </a:r>
          <a:r>
            <a:rPr lang="zh-TW" sz="2200" b="0" kern="1200" dirty="0">
              <a:latin typeface="微軟正黑體" panose="020B0604030504040204" pitchFamily="34" charset="-120"/>
              <a:ea typeface="微軟正黑體" panose="020B0604030504040204" pitchFamily="34" charset="-120"/>
            </a:rPr>
            <a:t>至</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校務系統</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總務系統</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請採購系統製作。</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臨時工</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工讀生</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工作時數統計表</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除計畫名稱與姓名外，</a:t>
          </a:r>
          <a:r>
            <a:rPr lang="en-US" sz="2200" b="0" kern="1200" dirty="0">
              <a:latin typeface="微軟正黑體" panose="020B0604030504040204" pitchFamily="34" charset="-120"/>
              <a:ea typeface="微軟正黑體" panose="020B0604030504040204" pitchFamily="34" charset="-120"/>
            </a:rPr>
            <a:t> </a:t>
          </a:r>
          <a:r>
            <a:rPr lang="zh-TW" sz="2200" b="0" kern="1200" dirty="0">
              <a:latin typeface="微軟正黑體" panose="020B0604030504040204" pitchFamily="34" charset="-120"/>
              <a:ea typeface="微軟正黑體" panose="020B0604030504040204" pitchFamily="34" charset="-120"/>
            </a:rPr>
            <a:t>其餘部分皆需親自填寫。</a:t>
          </a:r>
          <a:endParaRPr lang="zh-TW" sz="2200" kern="1200" dirty="0">
            <a:latin typeface="微軟正黑體" panose="020B0604030504040204" pitchFamily="34" charset="-120"/>
            <a:ea typeface="微軟正黑體" panose="020B0604030504040204" pitchFamily="34" charset="-120"/>
          </a:endParaRPr>
        </a:p>
      </dsp:txBody>
      <dsp:txXfrm>
        <a:off x="0" y="1802818"/>
        <a:ext cx="8119814" cy="314851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33135-F0DB-49CC-99B8-145D67749710}">
      <dsp:nvSpPr>
        <dsp:cNvPr id="0" name=""/>
        <dsp:cNvSpPr/>
      </dsp:nvSpPr>
      <dsp:spPr>
        <a:xfrm>
          <a:off x="5868" y="170919"/>
          <a:ext cx="2846692" cy="972000"/>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zh-TW" altLang="en-US" sz="1800" b="0" kern="1200" dirty="0">
              <a:solidFill>
                <a:schemeClr val="bg1"/>
              </a:solidFill>
              <a:latin typeface="微軟正黑體" panose="020B0604030504040204" pitchFamily="34" charset="-120"/>
              <a:ea typeface="微軟正黑體" panose="020B0604030504040204" pitchFamily="34" charset="-120"/>
            </a:rPr>
            <a:t>步驟</a:t>
          </a:r>
          <a:r>
            <a:rPr lang="en-US" altLang="zh-TW" sz="1800" b="0" kern="1200" dirty="0">
              <a:solidFill>
                <a:schemeClr val="bg1"/>
              </a:solidFill>
              <a:latin typeface="微軟正黑體" panose="020B0604030504040204" pitchFamily="34" charset="-120"/>
              <a:ea typeface="微軟正黑體" panose="020B0604030504040204" pitchFamily="34" charset="-120"/>
            </a:rPr>
            <a:t>1:</a:t>
          </a:r>
          <a:r>
            <a:rPr lang="zh-TW" sz="1800" b="0" kern="1200" dirty="0">
              <a:solidFill>
                <a:schemeClr val="bg1"/>
              </a:solidFill>
              <a:latin typeface="微軟正黑體" panose="020B0604030504040204" pitchFamily="34" charset="-120"/>
              <a:ea typeface="微軟正黑體" panose="020B0604030504040204" pitchFamily="34" charset="-120"/>
            </a:rPr>
            <a:t>上簽申請</a:t>
          </a:r>
          <a:endParaRPr lang="zh-TW" sz="1800" kern="1200" dirty="0">
            <a:solidFill>
              <a:schemeClr val="bg1"/>
            </a:solidFill>
            <a:latin typeface="微軟正黑體" panose="020B0604030504040204" pitchFamily="34" charset="-120"/>
            <a:ea typeface="微軟正黑體" panose="020B0604030504040204" pitchFamily="34" charset="-120"/>
          </a:endParaRPr>
        </a:p>
      </dsp:txBody>
      <dsp:txXfrm>
        <a:off x="491868" y="170919"/>
        <a:ext cx="1874692" cy="972000"/>
      </dsp:txXfrm>
    </dsp:sp>
    <dsp:sp modelId="{88CAF407-4381-4BF1-AACF-1987F9944113}">
      <dsp:nvSpPr>
        <dsp:cNvPr id="0" name=""/>
        <dsp:cNvSpPr/>
      </dsp:nvSpPr>
      <dsp:spPr>
        <a:xfrm>
          <a:off x="5868" y="1264419"/>
          <a:ext cx="2277354" cy="29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出差</a:t>
          </a:r>
          <a:r>
            <a:rPr lang="zh-TW" altLang="en-US" sz="1800" b="0" kern="1200" dirty="0">
              <a:solidFill>
                <a:schemeClr val="tx1"/>
              </a:solidFill>
              <a:latin typeface="微軟正黑體" panose="020B0604030504040204" pitchFamily="34" charset="-120"/>
              <a:ea typeface="微軟正黑體" panose="020B0604030504040204" pitchFamily="34" charset="-120"/>
            </a:rPr>
            <a:t>需</a:t>
          </a:r>
          <a:r>
            <a:rPr lang="zh-TW" sz="1800" b="0" kern="1200" dirty="0">
              <a:solidFill>
                <a:schemeClr val="tx1"/>
              </a:solidFill>
              <a:latin typeface="微軟正黑體" panose="020B0604030504040204" pitchFamily="34" charset="-120"/>
              <a:ea typeface="微軟正黑體" panose="020B0604030504040204" pitchFamily="34" charset="-120"/>
            </a:rPr>
            <a:t>有</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來函公文</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altLang="en-US" sz="1800" b="0" kern="1200" dirty="0">
              <a:solidFill>
                <a:schemeClr val="tx1"/>
              </a:solidFill>
              <a:latin typeface="微軟正黑體" panose="020B0604030504040204" pitchFamily="34" charset="-120"/>
              <a:ea typeface="微軟正黑體" panose="020B0604030504040204" pitchFamily="34" charset="-120"/>
            </a:rPr>
            <a:t>或</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altLang="en-US" sz="1800" b="0" kern="1200" dirty="0">
              <a:solidFill>
                <a:schemeClr val="tx1"/>
              </a:solidFill>
              <a:latin typeface="微軟正黑體" panose="020B0604030504040204" pitchFamily="34" charset="-120"/>
              <a:ea typeface="微軟正黑體" panose="020B0604030504040204" pitchFamily="34" charset="-120"/>
            </a:rPr>
            <a:t>上簽申請</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，非經事先核准，不得報支。</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b="0" kern="1200" dirty="0">
              <a:solidFill>
                <a:schemeClr val="tx1"/>
              </a:solidFill>
              <a:latin typeface="微軟正黑體" panose="020B0604030504040204" pitchFamily="34" charset="-120"/>
              <a:ea typeface="微軟正黑體" panose="020B0604030504040204" pitchFamily="34" charset="-120"/>
            </a:rPr>
            <a:t>如於</a:t>
          </a:r>
          <a:r>
            <a:rPr lang="zh-TW" sz="1800" b="0" kern="1200" dirty="0">
              <a:solidFill>
                <a:schemeClr val="tx1"/>
              </a:solidFill>
              <a:latin typeface="微軟正黑體" panose="020B0604030504040204" pitchFamily="34" charset="-120"/>
              <a:ea typeface="微軟正黑體" panose="020B0604030504040204" pitchFamily="34" charset="-120"/>
            </a:rPr>
            <a:t>出差</a:t>
          </a:r>
          <a:r>
            <a:rPr lang="zh-TW" altLang="en-US" sz="1800" b="0" kern="1200" dirty="0">
              <a:solidFill>
                <a:schemeClr val="tx1"/>
              </a:solidFill>
              <a:latin typeface="微軟正黑體" panose="020B0604030504040204" pitchFamily="34" charset="-120"/>
              <a:ea typeface="微軟正黑體" panose="020B0604030504040204" pitchFamily="34" charset="-120"/>
            </a:rPr>
            <a:t>期間有</a:t>
          </a:r>
          <a:r>
            <a:rPr lang="en-US" sz="1800" b="1"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特殊問題</a:t>
          </a:r>
          <a:r>
            <a:rPr lang="en-US" sz="1800" b="1"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，請於簽呈中說明</a:t>
          </a:r>
          <a:r>
            <a:rPr lang="zh-TW" altLang="en-US" sz="1800" b="0" kern="1200" dirty="0">
              <a:solidFill>
                <a:schemeClr val="tx1"/>
              </a:solidFill>
              <a:latin typeface="微軟正黑體" panose="020B0604030504040204" pitchFamily="34" charset="-120"/>
              <a:ea typeface="微軟正黑體" panose="020B0604030504040204" pitchFamily="34" charset="-120"/>
            </a:rPr>
            <a:t>理由</a:t>
          </a:r>
          <a:r>
            <a:rPr lang="zh-TW" sz="1800" b="0" kern="1200" dirty="0">
              <a:solidFill>
                <a:schemeClr val="tx1"/>
              </a:solidFill>
              <a:latin typeface="微軟正黑體" panose="020B0604030504040204" pitchFamily="34" charset="-120"/>
              <a:ea typeface="微軟正黑體" panose="020B0604030504040204" pitchFamily="34" charset="-120"/>
            </a:rPr>
            <a:t>，</a:t>
          </a:r>
          <a:r>
            <a:rPr lang="en-US" sz="1800" b="1" kern="1200" dirty="0">
              <a:solidFill>
                <a:schemeClr val="tx1"/>
              </a:solidFill>
              <a:latin typeface="微軟正黑體" panose="020B0604030504040204" pitchFamily="34" charset="-120"/>
              <a:ea typeface="微軟正黑體" panose="020B0604030504040204" pitchFamily="34" charset="-120"/>
            </a:rPr>
            <a:t> </a:t>
          </a:r>
          <a:r>
            <a:rPr lang="zh-TW" sz="1800" b="0" kern="1200" dirty="0">
              <a:solidFill>
                <a:schemeClr val="tx1"/>
              </a:solidFill>
              <a:latin typeface="微軟正黑體" panose="020B0604030504040204" pitchFamily="34" charset="-120"/>
              <a:ea typeface="微軟正黑體" panose="020B0604030504040204" pitchFamily="34" charset="-120"/>
            </a:rPr>
            <a:t>並依</a:t>
          </a:r>
          <a:r>
            <a:rPr lang="zh-TW" altLang="en-US" sz="1800" b="0" kern="1200" dirty="0">
              <a:solidFill>
                <a:schemeClr val="tx1"/>
              </a:solidFill>
              <a:latin typeface="微軟正黑體" panose="020B0604030504040204" pitchFamily="34" charset="-120"/>
              <a:ea typeface="微軟正黑體" panose="020B0604030504040204" pitchFamily="34" charset="-120"/>
            </a:rPr>
            <a:t>核准意見</a:t>
          </a:r>
          <a:r>
            <a:rPr lang="zh-TW" sz="1800" b="0" kern="1200" dirty="0">
              <a:solidFill>
                <a:schemeClr val="tx1"/>
              </a:solidFill>
              <a:latin typeface="微軟正黑體" panose="020B0604030504040204" pitchFamily="34" charset="-120"/>
              <a:ea typeface="微軟正黑體" panose="020B0604030504040204" pitchFamily="34" charset="-120"/>
            </a:rPr>
            <a:t>辦理核銷。</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5868" y="1264419"/>
        <a:ext cx="2277354" cy="2916000"/>
      </dsp:txXfrm>
    </dsp:sp>
    <dsp:sp modelId="{C0180259-9171-477C-9BDE-DB429C6A919E}">
      <dsp:nvSpPr>
        <dsp:cNvPr id="0" name=""/>
        <dsp:cNvSpPr/>
      </dsp:nvSpPr>
      <dsp:spPr>
        <a:xfrm>
          <a:off x="2636560" y="170919"/>
          <a:ext cx="2846692" cy="972000"/>
        </a:xfrm>
        <a:prstGeom prst="chevron">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zh-TW" altLang="en-US" sz="1800" b="0" kern="1200" dirty="0">
              <a:solidFill>
                <a:schemeClr val="bg1"/>
              </a:solidFill>
              <a:latin typeface="微軟正黑體" panose="020B0604030504040204" pitchFamily="34" charset="-120"/>
              <a:ea typeface="微軟正黑體" panose="020B0604030504040204" pitchFamily="34" charset="-120"/>
            </a:rPr>
            <a:t>步驟</a:t>
          </a:r>
          <a:r>
            <a:rPr lang="en-US" altLang="zh-TW" sz="1800" b="0" kern="1200" dirty="0">
              <a:solidFill>
                <a:schemeClr val="bg1"/>
              </a:solidFill>
              <a:latin typeface="微軟正黑體" panose="020B0604030504040204" pitchFamily="34" charset="-120"/>
              <a:ea typeface="微軟正黑體" panose="020B0604030504040204" pitchFamily="34" charset="-120"/>
            </a:rPr>
            <a:t>2:</a:t>
          </a:r>
          <a:r>
            <a:rPr lang="zh-TW" sz="1800" b="0" kern="1200" dirty="0">
              <a:solidFill>
                <a:schemeClr val="bg1"/>
              </a:solidFill>
              <a:latin typeface="微軟正黑體" panose="020B0604030504040204" pitchFamily="34" charset="-120"/>
              <a:ea typeface="微軟正黑體" panose="020B0604030504040204" pitchFamily="34" charset="-120"/>
            </a:rPr>
            <a:t>上網請假</a:t>
          </a:r>
          <a:endParaRPr lang="zh-TW" sz="1800" kern="1200" dirty="0">
            <a:solidFill>
              <a:schemeClr val="bg1"/>
            </a:solidFill>
            <a:latin typeface="微軟正黑體" panose="020B0604030504040204" pitchFamily="34" charset="-120"/>
            <a:ea typeface="微軟正黑體" panose="020B0604030504040204" pitchFamily="34" charset="-120"/>
          </a:endParaRPr>
        </a:p>
      </dsp:txBody>
      <dsp:txXfrm>
        <a:off x="3122560" y="170919"/>
        <a:ext cx="1874692" cy="972000"/>
      </dsp:txXfrm>
    </dsp:sp>
    <dsp:sp modelId="{F33A1245-68CB-4F97-8A8A-B9EEDA604917}">
      <dsp:nvSpPr>
        <dsp:cNvPr id="0" name=""/>
        <dsp:cNvSpPr/>
      </dsp:nvSpPr>
      <dsp:spPr>
        <a:xfrm>
          <a:off x="2636560" y="1264419"/>
          <a:ext cx="2277354" cy="29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教職員工出差均須請假</a:t>
          </a:r>
          <a:r>
            <a:rPr lang="zh-TW" alt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請至</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校務系統</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差勤系統</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填寫新表單</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教職員網路請假作業，</a:t>
          </a:r>
          <a:r>
            <a:rPr lang="zh-TW" sz="1800" b="0" kern="1200" dirty="0">
              <a:solidFill>
                <a:schemeClr val="tx1"/>
              </a:solidFill>
              <a:effectLst/>
              <a:latin typeface="微軟正黑體" panose="020B0604030504040204" pitchFamily="34" charset="-120"/>
              <a:ea typeface="微軟正黑體" panose="020B0604030504040204" pitchFamily="34" charset="-120"/>
            </a:rPr>
            <a:t>填寫</a:t>
          </a:r>
          <a:r>
            <a:rPr lang="en-US" sz="1800" b="0" kern="1200" dirty="0">
              <a:solidFill>
                <a:schemeClr val="tx1"/>
              </a:solidFill>
              <a:effectLst/>
              <a:latin typeface="微軟正黑體" panose="020B0604030504040204" pitchFamily="34" charset="-120"/>
              <a:ea typeface="微軟正黑體" panose="020B0604030504040204" pitchFamily="34" charset="-120"/>
            </a:rPr>
            <a:t>【</a:t>
          </a:r>
          <a:r>
            <a:rPr lang="zh-TW" sz="1800" b="0" kern="1200" dirty="0">
              <a:solidFill>
                <a:schemeClr val="tx1"/>
              </a:solidFill>
              <a:effectLst/>
              <a:latin typeface="微軟正黑體" panose="020B0604030504040204" pitchFamily="34" charset="-120"/>
              <a:ea typeface="微軟正黑體" panose="020B0604030504040204" pitchFamily="34" charset="-120"/>
            </a:rPr>
            <a:t>教職員出差申請單</a:t>
          </a:r>
          <a:r>
            <a:rPr lang="en-US" sz="1800" b="0" kern="1200" dirty="0">
              <a:solidFill>
                <a:schemeClr val="tx1"/>
              </a:solidFill>
              <a:effectLst/>
              <a:latin typeface="微軟正黑體" panose="020B0604030504040204" pitchFamily="34" charset="-120"/>
              <a:ea typeface="微軟正黑體" panose="020B0604030504040204" pitchFamily="34" charset="-120"/>
            </a:rPr>
            <a:t>(</a:t>
          </a:r>
          <a:r>
            <a:rPr lang="zh-TW" sz="1800" b="0" kern="1200" dirty="0">
              <a:solidFill>
                <a:schemeClr val="tx1"/>
              </a:solidFill>
              <a:effectLst/>
              <a:latin typeface="微軟正黑體" panose="020B0604030504040204" pitchFamily="34" charset="-120"/>
              <a:ea typeface="微軟正黑體" panose="020B0604030504040204" pitchFamily="34" charset="-120"/>
            </a:rPr>
            <a:t>假單</a:t>
          </a:r>
          <a:r>
            <a:rPr lang="en-US" sz="1800" b="0" kern="1200" dirty="0">
              <a:solidFill>
                <a:schemeClr val="tx1"/>
              </a:solidFill>
              <a:effectLst/>
              <a:latin typeface="微軟正黑體" panose="020B0604030504040204" pitchFamily="34" charset="-120"/>
              <a:ea typeface="微軟正黑體" panose="020B0604030504040204" pitchFamily="34" charset="-120"/>
            </a:rPr>
            <a:t>)】</a:t>
          </a:r>
          <a:r>
            <a:rPr lang="zh-TW" sz="1800" b="0" kern="1200" dirty="0">
              <a:solidFill>
                <a:schemeClr val="tx1"/>
              </a:solidFill>
              <a:effectLst/>
              <a:latin typeface="微軟正黑體" panose="020B0604030504040204" pitchFamily="34" charset="-120"/>
              <a:ea typeface="微軟正黑體" panose="020B0604030504040204" pitchFamily="34" charset="-120"/>
            </a:rPr>
            <a:t>。</a:t>
          </a:r>
        </a:p>
      </dsp:txBody>
      <dsp:txXfrm>
        <a:off x="2636560" y="1264419"/>
        <a:ext cx="2277354" cy="2916000"/>
      </dsp:txXfrm>
    </dsp:sp>
    <dsp:sp modelId="{7E1B0752-B05F-47B4-94CF-871E1BCA0DFE}">
      <dsp:nvSpPr>
        <dsp:cNvPr id="0" name=""/>
        <dsp:cNvSpPr/>
      </dsp:nvSpPr>
      <dsp:spPr>
        <a:xfrm>
          <a:off x="5267253" y="170919"/>
          <a:ext cx="2846692" cy="972000"/>
        </a:xfrm>
        <a:prstGeom prst="chevron">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zh-TW" altLang="en-US" sz="1800" b="0" kern="1200" dirty="0">
              <a:solidFill>
                <a:schemeClr val="bg1"/>
              </a:solidFill>
              <a:latin typeface="微軟正黑體" panose="020B0604030504040204" pitchFamily="34" charset="-120"/>
              <a:ea typeface="微軟正黑體" panose="020B0604030504040204" pitchFamily="34" charset="-120"/>
            </a:rPr>
            <a:t>步驟</a:t>
          </a:r>
          <a:r>
            <a:rPr lang="en-US" altLang="zh-TW" sz="1800" b="0" kern="1200" dirty="0">
              <a:solidFill>
                <a:schemeClr val="bg1"/>
              </a:solidFill>
              <a:latin typeface="微軟正黑體" panose="020B0604030504040204" pitchFamily="34" charset="-120"/>
              <a:ea typeface="微軟正黑體" panose="020B0604030504040204" pitchFamily="34" charset="-120"/>
            </a:rPr>
            <a:t>3:</a:t>
          </a:r>
          <a:r>
            <a:rPr lang="zh-TW" sz="1800" b="0" kern="1200" dirty="0">
              <a:solidFill>
                <a:schemeClr val="bg1"/>
              </a:solidFill>
              <a:latin typeface="微軟正黑體" panose="020B0604030504040204" pitchFamily="34" charset="-120"/>
              <a:ea typeface="微軟正黑體" panose="020B0604030504040204" pitchFamily="34" charset="-120"/>
            </a:rPr>
            <a:t>核銷</a:t>
          </a:r>
          <a:endParaRPr lang="zh-TW" sz="1800" kern="1200" dirty="0">
            <a:solidFill>
              <a:schemeClr val="bg1"/>
            </a:solidFill>
            <a:latin typeface="微軟正黑體" panose="020B0604030504040204" pitchFamily="34" charset="-120"/>
            <a:ea typeface="微軟正黑體" panose="020B0604030504040204" pitchFamily="34" charset="-120"/>
          </a:endParaRPr>
        </a:p>
      </dsp:txBody>
      <dsp:txXfrm>
        <a:off x="5753253" y="170919"/>
        <a:ext cx="1874692" cy="972000"/>
      </dsp:txXfrm>
    </dsp:sp>
    <dsp:sp modelId="{FF011B35-11C6-4A72-A855-0420F9EC911D}">
      <dsp:nvSpPr>
        <dsp:cNvPr id="0" name=""/>
        <dsp:cNvSpPr/>
      </dsp:nvSpPr>
      <dsp:spPr>
        <a:xfrm>
          <a:off x="5267253" y="1264419"/>
          <a:ext cx="2277354" cy="29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出差結束起</a:t>
          </a:r>
          <a:r>
            <a:rPr lang="en-US" sz="1800" b="0" kern="1200" dirty="0">
              <a:solidFill>
                <a:schemeClr val="tx1"/>
              </a:solidFill>
              <a:latin typeface="微軟正黑體" panose="020B0604030504040204" pitchFamily="34" charset="-120"/>
              <a:ea typeface="微軟正黑體" panose="020B0604030504040204" pitchFamily="34" charset="-120"/>
            </a:rPr>
            <a:t>15</a:t>
          </a:r>
          <a:r>
            <a:rPr lang="zh-TW" sz="1800" b="0" kern="1200" dirty="0">
              <a:solidFill>
                <a:schemeClr val="tx1"/>
              </a:solidFill>
              <a:latin typeface="微軟正黑體" panose="020B0604030504040204" pitchFamily="34" charset="-120"/>
              <a:ea typeface="微軟正黑體" panose="020B0604030504040204" pitchFamily="34" charset="-120"/>
            </a:rPr>
            <a:t>日內，</a:t>
          </a:r>
          <a:r>
            <a:rPr lang="en-US" sz="1800" b="1" kern="1200" dirty="0">
              <a:solidFill>
                <a:schemeClr val="tx1"/>
              </a:solidFill>
              <a:latin typeface="微軟正黑體" panose="020B0604030504040204" pitchFamily="34" charset="-120"/>
              <a:ea typeface="微軟正黑體" panose="020B0604030504040204" pitchFamily="34" charset="-120"/>
            </a:rPr>
            <a:t> </a:t>
          </a:r>
          <a:r>
            <a:rPr lang="zh-TW" sz="1800" b="0" kern="1200" dirty="0">
              <a:solidFill>
                <a:schemeClr val="tx1"/>
              </a:solidFill>
              <a:latin typeface="微軟正黑體" panose="020B0604030504040204" pitchFamily="34" charset="-120"/>
              <a:ea typeface="微軟正黑體" panose="020B0604030504040204" pitchFamily="34" charset="-120"/>
            </a:rPr>
            <a:t>檢具</a:t>
          </a:r>
          <a:r>
            <a:rPr lang="en-US" sz="1800" b="0" kern="1200" dirty="0">
              <a:solidFill>
                <a:schemeClr val="tx1"/>
              </a:solidFill>
              <a:latin typeface="微軟正黑體" panose="020B0604030504040204" pitchFamily="34" charset="-120"/>
              <a:ea typeface="微軟正黑體" panose="020B0604030504040204" pitchFamily="34" charset="-120"/>
            </a:rPr>
            <a:t> </a:t>
          </a:r>
          <a:r>
            <a:rPr lang="en-US" altLang="zh-TW" sz="1800" b="0" kern="1200" dirty="0">
              <a:solidFill>
                <a:schemeClr val="tx1"/>
              </a:solidFill>
              <a:latin typeface="微軟正黑體" panose="020B0604030504040204" pitchFamily="34" charset="-120"/>
              <a:ea typeface="微軟正黑體" panose="020B0604030504040204" pitchFamily="34" charset="-120"/>
            </a:rPr>
            <a:t>1.</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來函簽呈</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或</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申請簽呈影本</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a:t>
          </a:r>
          <a:r>
            <a:rPr lang="en-US" altLang="zh-TW" sz="1800" b="0" kern="1200" dirty="0">
              <a:solidFill>
                <a:schemeClr val="tx1"/>
              </a:solidFill>
              <a:latin typeface="微軟正黑體" panose="020B0604030504040204" pitchFamily="34" charset="-120"/>
              <a:ea typeface="微軟正黑體" panose="020B0604030504040204" pitchFamily="34" charset="-120"/>
            </a:rPr>
            <a:t>2.</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請款單</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a:t>
          </a:r>
          <a:r>
            <a:rPr lang="en-US" altLang="zh-TW" sz="1800" b="0" kern="1200" dirty="0">
              <a:solidFill>
                <a:schemeClr val="tx1"/>
              </a:solidFill>
              <a:latin typeface="微軟正黑體" panose="020B0604030504040204" pitchFamily="34" charset="-120"/>
              <a:ea typeface="微軟正黑體" panose="020B0604030504040204" pitchFamily="34" charset="-120"/>
            </a:rPr>
            <a:t>3.</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出差旅費報告表</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及</a:t>
          </a:r>
          <a:r>
            <a:rPr lang="en-US" altLang="zh-TW" sz="1800" b="0" kern="1200" dirty="0">
              <a:solidFill>
                <a:schemeClr val="tx1"/>
              </a:solidFill>
              <a:latin typeface="微軟正黑體" panose="020B0604030504040204" pitchFamily="34" charset="-120"/>
              <a:ea typeface="微軟正黑體" panose="020B0604030504040204" pitchFamily="34" charset="-120"/>
            </a:rPr>
            <a:t>4.</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單據</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altLang="en-US" sz="1800" b="0" kern="1200" dirty="0">
              <a:solidFill>
                <a:schemeClr val="tx1"/>
              </a:solidFill>
              <a:latin typeface="微軟正黑體" panose="020B0604030504040204" pitchFamily="34" charset="-120"/>
              <a:ea typeface="微軟正黑體" panose="020B0604030504040204" pitchFamily="34" charset="-120"/>
            </a:rPr>
            <a:t>送至會計室作業</a:t>
          </a:r>
          <a:r>
            <a:rPr lang="zh-TW"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5267253" y="1264419"/>
        <a:ext cx="2277354" cy="29160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33135-F0DB-49CC-99B8-145D67749710}">
      <dsp:nvSpPr>
        <dsp:cNvPr id="0" name=""/>
        <dsp:cNvSpPr/>
      </dsp:nvSpPr>
      <dsp:spPr>
        <a:xfrm>
          <a:off x="5868" y="170919"/>
          <a:ext cx="2846692" cy="972000"/>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zh-TW" altLang="en-US" sz="1800" b="0" kern="1200" dirty="0">
              <a:solidFill>
                <a:schemeClr val="bg1"/>
              </a:solidFill>
              <a:latin typeface="微軟正黑體" panose="020B0604030504040204" pitchFamily="34" charset="-120"/>
              <a:ea typeface="微軟正黑體" panose="020B0604030504040204" pitchFamily="34" charset="-120"/>
            </a:rPr>
            <a:t>步驟</a:t>
          </a:r>
          <a:r>
            <a:rPr lang="en-US" altLang="zh-TW" sz="1800" b="0" kern="1200" dirty="0">
              <a:solidFill>
                <a:schemeClr val="bg1"/>
              </a:solidFill>
              <a:latin typeface="微軟正黑體" panose="020B0604030504040204" pitchFamily="34" charset="-120"/>
              <a:ea typeface="微軟正黑體" panose="020B0604030504040204" pitchFamily="34" charset="-120"/>
            </a:rPr>
            <a:t>1:</a:t>
          </a:r>
          <a:r>
            <a:rPr lang="zh-TW" sz="1800" b="0" kern="1200" dirty="0">
              <a:solidFill>
                <a:schemeClr val="bg1"/>
              </a:solidFill>
              <a:latin typeface="微軟正黑體" panose="020B0604030504040204" pitchFamily="34" charset="-120"/>
              <a:ea typeface="微軟正黑體" panose="020B0604030504040204" pitchFamily="34" charset="-120"/>
            </a:rPr>
            <a:t>上簽申請</a:t>
          </a:r>
          <a:endParaRPr lang="zh-TW" sz="1800" kern="1200" dirty="0">
            <a:solidFill>
              <a:schemeClr val="bg1"/>
            </a:solidFill>
            <a:latin typeface="微軟正黑體" panose="020B0604030504040204" pitchFamily="34" charset="-120"/>
            <a:ea typeface="微軟正黑體" panose="020B0604030504040204" pitchFamily="34" charset="-120"/>
          </a:endParaRPr>
        </a:p>
      </dsp:txBody>
      <dsp:txXfrm>
        <a:off x="491868" y="170919"/>
        <a:ext cx="1874692" cy="972000"/>
      </dsp:txXfrm>
    </dsp:sp>
    <dsp:sp modelId="{88CAF407-4381-4BF1-AACF-1987F9944113}">
      <dsp:nvSpPr>
        <dsp:cNvPr id="0" name=""/>
        <dsp:cNvSpPr/>
      </dsp:nvSpPr>
      <dsp:spPr>
        <a:xfrm>
          <a:off x="5868" y="1264419"/>
          <a:ext cx="2277354" cy="29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出差</a:t>
          </a:r>
          <a:r>
            <a:rPr lang="zh-TW" altLang="en-US" sz="1800" b="0" kern="1200" dirty="0">
              <a:solidFill>
                <a:schemeClr val="tx1"/>
              </a:solidFill>
              <a:latin typeface="微軟正黑體" panose="020B0604030504040204" pitchFamily="34" charset="-120"/>
              <a:ea typeface="微軟正黑體" panose="020B0604030504040204" pitchFamily="34" charset="-120"/>
            </a:rPr>
            <a:t>需</a:t>
          </a:r>
          <a:r>
            <a:rPr lang="zh-TW" sz="1800" b="0" kern="1200" dirty="0">
              <a:solidFill>
                <a:schemeClr val="tx1"/>
              </a:solidFill>
              <a:latin typeface="微軟正黑體" panose="020B0604030504040204" pitchFamily="34" charset="-120"/>
              <a:ea typeface="微軟正黑體" panose="020B0604030504040204" pitchFamily="34" charset="-120"/>
            </a:rPr>
            <a:t>有</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來函公文</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altLang="en-US" sz="1800" b="0" kern="1200" dirty="0">
              <a:solidFill>
                <a:schemeClr val="tx1"/>
              </a:solidFill>
              <a:latin typeface="微軟正黑體" panose="020B0604030504040204" pitchFamily="34" charset="-120"/>
              <a:ea typeface="微軟正黑體" panose="020B0604030504040204" pitchFamily="34" charset="-120"/>
            </a:rPr>
            <a:t>或上簽申請</a:t>
          </a:r>
          <a:r>
            <a:rPr lang="zh-TW" sz="1800" b="0" kern="1200" dirty="0">
              <a:solidFill>
                <a:schemeClr val="tx1"/>
              </a:solidFill>
              <a:latin typeface="微軟正黑體" panose="020B0604030504040204" pitchFamily="34" charset="-120"/>
              <a:ea typeface="微軟正黑體" panose="020B0604030504040204" pitchFamily="34" charset="-120"/>
            </a:rPr>
            <a:t>，非經事先核准，不得報支。</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出差</a:t>
          </a:r>
          <a:r>
            <a:rPr lang="en-US" sz="1800" b="1"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如有特殊問題</a:t>
          </a:r>
          <a:r>
            <a:rPr lang="en-US" sz="1800" b="1"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，請於簽呈中說明，</a:t>
          </a:r>
          <a:r>
            <a:rPr lang="en-US" sz="1800" b="1" kern="1200" dirty="0">
              <a:solidFill>
                <a:schemeClr val="tx1"/>
              </a:solidFill>
              <a:latin typeface="微軟正黑體" panose="020B0604030504040204" pitchFamily="34" charset="-120"/>
              <a:ea typeface="微軟正黑體" panose="020B0604030504040204" pitchFamily="34" charset="-120"/>
            </a:rPr>
            <a:t> </a:t>
          </a:r>
          <a:r>
            <a:rPr lang="zh-TW" sz="1800" b="0" kern="1200" dirty="0">
              <a:solidFill>
                <a:schemeClr val="tx1"/>
              </a:solidFill>
              <a:latin typeface="微軟正黑體" panose="020B0604030504040204" pitchFamily="34" charset="-120"/>
              <a:ea typeface="微軟正黑體" panose="020B0604030504040204" pitchFamily="34" charset="-120"/>
            </a:rPr>
            <a:t>並依鈞長意見辦理核銷。</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5868" y="1264419"/>
        <a:ext cx="2277354" cy="2916000"/>
      </dsp:txXfrm>
    </dsp:sp>
    <dsp:sp modelId="{C0180259-9171-477C-9BDE-DB429C6A919E}">
      <dsp:nvSpPr>
        <dsp:cNvPr id="0" name=""/>
        <dsp:cNvSpPr/>
      </dsp:nvSpPr>
      <dsp:spPr>
        <a:xfrm>
          <a:off x="2636560" y="170919"/>
          <a:ext cx="2846692" cy="972000"/>
        </a:xfrm>
        <a:prstGeom prst="chevron">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zh-TW" altLang="en-US" sz="1800" b="0" kern="1200" dirty="0">
              <a:solidFill>
                <a:schemeClr val="bg1"/>
              </a:solidFill>
              <a:latin typeface="微軟正黑體" panose="020B0604030504040204" pitchFamily="34" charset="-120"/>
              <a:ea typeface="微軟正黑體" panose="020B0604030504040204" pitchFamily="34" charset="-120"/>
            </a:rPr>
            <a:t>步驟</a:t>
          </a:r>
          <a:r>
            <a:rPr lang="en-US" altLang="zh-TW" sz="1800" b="0" kern="1200" dirty="0">
              <a:solidFill>
                <a:schemeClr val="bg1"/>
              </a:solidFill>
              <a:latin typeface="微軟正黑體" panose="020B0604030504040204" pitchFamily="34" charset="-120"/>
              <a:ea typeface="微軟正黑體" panose="020B0604030504040204" pitchFamily="34" charset="-120"/>
            </a:rPr>
            <a:t>2:</a:t>
          </a:r>
          <a:r>
            <a:rPr lang="zh-TW" sz="1800" b="0" kern="1200" dirty="0">
              <a:solidFill>
                <a:schemeClr val="bg1"/>
              </a:solidFill>
              <a:latin typeface="微軟正黑體" panose="020B0604030504040204" pitchFamily="34" charset="-120"/>
              <a:ea typeface="微軟正黑體" panose="020B0604030504040204" pitchFamily="34" charset="-120"/>
            </a:rPr>
            <a:t>上網請假</a:t>
          </a:r>
          <a:endParaRPr lang="zh-TW" sz="1800" kern="1200" dirty="0">
            <a:solidFill>
              <a:schemeClr val="bg1"/>
            </a:solidFill>
            <a:latin typeface="微軟正黑體" panose="020B0604030504040204" pitchFamily="34" charset="-120"/>
            <a:ea typeface="微軟正黑體" panose="020B0604030504040204" pitchFamily="34" charset="-120"/>
          </a:endParaRPr>
        </a:p>
      </dsp:txBody>
      <dsp:txXfrm>
        <a:off x="3122560" y="170919"/>
        <a:ext cx="1874692" cy="972000"/>
      </dsp:txXfrm>
    </dsp:sp>
    <dsp:sp modelId="{F33A1245-68CB-4F97-8A8A-B9EEDA604917}">
      <dsp:nvSpPr>
        <dsp:cNvPr id="0" name=""/>
        <dsp:cNvSpPr/>
      </dsp:nvSpPr>
      <dsp:spPr>
        <a:xfrm>
          <a:off x="2636560" y="1264419"/>
          <a:ext cx="2277354" cy="29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教職員工出差均須請假</a:t>
          </a:r>
          <a:r>
            <a:rPr lang="zh-TW" alt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請至</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校務系統</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差勤系統</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填寫新表單</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教職員網路請假作業，</a:t>
          </a:r>
          <a:r>
            <a:rPr lang="zh-TW" sz="1800" b="0" kern="1200" dirty="0">
              <a:solidFill>
                <a:schemeClr val="tx1"/>
              </a:solidFill>
              <a:effectLst/>
              <a:latin typeface="微軟正黑體" panose="020B0604030504040204" pitchFamily="34" charset="-120"/>
              <a:ea typeface="微軟正黑體" panose="020B0604030504040204" pitchFamily="34" charset="-120"/>
            </a:rPr>
            <a:t>填寫</a:t>
          </a:r>
          <a:r>
            <a:rPr lang="en-US" sz="1800" b="0" kern="1200" dirty="0">
              <a:solidFill>
                <a:schemeClr val="tx1"/>
              </a:solidFill>
              <a:effectLst/>
              <a:latin typeface="微軟正黑體" panose="020B0604030504040204" pitchFamily="34" charset="-120"/>
              <a:ea typeface="微軟正黑體" panose="020B0604030504040204" pitchFamily="34" charset="-120"/>
            </a:rPr>
            <a:t>【</a:t>
          </a:r>
          <a:r>
            <a:rPr lang="zh-TW" sz="1800" b="0" kern="1200" dirty="0">
              <a:solidFill>
                <a:schemeClr val="tx1"/>
              </a:solidFill>
              <a:effectLst/>
              <a:latin typeface="微軟正黑體" panose="020B0604030504040204" pitchFamily="34" charset="-120"/>
              <a:ea typeface="微軟正黑體" panose="020B0604030504040204" pitchFamily="34" charset="-120"/>
            </a:rPr>
            <a:t>教職員出差申請單</a:t>
          </a:r>
          <a:r>
            <a:rPr lang="en-US" sz="1800" b="0" kern="1200" dirty="0">
              <a:solidFill>
                <a:schemeClr val="tx1"/>
              </a:solidFill>
              <a:effectLst/>
              <a:latin typeface="微軟正黑體" panose="020B0604030504040204" pitchFamily="34" charset="-120"/>
              <a:ea typeface="微軟正黑體" panose="020B0604030504040204" pitchFamily="34" charset="-120"/>
            </a:rPr>
            <a:t>(</a:t>
          </a:r>
          <a:r>
            <a:rPr lang="zh-TW" sz="1800" b="0" kern="1200" dirty="0">
              <a:solidFill>
                <a:schemeClr val="tx1"/>
              </a:solidFill>
              <a:effectLst/>
              <a:latin typeface="微軟正黑體" panose="020B0604030504040204" pitchFamily="34" charset="-120"/>
              <a:ea typeface="微軟正黑體" panose="020B0604030504040204" pitchFamily="34" charset="-120"/>
            </a:rPr>
            <a:t>假單</a:t>
          </a:r>
          <a:r>
            <a:rPr lang="en-US" sz="1800" b="0" kern="1200" dirty="0">
              <a:solidFill>
                <a:schemeClr val="tx1"/>
              </a:solidFill>
              <a:effectLst/>
              <a:latin typeface="微軟正黑體" panose="020B0604030504040204" pitchFamily="34" charset="-120"/>
              <a:ea typeface="微軟正黑體" panose="020B0604030504040204" pitchFamily="34" charset="-120"/>
            </a:rPr>
            <a:t>)】</a:t>
          </a:r>
          <a:r>
            <a:rPr lang="zh-TW" sz="1800" b="0" kern="1200" dirty="0">
              <a:solidFill>
                <a:schemeClr val="tx1"/>
              </a:solidFill>
              <a:effectLst/>
              <a:latin typeface="微軟正黑體" panose="020B0604030504040204" pitchFamily="34" charset="-120"/>
              <a:ea typeface="微軟正黑體" panose="020B0604030504040204" pitchFamily="34" charset="-120"/>
            </a:rPr>
            <a:t>。</a:t>
          </a:r>
        </a:p>
      </dsp:txBody>
      <dsp:txXfrm>
        <a:off x="2636560" y="1264419"/>
        <a:ext cx="2277354" cy="2916000"/>
      </dsp:txXfrm>
    </dsp:sp>
    <dsp:sp modelId="{7E1B0752-B05F-47B4-94CF-871E1BCA0DFE}">
      <dsp:nvSpPr>
        <dsp:cNvPr id="0" name=""/>
        <dsp:cNvSpPr/>
      </dsp:nvSpPr>
      <dsp:spPr>
        <a:xfrm>
          <a:off x="5267253" y="170919"/>
          <a:ext cx="2846692" cy="972000"/>
        </a:xfrm>
        <a:prstGeom prst="chevron">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zh-TW" altLang="en-US" sz="1800" b="0" kern="1200" dirty="0">
              <a:solidFill>
                <a:schemeClr val="bg1"/>
              </a:solidFill>
              <a:latin typeface="微軟正黑體" panose="020B0604030504040204" pitchFamily="34" charset="-120"/>
              <a:ea typeface="微軟正黑體" panose="020B0604030504040204" pitchFamily="34" charset="-120"/>
            </a:rPr>
            <a:t>步驟</a:t>
          </a:r>
          <a:r>
            <a:rPr lang="en-US" altLang="zh-TW" sz="1800" b="0" kern="1200" dirty="0">
              <a:solidFill>
                <a:schemeClr val="bg1"/>
              </a:solidFill>
              <a:latin typeface="微軟正黑體" panose="020B0604030504040204" pitchFamily="34" charset="-120"/>
              <a:ea typeface="微軟正黑體" panose="020B0604030504040204" pitchFamily="34" charset="-120"/>
            </a:rPr>
            <a:t>3:</a:t>
          </a:r>
          <a:r>
            <a:rPr lang="zh-TW" sz="1800" b="0" kern="1200" dirty="0">
              <a:solidFill>
                <a:schemeClr val="bg1"/>
              </a:solidFill>
              <a:latin typeface="微軟正黑體" panose="020B0604030504040204" pitchFamily="34" charset="-120"/>
              <a:ea typeface="微軟正黑體" panose="020B0604030504040204" pitchFamily="34" charset="-120"/>
            </a:rPr>
            <a:t>核銷</a:t>
          </a:r>
          <a:endParaRPr lang="zh-TW" sz="1800" kern="1200" dirty="0">
            <a:solidFill>
              <a:schemeClr val="bg1"/>
            </a:solidFill>
            <a:latin typeface="微軟正黑體" panose="020B0604030504040204" pitchFamily="34" charset="-120"/>
            <a:ea typeface="微軟正黑體" panose="020B0604030504040204" pitchFamily="34" charset="-120"/>
          </a:endParaRPr>
        </a:p>
      </dsp:txBody>
      <dsp:txXfrm>
        <a:off x="5753253" y="170919"/>
        <a:ext cx="1874692" cy="972000"/>
      </dsp:txXfrm>
    </dsp:sp>
    <dsp:sp modelId="{FF011B35-11C6-4A72-A855-0420F9EC911D}">
      <dsp:nvSpPr>
        <dsp:cNvPr id="0" name=""/>
        <dsp:cNvSpPr/>
      </dsp:nvSpPr>
      <dsp:spPr>
        <a:xfrm>
          <a:off x="5267253" y="1264419"/>
          <a:ext cx="2277354" cy="29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出差結束起</a:t>
          </a:r>
          <a:r>
            <a:rPr lang="en-US" sz="1800" b="0" kern="1200" dirty="0">
              <a:solidFill>
                <a:schemeClr val="tx1"/>
              </a:solidFill>
              <a:latin typeface="微軟正黑體" panose="020B0604030504040204" pitchFamily="34" charset="-120"/>
              <a:ea typeface="微軟正黑體" panose="020B0604030504040204" pitchFamily="34" charset="-120"/>
            </a:rPr>
            <a:t>15</a:t>
          </a:r>
          <a:r>
            <a:rPr lang="zh-TW" sz="1800" b="0" kern="1200" dirty="0">
              <a:solidFill>
                <a:schemeClr val="tx1"/>
              </a:solidFill>
              <a:latin typeface="微軟正黑體" panose="020B0604030504040204" pitchFamily="34" charset="-120"/>
              <a:ea typeface="微軟正黑體" panose="020B0604030504040204" pitchFamily="34" charset="-120"/>
            </a:rPr>
            <a:t>日內，</a:t>
          </a:r>
          <a:r>
            <a:rPr lang="en-US" sz="1800" b="1" kern="1200" dirty="0">
              <a:solidFill>
                <a:schemeClr val="tx1"/>
              </a:solidFill>
              <a:latin typeface="微軟正黑體" panose="020B0604030504040204" pitchFamily="34" charset="-120"/>
              <a:ea typeface="微軟正黑體" panose="020B0604030504040204" pitchFamily="34" charset="-120"/>
            </a:rPr>
            <a:t> </a:t>
          </a:r>
          <a:r>
            <a:rPr lang="zh-TW" sz="1800" b="0" kern="1200" dirty="0">
              <a:solidFill>
                <a:schemeClr val="tx1"/>
              </a:solidFill>
              <a:latin typeface="微軟正黑體" panose="020B0604030504040204" pitchFamily="34" charset="-120"/>
              <a:ea typeface="微軟正黑體" panose="020B0604030504040204" pitchFamily="34" charset="-120"/>
            </a:rPr>
            <a:t>檢具</a:t>
          </a:r>
          <a:r>
            <a:rPr lang="en-US" sz="1800" b="0" kern="1200" dirty="0">
              <a:solidFill>
                <a:schemeClr val="tx1"/>
              </a:solidFill>
              <a:latin typeface="微軟正黑體" panose="020B0604030504040204" pitchFamily="34" charset="-120"/>
              <a:ea typeface="微軟正黑體" panose="020B0604030504040204" pitchFamily="34" charset="-120"/>
            </a:rPr>
            <a:t> </a:t>
          </a:r>
          <a:r>
            <a:rPr lang="en-US" altLang="zh-TW" sz="1800" b="0" kern="1200" dirty="0">
              <a:solidFill>
                <a:schemeClr val="tx1"/>
              </a:solidFill>
              <a:latin typeface="微軟正黑體" panose="020B0604030504040204" pitchFamily="34" charset="-120"/>
              <a:ea typeface="微軟正黑體" panose="020B0604030504040204" pitchFamily="34" charset="-120"/>
            </a:rPr>
            <a:t>1.</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來函簽呈</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或</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申請簽呈影本</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a:t>
          </a:r>
          <a:r>
            <a:rPr lang="en-US" altLang="zh-TW" sz="1800" b="0" kern="1200" dirty="0">
              <a:solidFill>
                <a:schemeClr val="tx1"/>
              </a:solidFill>
              <a:latin typeface="微軟正黑體" panose="020B0604030504040204" pitchFamily="34" charset="-120"/>
              <a:ea typeface="微軟正黑體" panose="020B0604030504040204" pitchFamily="34" charset="-120"/>
            </a:rPr>
            <a:t>2.</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請款單</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a:t>
          </a:r>
          <a:r>
            <a:rPr lang="en-US" altLang="zh-TW" sz="1800" b="0" kern="1200" dirty="0">
              <a:solidFill>
                <a:schemeClr val="tx1"/>
              </a:solidFill>
              <a:latin typeface="微軟正黑體" panose="020B0604030504040204" pitchFamily="34" charset="-120"/>
              <a:ea typeface="微軟正黑體" panose="020B0604030504040204" pitchFamily="34" charset="-120"/>
            </a:rPr>
            <a:t>3.</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altLang="en-US" sz="1800" b="0" kern="1200" dirty="0">
              <a:solidFill>
                <a:schemeClr val="tx1"/>
              </a:solidFill>
              <a:latin typeface="微軟正黑體" panose="020B0604030504040204" pitchFamily="34" charset="-120"/>
              <a:ea typeface="微軟正黑體" panose="020B0604030504040204" pitchFamily="34" charset="-120"/>
            </a:rPr>
            <a:t>國外</a:t>
          </a:r>
          <a:r>
            <a:rPr lang="zh-TW" sz="1800" b="0" kern="1200" dirty="0">
              <a:solidFill>
                <a:schemeClr val="tx1"/>
              </a:solidFill>
              <a:latin typeface="微軟正黑體" panose="020B0604030504040204" pitchFamily="34" charset="-120"/>
              <a:ea typeface="微軟正黑體" panose="020B0604030504040204" pitchFamily="34" charset="-120"/>
            </a:rPr>
            <a:t>出差旅費報告表</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及</a:t>
          </a:r>
          <a:r>
            <a:rPr lang="en-US" altLang="zh-TW" sz="1800" b="0" kern="1200" dirty="0">
              <a:solidFill>
                <a:schemeClr val="tx1"/>
              </a:solidFill>
              <a:latin typeface="微軟正黑體" panose="020B0604030504040204" pitchFamily="34" charset="-120"/>
              <a:ea typeface="微軟正黑體" panose="020B0604030504040204" pitchFamily="34" charset="-120"/>
            </a:rPr>
            <a:t>4.</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單據</a:t>
          </a:r>
          <a:r>
            <a:rPr lang="en-US" sz="1800" b="0" kern="1200" dirty="0">
              <a:solidFill>
                <a:schemeClr val="tx1"/>
              </a:solidFill>
              <a:latin typeface="微軟正黑體" panose="020B0604030504040204" pitchFamily="34" charset="-120"/>
              <a:ea typeface="微軟正黑體" panose="020B0604030504040204" pitchFamily="34" charset="-120"/>
            </a:rPr>
            <a:t>】</a:t>
          </a:r>
          <a:r>
            <a:rPr lang="en-US" altLang="zh-TW" sz="1800" b="0" u="sng" kern="1200" dirty="0">
              <a:solidFill>
                <a:srgbClr val="FF0000"/>
              </a:solidFill>
              <a:latin typeface="微軟正黑體" panose="020B0604030504040204" pitchFamily="34" charset="-120"/>
              <a:ea typeface="微軟正黑體" panose="020B0604030504040204" pitchFamily="34" charset="-120"/>
            </a:rPr>
            <a:t>5.</a:t>
          </a:r>
          <a:r>
            <a:rPr lang="zh-TW" altLang="en-US" sz="1800" b="0" u="sng" kern="1200" dirty="0">
              <a:solidFill>
                <a:srgbClr val="FF0000"/>
              </a:solidFill>
              <a:latin typeface="微軟正黑體" panose="020B0604030504040204" pitchFamily="34" charset="-120"/>
              <a:ea typeface="微軟正黑體" panose="020B0604030504040204" pitchFamily="34" charset="-120"/>
            </a:rPr>
            <a:t>相關資料</a:t>
          </a:r>
          <a:r>
            <a:rPr lang="en-US" altLang="zh-TW" sz="1800" b="0" u="sng" kern="1200" dirty="0">
              <a:solidFill>
                <a:srgbClr val="FF0000"/>
              </a:solidFill>
              <a:latin typeface="微軟正黑體" panose="020B0604030504040204" pitchFamily="34" charset="-120"/>
              <a:ea typeface="微軟正黑體" panose="020B0604030504040204" pitchFamily="34" charset="-120"/>
            </a:rPr>
            <a:t>(</a:t>
          </a:r>
          <a:r>
            <a:rPr lang="zh-TW" altLang="en-US" sz="1800" b="0" u="sng" kern="1200" dirty="0">
              <a:solidFill>
                <a:srgbClr val="FF0000"/>
              </a:solidFill>
              <a:latin typeface="微軟正黑體" panose="020B0604030504040204" pitchFamily="34" charset="-120"/>
              <a:ea typeface="微軟正黑體" panose="020B0604030504040204" pitchFamily="34" charset="-120"/>
            </a:rPr>
            <a:t>參閱下頁</a:t>
          </a:r>
          <a:r>
            <a:rPr lang="en-US" altLang="zh-TW" sz="1800" b="0" u="sng" kern="1200" dirty="0">
              <a:solidFill>
                <a:srgbClr val="FF0000"/>
              </a:solidFill>
              <a:latin typeface="微軟正黑體" panose="020B0604030504040204" pitchFamily="34" charset="-120"/>
              <a:ea typeface="微軟正黑體" panose="020B0604030504040204" pitchFamily="34" charset="-120"/>
            </a:rPr>
            <a:t>)</a:t>
          </a:r>
          <a:r>
            <a:rPr lang="zh-TW" altLang="en-US" sz="1800" b="0" kern="1200" dirty="0">
              <a:solidFill>
                <a:schemeClr val="tx1"/>
              </a:solidFill>
              <a:latin typeface="微軟正黑體" panose="020B0604030504040204" pitchFamily="34" charset="-120"/>
              <a:ea typeface="微軟正黑體" panose="020B0604030504040204" pitchFamily="34" charset="-120"/>
            </a:rPr>
            <a:t>送至會計室作業</a:t>
          </a:r>
          <a:r>
            <a:rPr lang="zh-TW"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5267253" y="1264419"/>
        <a:ext cx="2277354" cy="29160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53828-CF9E-436F-8BCD-D96ABFE5575D}">
      <dsp:nvSpPr>
        <dsp:cNvPr id="0" name=""/>
        <dsp:cNvSpPr/>
      </dsp:nvSpPr>
      <dsp:spPr>
        <a:xfrm>
          <a:off x="2518" y="37950"/>
          <a:ext cx="3705931" cy="1026000"/>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rtl="0">
            <a:lnSpc>
              <a:spcPct val="90000"/>
            </a:lnSpc>
            <a:spcBef>
              <a:spcPct val="0"/>
            </a:spcBef>
            <a:spcAft>
              <a:spcPct val="35000"/>
            </a:spcAft>
            <a:buNone/>
          </a:pPr>
          <a:r>
            <a:rPr lang="zh-TW" sz="1900" b="0" kern="1200" dirty="0">
              <a:solidFill>
                <a:schemeClr val="bg1"/>
              </a:solidFill>
              <a:latin typeface="微軟正黑體" panose="020B0604030504040204" pitchFamily="34" charset="-120"/>
              <a:ea typeface="微軟正黑體" panose="020B0604030504040204" pitchFamily="34" charset="-120"/>
            </a:rPr>
            <a:t>步驟</a:t>
          </a:r>
          <a:r>
            <a:rPr lang="en-US" sz="1900" b="0" kern="1200" dirty="0">
              <a:solidFill>
                <a:schemeClr val="bg1"/>
              </a:solidFill>
              <a:latin typeface="微軟正黑體" panose="020B0604030504040204" pitchFamily="34" charset="-120"/>
              <a:ea typeface="微軟正黑體" panose="020B0604030504040204" pitchFamily="34" charset="-120"/>
            </a:rPr>
            <a:t>1:</a:t>
          </a:r>
          <a:r>
            <a:rPr lang="zh-TW" sz="1900" b="0" kern="1200" dirty="0">
              <a:solidFill>
                <a:schemeClr val="bg1"/>
              </a:solidFill>
              <a:latin typeface="微軟正黑體" panose="020B0604030504040204" pitchFamily="34" charset="-120"/>
              <a:ea typeface="微軟正黑體" panose="020B0604030504040204" pitchFamily="34" charset="-120"/>
            </a:rPr>
            <a:t>上簽申請</a:t>
          </a:r>
          <a:endParaRPr lang="zh-TW" sz="1900" kern="1200" dirty="0">
            <a:solidFill>
              <a:schemeClr val="bg1"/>
            </a:solidFill>
            <a:latin typeface="微軟正黑體" panose="020B0604030504040204" pitchFamily="34" charset="-120"/>
            <a:ea typeface="微軟正黑體" panose="020B0604030504040204" pitchFamily="34" charset="-120"/>
          </a:endParaRPr>
        </a:p>
      </dsp:txBody>
      <dsp:txXfrm>
        <a:off x="515518" y="37950"/>
        <a:ext cx="2679931" cy="1026000"/>
      </dsp:txXfrm>
    </dsp:sp>
    <dsp:sp modelId="{25FAD558-1E30-4FE5-B271-58417A839CE6}">
      <dsp:nvSpPr>
        <dsp:cNvPr id="0" name=""/>
        <dsp:cNvSpPr/>
      </dsp:nvSpPr>
      <dsp:spPr>
        <a:xfrm>
          <a:off x="2518" y="1192200"/>
          <a:ext cx="2964745" cy="235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lang="zh-TW" sz="1900" b="0" kern="1200" dirty="0">
              <a:solidFill>
                <a:schemeClr val="tx1"/>
              </a:solidFill>
              <a:latin typeface="微軟正黑體" panose="020B0604030504040204" pitchFamily="34" charset="-120"/>
              <a:ea typeface="微軟正黑體" panose="020B0604030504040204" pitchFamily="34" charset="-120"/>
            </a:rPr>
            <a:t>出差需有</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來函公文</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或上簽申請，非經事先核准，不得報支。</a:t>
          </a:r>
          <a:endParaRPr lang="zh-TW" sz="19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44550" rtl="0">
            <a:lnSpc>
              <a:spcPct val="90000"/>
            </a:lnSpc>
            <a:spcBef>
              <a:spcPct val="0"/>
            </a:spcBef>
            <a:spcAft>
              <a:spcPct val="15000"/>
            </a:spcAft>
            <a:buChar char="•"/>
          </a:pPr>
          <a:r>
            <a:rPr lang="zh-TW" sz="1900" b="0" kern="1200" dirty="0">
              <a:solidFill>
                <a:schemeClr val="tx1"/>
              </a:solidFill>
              <a:latin typeface="微軟正黑體" panose="020B0604030504040204" pitchFamily="34" charset="-120"/>
              <a:ea typeface="微軟正黑體" panose="020B0604030504040204" pitchFamily="34" charset="-120"/>
            </a:rPr>
            <a:t>出差</a:t>
          </a:r>
          <a:r>
            <a:rPr lang="en-US" sz="1900" b="1"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如有特殊問題</a:t>
          </a:r>
          <a:r>
            <a:rPr lang="en-US" sz="1900" b="1"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，請於簽呈中說明，</a:t>
          </a:r>
          <a:r>
            <a:rPr lang="en-US" sz="1900" b="1" kern="1200" dirty="0">
              <a:solidFill>
                <a:schemeClr val="tx1"/>
              </a:solidFill>
              <a:latin typeface="微軟正黑體" panose="020B0604030504040204" pitchFamily="34" charset="-120"/>
              <a:ea typeface="微軟正黑體" panose="020B0604030504040204" pitchFamily="34" charset="-120"/>
            </a:rPr>
            <a:t> </a:t>
          </a:r>
          <a:r>
            <a:rPr lang="zh-TW" sz="1900" b="0" kern="1200" dirty="0">
              <a:solidFill>
                <a:schemeClr val="tx1"/>
              </a:solidFill>
              <a:latin typeface="微軟正黑體" panose="020B0604030504040204" pitchFamily="34" charset="-120"/>
              <a:ea typeface="微軟正黑體" panose="020B0604030504040204" pitchFamily="34" charset="-120"/>
            </a:rPr>
            <a:t>並依鈞長意見辦理核銷。</a:t>
          </a:r>
          <a:endParaRPr lang="zh-TW" sz="1900" kern="1200" dirty="0">
            <a:solidFill>
              <a:schemeClr val="tx1"/>
            </a:solidFill>
            <a:latin typeface="微軟正黑體" panose="020B0604030504040204" pitchFamily="34" charset="-120"/>
            <a:ea typeface="微軟正黑體" panose="020B0604030504040204" pitchFamily="34" charset="-120"/>
          </a:endParaRPr>
        </a:p>
      </dsp:txBody>
      <dsp:txXfrm>
        <a:off x="2518" y="1192200"/>
        <a:ext cx="2964745" cy="2351250"/>
      </dsp:txXfrm>
    </dsp:sp>
    <dsp:sp modelId="{3E9BB67E-11B7-41BA-A9E4-31EE86F75069}">
      <dsp:nvSpPr>
        <dsp:cNvPr id="0" name=""/>
        <dsp:cNvSpPr/>
      </dsp:nvSpPr>
      <dsp:spPr>
        <a:xfrm>
          <a:off x="3492450" y="37950"/>
          <a:ext cx="3705931" cy="1026000"/>
        </a:xfrm>
        <a:prstGeom prst="chevron">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rtl="0">
            <a:lnSpc>
              <a:spcPct val="90000"/>
            </a:lnSpc>
            <a:spcBef>
              <a:spcPct val="0"/>
            </a:spcBef>
            <a:spcAft>
              <a:spcPct val="35000"/>
            </a:spcAft>
            <a:buNone/>
          </a:pPr>
          <a:r>
            <a:rPr lang="zh-TW" sz="1900" b="0" kern="1200" dirty="0">
              <a:solidFill>
                <a:schemeClr val="bg1"/>
              </a:solidFill>
              <a:latin typeface="微軟正黑體" panose="020B0604030504040204" pitchFamily="34" charset="-120"/>
              <a:ea typeface="微軟正黑體" panose="020B0604030504040204" pitchFamily="34" charset="-120"/>
            </a:rPr>
            <a:t>步驟</a:t>
          </a:r>
          <a:r>
            <a:rPr lang="en-US" sz="1900" b="0" kern="1200" dirty="0">
              <a:solidFill>
                <a:schemeClr val="bg1"/>
              </a:solidFill>
              <a:latin typeface="微軟正黑體" panose="020B0604030504040204" pitchFamily="34" charset="-120"/>
              <a:ea typeface="微軟正黑體" panose="020B0604030504040204" pitchFamily="34" charset="-120"/>
            </a:rPr>
            <a:t>2:</a:t>
          </a:r>
          <a:r>
            <a:rPr lang="zh-TW" sz="1900" b="0" kern="1200" dirty="0">
              <a:solidFill>
                <a:schemeClr val="bg1"/>
              </a:solidFill>
              <a:latin typeface="微軟正黑體" panose="020B0604030504040204" pitchFamily="34" charset="-120"/>
              <a:ea typeface="微軟正黑體" panose="020B0604030504040204" pitchFamily="34" charset="-120"/>
            </a:rPr>
            <a:t>核銷</a:t>
          </a:r>
          <a:endParaRPr lang="zh-TW" sz="1900" kern="1200" dirty="0">
            <a:solidFill>
              <a:schemeClr val="bg1"/>
            </a:solidFill>
            <a:latin typeface="微軟正黑體" panose="020B0604030504040204" pitchFamily="34" charset="-120"/>
            <a:ea typeface="微軟正黑體" panose="020B0604030504040204" pitchFamily="34" charset="-120"/>
          </a:endParaRPr>
        </a:p>
      </dsp:txBody>
      <dsp:txXfrm>
        <a:off x="4005450" y="37950"/>
        <a:ext cx="2679931" cy="1026000"/>
      </dsp:txXfrm>
    </dsp:sp>
    <dsp:sp modelId="{F1FC9549-268B-46D7-8E64-3C0A6E29782C}">
      <dsp:nvSpPr>
        <dsp:cNvPr id="0" name=""/>
        <dsp:cNvSpPr/>
      </dsp:nvSpPr>
      <dsp:spPr>
        <a:xfrm>
          <a:off x="3492450" y="1192200"/>
          <a:ext cx="2964745" cy="235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lang="zh-TW" sz="1900" b="0" kern="1200" dirty="0">
              <a:solidFill>
                <a:schemeClr val="tx1"/>
              </a:solidFill>
              <a:latin typeface="微軟正黑體" panose="020B0604030504040204" pitchFamily="34" charset="-120"/>
              <a:ea typeface="微軟正黑體" panose="020B0604030504040204" pitchFamily="34" charset="-120"/>
            </a:rPr>
            <a:t>出差結束起</a:t>
          </a:r>
          <a:r>
            <a:rPr lang="en-US" sz="1900" b="0" kern="1200" dirty="0">
              <a:solidFill>
                <a:schemeClr val="tx1"/>
              </a:solidFill>
              <a:latin typeface="微軟正黑體" panose="020B0604030504040204" pitchFamily="34" charset="-120"/>
              <a:ea typeface="微軟正黑體" panose="020B0604030504040204" pitchFamily="34" charset="-120"/>
            </a:rPr>
            <a:t>15</a:t>
          </a:r>
          <a:r>
            <a:rPr lang="zh-TW" sz="1900" b="0" kern="1200" dirty="0">
              <a:solidFill>
                <a:schemeClr val="tx1"/>
              </a:solidFill>
              <a:latin typeface="微軟正黑體" panose="020B0604030504040204" pitchFamily="34" charset="-120"/>
              <a:ea typeface="微軟正黑體" panose="020B0604030504040204" pitchFamily="34" charset="-120"/>
            </a:rPr>
            <a:t>日內，</a:t>
          </a:r>
          <a:r>
            <a:rPr lang="en-US" sz="1900" b="1" kern="1200" dirty="0">
              <a:solidFill>
                <a:schemeClr val="tx1"/>
              </a:solidFill>
              <a:latin typeface="微軟正黑體" panose="020B0604030504040204" pitchFamily="34" charset="-120"/>
              <a:ea typeface="微軟正黑體" panose="020B0604030504040204" pitchFamily="34" charset="-120"/>
            </a:rPr>
            <a:t> </a:t>
          </a:r>
          <a:r>
            <a:rPr lang="zh-TW" sz="1900" b="0" kern="1200" dirty="0">
              <a:solidFill>
                <a:schemeClr val="tx1"/>
              </a:solidFill>
              <a:latin typeface="微軟正黑體" panose="020B0604030504040204" pitchFamily="34" charset="-120"/>
              <a:ea typeface="微軟正黑體" panose="020B0604030504040204" pitchFamily="34" charset="-120"/>
            </a:rPr>
            <a:t>檢具</a:t>
          </a:r>
          <a:r>
            <a:rPr lang="en-US" sz="1900" b="0" kern="1200" dirty="0">
              <a:solidFill>
                <a:schemeClr val="tx1"/>
              </a:solidFill>
              <a:latin typeface="微軟正黑體" panose="020B0604030504040204" pitchFamily="34" charset="-120"/>
              <a:ea typeface="微軟正黑體" panose="020B0604030504040204" pitchFamily="34" charset="-120"/>
            </a:rPr>
            <a:t> 1.【</a:t>
          </a:r>
          <a:r>
            <a:rPr lang="zh-TW" sz="1900" b="0" kern="1200" dirty="0">
              <a:solidFill>
                <a:schemeClr val="tx1"/>
              </a:solidFill>
              <a:latin typeface="微軟正黑體" panose="020B0604030504040204" pitchFamily="34" charset="-120"/>
              <a:ea typeface="微軟正黑體" panose="020B0604030504040204" pitchFamily="34" charset="-120"/>
            </a:rPr>
            <a:t>來函簽呈</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或</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申請簽呈影本</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a:t>
          </a:r>
          <a:r>
            <a:rPr lang="en-US" sz="1900" b="0" kern="1200" dirty="0">
              <a:solidFill>
                <a:schemeClr val="tx1"/>
              </a:solidFill>
              <a:latin typeface="微軟正黑體" panose="020B0604030504040204" pitchFamily="34" charset="-120"/>
              <a:ea typeface="微軟正黑體" panose="020B0604030504040204" pitchFamily="34" charset="-120"/>
            </a:rPr>
            <a:t>2.【</a:t>
          </a:r>
          <a:r>
            <a:rPr lang="zh-TW" sz="1900" b="0" kern="1200" dirty="0">
              <a:solidFill>
                <a:schemeClr val="tx1"/>
              </a:solidFill>
              <a:latin typeface="微軟正黑體" panose="020B0604030504040204" pitchFamily="34" charset="-120"/>
              <a:ea typeface="微軟正黑體" panose="020B0604030504040204" pitchFamily="34" charset="-120"/>
            </a:rPr>
            <a:t>請款單</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a:t>
          </a:r>
          <a:r>
            <a:rPr lang="en-US" sz="1900" b="0" kern="1200" dirty="0">
              <a:solidFill>
                <a:schemeClr val="tx1"/>
              </a:solidFill>
              <a:latin typeface="微軟正黑體" panose="020B0604030504040204" pitchFamily="34" charset="-120"/>
              <a:ea typeface="微軟正黑體" panose="020B0604030504040204" pitchFamily="34" charset="-120"/>
            </a:rPr>
            <a:t>3.【</a:t>
          </a:r>
          <a:r>
            <a:rPr lang="zh-TW" sz="1900" b="0" kern="1200" dirty="0">
              <a:solidFill>
                <a:schemeClr val="tx1"/>
              </a:solidFill>
              <a:latin typeface="微軟正黑體" panose="020B0604030504040204" pitchFamily="34" charset="-120"/>
              <a:ea typeface="微軟正黑體" panose="020B0604030504040204" pitchFamily="34" charset="-120"/>
            </a:rPr>
            <a:t>國外出差旅費報告表</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及</a:t>
          </a:r>
          <a:r>
            <a:rPr lang="en-US" sz="1900" b="0" kern="1200" dirty="0">
              <a:solidFill>
                <a:schemeClr val="tx1"/>
              </a:solidFill>
              <a:latin typeface="微軟正黑體" panose="020B0604030504040204" pitchFamily="34" charset="-120"/>
              <a:ea typeface="微軟正黑體" panose="020B0604030504040204" pitchFamily="34" charset="-120"/>
            </a:rPr>
            <a:t>4.【</a:t>
          </a:r>
          <a:r>
            <a:rPr lang="zh-TW" sz="1900" b="0" kern="1200" dirty="0">
              <a:solidFill>
                <a:schemeClr val="tx1"/>
              </a:solidFill>
              <a:latin typeface="微軟正黑體" panose="020B0604030504040204" pitchFamily="34" charset="-120"/>
              <a:ea typeface="微軟正黑體" panose="020B0604030504040204" pitchFamily="34" charset="-120"/>
            </a:rPr>
            <a:t>單據</a:t>
          </a:r>
          <a:r>
            <a:rPr lang="en-US" sz="1900" b="0" kern="1200" dirty="0">
              <a:solidFill>
                <a:schemeClr val="tx1"/>
              </a:solidFill>
              <a:latin typeface="微軟正黑體" panose="020B0604030504040204" pitchFamily="34" charset="-120"/>
              <a:ea typeface="微軟正黑體" panose="020B0604030504040204" pitchFamily="34" charset="-120"/>
            </a:rPr>
            <a:t>】</a:t>
          </a:r>
          <a:r>
            <a:rPr lang="en-US" sz="1900" b="0" u="sng" kern="1200" dirty="0">
              <a:solidFill>
                <a:schemeClr val="tx1"/>
              </a:solidFill>
              <a:latin typeface="微軟正黑體" panose="020B0604030504040204" pitchFamily="34" charset="-120"/>
              <a:ea typeface="微軟正黑體" panose="020B0604030504040204" pitchFamily="34" charset="-120"/>
            </a:rPr>
            <a:t>5.</a:t>
          </a:r>
          <a:r>
            <a:rPr lang="zh-TW" altLang="en-US" sz="1900" b="0" u="sng" kern="1200" dirty="0">
              <a:solidFill>
                <a:schemeClr val="tx1"/>
              </a:solidFill>
              <a:latin typeface="微軟正黑體" panose="020B0604030504040204" pitchFamily="34" charset="-120"/>
              <a:ea typeface="微軟正黑體" panose="020B0604030504040204" pitchFamily="34" charset="-120"/>
            </a:rPr>
            <a:t>其他資料</a:t>
          </a:r>
          <a:r>
            <a:rPr lang="zh-TW" sz="1900" b="0" kern="1200" dirty="0">
              <a:solidFill>
                <a:schemeClr val="tx1"/>
              </a:solidFill>
              <a:latin typeface="微軟正黑體" panose="020B0604030504040204" pitchFamily="34" charset="-120"/>
              <a:ea typeface="微軟正黑體" panose="020B0604030504040204" pitchFamily="34" charset="-120"/>
            </a:rPr>
            <a:t>送至會計室作業。</a:t>
          </a:r>
          <a:endParaRPr lang="zh-TW" sz="1900" kern="1200" dirty="0">
            <a:solidFill>
              <a:schemeClr val="tx1"/>
            </a:solidFill>
            <a:latin typeface="微軟正黑體" panose="020B0604030504040204" pitchFamily="34" charset="-120"/>
            <a:ea typeface="微軟正黑體" panose="020B0604030504040204" pitchFamily="34" charset="-120"/>
          </a:endParaRPr>
        </a:p>
      </dsp:txBody>
      <dsp:txXfrm>
        <a:off x="3492450" y="1192200"/>
        <a:ext cx="2964745" cy="2351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C5710-A397-4369-9D85-96D35665A644}">
      <dsp:nvSpPr>
        <dsp:cNvPr id="0" name=""/>
        <dsp:cNvSpPr/>
      </dsp:nvSpPr>
      <dsp:spPr>
        <a:xfrm>
          <a:off x="2310" y="0"/>
          <a:ext cx="2815028" cy="1080120"/>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rtl="0">
            <a:lnSpc>
              <a:spcPct val="90000"/>
            </a:lnSpc>
            <a:spcBef>
              <a:spcPct val="0"/>
            </a:spcBef>
            <a:spcAft>
              <a:spcPct val="35000"/>
            </a:spcAft>
            <a:buNone/>
          </a:pPr>
          <a:r>
            <a:rPr lang="zh-TW" altLang="en-US" sz="3000" b="1" kern="1200" dirty="0">
              <a:latin typeface="微軟正黑體" panose="020B0604030504040204" pitchFamily="34" charset="-120"/>
              <a:ea typeface="微軟正黑體" panose="020B0604030504040204" pitchFamily="34" charset="-120"/>
            </a:rPr>
            <a:t>簽准日期</a:t>
          </a:r>
          <a:endParaRPr lang="zh-TW" altLang="en-US" sz="3000" kern="1200" dirty="0">
            <a:latin typeface="微軟正黑體" panose="020B0604030504040204" pitchFamily="34" charset="-120"/>
            <a:ea typeface="微軟正黑體" panose="020B0604030504040204" pitchFamily="34" charset="-120"/>
          </a:endParaRPr>
        </a:p>
      </dsp:txBody>
      <dsp:txXfrm>
        <a:off x="542370" y="0"/>
        <a:ext cx="1734908" cy="1080120"/>
      </dsp:txXfrm>
    </dsp:sp>
    <dsp:sp modelId="{5BB736A5-F20D-4BF3-91BB-E372E3C9C248}">
      <dsp:nvSpPr>
        <dsp:cNvPr id="0" name=""/>
        <dsp:cNvSpPr/>
      </dsp:nvSpPr>
      <dsp:spPr>
        <a:xfrm>
          <a:off x="2535835" y="0"/>
          <a:ext cx="2815028" cy="1080120"/>
        </a:xfrm>
        <a:prstGeom prst="chevron">
          <a:avLst/>
        </a:prstGeom>
        <a:solidFill>
          <a:srgbClr val="FFC00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rtl="0">
            <a:lnSpc>
              <a:spcPct val="90000"/>
            </a:lnSpc>
            <a:spcBef>
              <a:spcPct val="0"/>
            </a:spcBef>
            <a:spcAft>
              <a:spcPct val="35000"/>
            </a:spcAft>
            <a:buNone/>
          </a:pPr>
          <a:r>
            <a:rPr lang="zh-TW" altLang="en-US" sz="3000" b="1" kern="1200" dirty="0">
              <a:latin typeface="微軟正黑體" panose="020B0604030504040204" pitchFamily="34" charset="-120"/>
              <a:ea typeface="微軟正黑體" panose="020B0604030504040204" pitchFamily="34" charset="-120"/>
            </a:rPr>
            <a:t>發票日期</a:t>
          </a:r>
          <a:endParaRPr lang="zh-TW" altLang="en-US" sz="3000" kern="1200" dirty="0">
            <a:latin typeface="微軟正黑體" panose="020B0604030504040204" pitchFamily="34" charset="-120"/>
            <a:ea typeface="微軟正黑體" panose="020B0604030504040204" pitchFamily="34" charset="-120"/>
          </a:endParaRPr>
        </a:p>
      </dsp:txBody>
      <dsp:txXfrm>
        <a:off x="3075895" y="0"/>
        <a:ext cx="1734908" cy="1080120"/>
      </dsp:txXfrm>
    </dsp:sp>
    <dsp:sp modelId="{9E6ECFAA-61A9-4A85-AECF-69738E1D1550}">
      <dsp:nvSpPr>
        <dsp:cNvPr id="0" name=""/>
        <dsp:cNvSpPr/>
      </dsp:nvSpPr>
      <dsp:spPr>
        <a:xfrm>
          <a:off x="5069361" y="0"/>
          <a:ext cx="2815028" cy="1080120"/>
        </a:xfrm>
        <a:prstGeom prst="chevron">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rtl="0">
            <a:lnSpc>
              <a:spcPct val="90000"/>
            </a:lnSpc>
            <a:spcBef>
              <a:spcPct val="0"/>
            </a:spcBef>
            <a:spcAft>
              <a:spcPct val="35000"/>
            </a:spcAft>
            <a:buNone/>
          </a:pPr>
          <a:r>
            <a:rPr lang="zh-TW" altLang="en-US" sz="3000" b="1" kern="1200" dirty="0">
              <a:latin typeface="微軟正黑體" panose="020B0604030504040204" pitchFamily="34" charset="-120"/>
              <a:ea typeface="微軟正黑體" panose="020B0604030504040204" pitchFamily="34" charset="-120"/>
            </a:rPr>
            <a:t>請款日期</a:t>
          </a:r>
          <a:endParaRPr lang="zh-TW" altLang="en-US" sz="3000" kern="1200" dirty="0">
            <a:latin typeface="微軟正黑體" panose="020B0604030504040204" pitchFamily="34" charset="-120"/>
            <a:ea typeface="微軟正黑體" panose="020B0604030504040204" pitchFamily="34" charset="-120"/>
          </a:endParaRPr>
        </a:p>
      </dsp:txBody>
      <dsp:txXfrm>
        <a:off x="5609421" y="0"/>
        <a:ext cx="1734908" cy="108012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D6170-714D-4569-85CC-A1E4C2BA9CD7}">
      <dsp:nvSpPr>
        <dsp:cNvPr id="0" name=""/>
        <dsp:cNvSpPr/>
      </dsp:nvSpPr>
      <dsp:spPr>
        <a:xfrm>
          <a:off x="39" y="406098"/>
          <a:ext cx="3760620" cy="518400"/>
        </a:xfrm>
        <a:prstGeom prst="rect">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TW" altLang="en-US" sz="1800" b="0" kern="1200" dirty="0">
              <a:solidFill>
                <a:schemeClr val="bg1"/>
              </a:solidFill>
              <a:latin typeface="微軟正黑體" panose="020B0604030504040204" pitchFamily="34" charset="-120"/>
              <a:ea typeface="微軟正黑體" panose="020B0604030504040204" pitchFamily="34" charset="-120"/>
            </a:rPr>
            <a:t>憑證：</a:t>
          </a:r>
          <a:endParaRPr lang="zh-TW" altLang="en-US" sz="1800" kern="1200" dirty="0">
            <a:solidFill>
              <a:schemeClr val="bg1"/>
            </a:solidFill>
            <a:latin typeface="微軟正黑體" panose="020B0604030504040204" pitchFamily="34" charset="-120"/>
            <a:ea typeface="微軟正黑體" panose="020B0604030504040204" pitchFamily="34" charset="-120"/>
          </a:endParaRPr>
        </a:p>
      </dsp:txBody>
      <dsp:txXfrm>
        <a:off x="39" y="406098"/>
        <a:ext cx="3760620" cy="518400"/>
      </dsp:txXfrm>
    </dsp:sp>
    <dsp:sp modelId="{1033891C-308E-4AA0-BA3B-DABF1C04B390}">
      <dsp:nvSpPr>
        <dsp:cNvPr id="0" name=""/>
        <dsp:cNvSpPr/>
      </dsp:nvSpPr>
      <dsp:spPr>
        <a:xfrm>
          <a:off x="39" y="924498"/>
          <a:ext cx="3760620" cy="3853979"/>
        </a:xfrm>
        <a:prstGeom prst="rect">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zh-TW" altLang="en-US" sz="1800" b="0" kern="1200" dirty="0">
              <a:solidFill>
                <a:schemeClr val="tx1"/>
              </a:solidFill>
              <a:latin typeface="微軟正黑體" panose="020B0604030504040204" pitchFamily="34" charset="-120"/>
              <a:ea typeface="微軟正黑體" panose="020B0604030504040204" pitchFamily="34" charset="-120"/>
            </a:rPr>
            <a:t>發票。</a:t>
          </a:r>
          <a:endParaRPr lang="zh-TW" altLang="en-US"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b="0" kern="1200" dirty="0">
              <a:solidFill>
                <a:schemeClr val="tx1"/>
              </a:solidFill>
              <a:latin typeface="微軟正黑體" panose="020B0604030504040204" pitchFamily="34" charset="-120"/>
              <a:ea typeface="微軟正黑體" panose="020B0604030504040204" pitchFamily="34" charset="-120"/>
            </a:rPr>
            <a:t>免用統一發票收據。</a:t>
          </a:r>
          <a:endParaRPr lang="zh-TW" altLang="en-US"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其他憑證</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購票證明、保險收據</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等</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支出證明單</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非特殊原因不得使用</a:t>
          </a:r>
          <a:r>
            <a:rPr lang="en-US" altLang="zh-TW"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契約書或合約書。</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須有元培醫事科技大學及負責人或代理人簽章</a:t>
          </a:r>
          <a:r>
            <a:rPr lang="en-US"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簽呈或會議資料</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須有決議資料</a:t>
          </a:r>
          <a:r>
            <a:rPr lang="en-US"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kern="1200" dirty="0">
              <a:solidFill>
                <a:schemeClr val="tx1"/>
              </a:solidFill>
              <a:latin typeface="微軟正黑體" panose="020B0604030504040204" pitchFamily="34" charset="-120"/>
              <a:ea typeface="微軟正黑體" panose="020B0604030504040204" pitchFamily="34" charset="-120"/>
            </a:rPr>
            <a:t>本校辦法或規定。</a:t>
          </a:r>
        </a:p>
      </dsp:txBody>
      <dsp:txXfrm>
        <a:off x="39" y="924498"/>
        <a:ext cx="3760620" cy="3853979"/>
      </dsp:txXfrm>
    </dsp:sp>
    <dsp:sp modelId="{B20948AD-A1AB-463C-A631-5257B9FF30F6}">
      <dsp:nvSpPr>
        <dsp:cNvPr id="0" name=""/>
        <dsp:cNvSpPr/>
      </dsp:nvSpPr>
      <dsp:spPr>
        <a:xfrm>
          <a:off x="4287146" y="406098"/>
          <a:ext cx="3760620" cy="518400"/>
        </a:xfrm>
        <a:prstGeom prst="rect">
          <a:avLst/>
        </a:prstGeom>
        <a:solidFill>
          <a:schemeClr val="accent5">
            <a:hueOff val="8832355"/>
            <a:satOff val="28758"/>
            <a:lumOff val="10000"/>
            <a:alphaOff val="0"/>
          </a:schemeClr>
        </a:solidFill>
        <a:ln w="34925" cap="flat" cmpd="sng" algn="in">
          <a:solidFill>
            <a:schemeClr val="accent5">
              <a:hueOff val="8832355"/>
              <a:satOff val="28758"/>
              <a:lumOff val="10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TW" altLang="en-US" sz="1800" b="0" kern="1200" dirty="0">
              <a:solidFill>
                <a:schemeClr val="bg1"/>
              </a:solidFill>
              <a:latin typeface="微軟正黑體" panose="020B0604030504040204" pitchFamily="34" charset="-120"/>
              <a:ea typeface="微軟正黑體" panose="020B0604030504040204" pitchFamily="34" charset="-120"/>
            </a:rPr>
            <a:t>非憑證：</a:t>
          </a:r>
          <a:endParaRPr lang="zh-TW" altLang="en-US" sz="1800" kern="1200" dirty="0">
            <a:solidFill>
              <a:schemeClr val="bg1"/>
            </a:solidFill>
            <a:latin typeface="微軟正黑體" panose="020B0604030504040204" pitchFamily="34" charset="-120"/>
            <a:ea typeface="微軟正黑體" panose="020B0604030504040204" pitchFamily="34" charset="-120"/>
          </a:endParaRPr>
        </a:p>
      </dsp:txBody>
      <dsp:txXfrm>
        <a:off x="4287146" y="406098"/>
        <a:ext cx="3760620" cy="518400"/>
      </dsp:txXfrm>
    </dsp:sp>
    <dsp:sp modelId="{E4C51DD4-8254-489D-803C-0507FF5EE4F2}">
      <dsp:nvSpPr>
        <dsp:cNvPr id="0" name=""/>
        <dsp:cNvSpPr/>
      </dsp:nvSpPr>
      <dsp:spPr>
        <a:xfrm>
          <a:off x="4287146" y="924498"/>
          <a:ext cx="3760620" cy="3853979"/>
        </a:xfrm>
        <a:prstGeom prst="rect">
          <a:avLst/>
        </a:prstGeom>
        <a:solidFill>
          <a:schemeClr val="accent5">
            <a:tint val="40000"/>
            <a:alpha val="90000"/>
            <a:hueOff val="8780593"/>
            <a:satOff val="29467"/>
            <a:lumOff val="3014"/>
            <a:alphaOff val="0"/>
          </a:schemeClr>
        </a:solidFill>
        <a:ln w="34925" cap="flat" cmpd="sng" algn="in">
          <a:solidFill>
            <a:schemeClr val="accent5">
              <a:tint val="40000"/>
              <a:alpha val="90000"/>
              <a:hueOff val="8780593"/>
              <a:satOff val="29467"/>
              <a:lumOff val="30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zh-TW" altLang="en-US" sz="1800" b="0" kern="1200">
              <a:solidFill>
                <a:schemeClr val="tx1"/>
              </a:solidFill>
              <a:latin typeface="微軟正黑體" panose="020B0604030504040204" pitchFamily="34" charset="-120"/>
              <a:ea typeface="微軟正黑體" panose="020B0604030504040204" pitchFamily="34" charset="-120"/>
            </a:rPr>
            <a:t>出貨單。</a:t>
          </a:r>
          <a:endParaRPr lang="zh-TW" altLang="en-US" sz="1800" kern="120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b="0" kern="1200">
              <a:solidFill>
                <a:schemeClr val="tx1"/>
              </a:solidFill>
              <a:latin typeface="微軟正黑體" panose="020B0604030504040204" pitchFamily="34" charset="-120"/>
              <a:ea typeface="微軟正黑體" panose="020B0604030504040204" pitchFamily="34" charset="-120"/>
            </a:rPr>
            <a:t>估價單。</a:t>
          </a:r>
          <a:endParaRPr lang="zh-TW" altLang="en-US" sz="1800" kern="120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b="0" kern="1200" dirty="0">
              <a:solidFill>
                <a:schemeClr val="tx1"/>
              </a:solidFill>
              <a:latin typeface="微軟正黑體" panose="020B0604030504040204" pitchFamily="34" charset="-120"/>
              <a:ea typeface="微軟正黑體" panose="020B0604030504040204" pitchFamily="34" charset="-120"/>
            </a:rPr>
            <a:t>劃撥收據。</a:t>
          </a:r>
          <a:endParaRPr lang="zh-TW" altLang="en-US" sz="1800" kern="1200" dirty="0">
            <a:solidFill>
              <a:schemeClr val="tx1"/>
            </a:solidFill>
            <a:latin typeface="微軟正黑體" panose="020B0604030504040204" pitchFamily="34" charset="-120"/>
            <a:ea typeface="微軟正黑體" panose="020B0604030504040204" pitchFamily="34" charset="-120"/>
          </a:endParaRPr>
        </a:p>
      </dsp:txBody>
      <dsp:txXfrm>
        <a:off x="4287146" y="924498"/>
        <a:ext cx="3760620" cy="385397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8088D-142F-4EB0-B8B1-5690CED541B7}">
      <dsp:nvSpPr>
        <dsp:cNvPr id="0" name=""/>
        <dsp:cNvSpPr/>
      </dsp:nvSpPr>
      <dsp:spPr>
        <a:xfrm>
          <a:off x="2464" y="61698"/>
          <a:ext cx="2402978" cy="662400"/>
        </a:xfrm>
        <a:prstGeom prst="rect">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zh-TW" altLang="en-US" sz="2300" b="1" kern="1200" dirty="0">
              <a:solidFill>
                <a:schemeClr val="tx1"/>
              </a:solidFill>
              <a:latin typeface="微軟正黑體" panose="020B0604030504040204" pitchFamily="34" charset="-120"/>
              <a:ea typeface="微軟正黑體" panose="020B0604030504040204" pitchFamily="34" charset="-120"/>
            </a:rPr>
            <a:t>人事費</a:t>
          </a:r>
          <a:endParaRPr lang="zh-TW" altLang="en-US" sz="2300" kern="1200" dirty="0">
            <a:solidFill>
              <a:schemeClr val="tx1"/>
            </a:solidFill>
            <a:latin typeface="微軟正黑體" panose="020B0604030504040204" pitchFamily="34" charset="-120"/>
            <a:ea typeface="微軟正黑體" panose="020B0604030504040204" pitchFamily="34" charset="-120"/>
          </a:endParaRPr>
        </a:p>
      </dsp:txBody>
      <dsp:txXfrm>
        <a:off x="2464" y="61698"/>
        <a:ext cx="2402978" cy="662400"/>
      </dsp:txXfrm>
    </dsp:sp>
    <dsp:sp modelId="{4CEBDC20-41CE-4421-A999-18B4BB29FAE5}">
      <dsp:nvSpPr>
        <dsp:cNvPr id="0" name=""/>
        <dsp:cNvSpPr/>
      </dsp:nvSpPr>
      <dsp:spPr>
        <a:xfrm>
          <a:off x="2464" y="724098"/>
          <a:ext cx="2402978" cy="2610237"/>
        </a:xfrm>
        <a:prstGeom prst="rect">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zh-TW" altLang="en-US" sz="2300" b="1" kern="1200" dirty="0">
              <a:solidFill>
                <a:schemeClr val="tx1"/>
              </a:solidFill>
              <a:latin typeface="微軟正黑體" panose="020B0604030504040204" pitchFamily="34" charset="-120"/>
              <a:ea typeface="微軟正黑體" panose="020B0604030504040204" pitchFamily="34" charset="-120"/>
            </a:rPr>
            <a:t>但因特殊需要，經教育部同意者，不在此限。</a:t>
          </a:r>
          <a:endParaRPr lang="zh-TW" altLang="en-US" sz="2300" kern="1200" dirty="0">
            <a:solidFill>
              <a:schemeClr val="tx1"/>
            </a:solidFill>
            <a:latin typeface="微軟正黑體" panose="020B0604030504040204" pitchFamily="34" charset="-120"/>
            <a:ea typeface="微軟正黑體" panose="020B0604030504040204" pitchFamily="34" charset="-120"/>
          </a:endParaRPr>
        </a:p>
      </dsp:txBody>
      <dsp:txXfrm>
        <a:off x="2464" y="724098"/>
        <a:ext cx="2402978" cy="2610237"/>
      </dsp:txXfrm>
    </dsp:sp>
    <dsp:sp modelId="{BD66D316-9F09-46E5-99A1-725651C2912C}">
      <dsp:nvSpPr>
        <dsp:cNvPr id="0" name=""/>
        <dsp:cNvSpPr/>
      </dsp:nvSpPr>
      <dsp:spPr>
        <a:xfrm>
          <a:off x="2741860" y="61698"/>
          <a:ext cx="2402978" cy="662400"/>
        </a:xfrm>
        <a:prstGeom prst="rect">
          <a:avLst/>
        </a:prstGeom>
        <a:solidFill>
          <a:schemeClr val="accent5">
            <a:hueOff val="4416178"/>
            <a:satOff val="14379"/>
            <a:lumOff val="5000"/>
            <a:alphaOff val="0"/>
          </a:schemeClr>
        </a:solidFill>
        <a:ln w="34925" cap="flat" cmpd="sng" algn="in">
          <a:solidFill>
            <a:schemeClr val="accent5">
              <a:hueOff val="4416178"/>
              <a:satOff val="14379"/>
              <a:lumOff val="5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zh-TW" altLang="en-US" sz="2300" b="1" kern="1200" dirty="0">
              <a:solidFill>
                <a:schemeClr val="tx1"/>
              </a:solidFill>
              <a:latin typeface="微軟正黑體" panose="020B0604030504040204" pitchFamily="34" charset="-120"/>
              <a:ea typeface="微軟正黑體" panose="020B0604030504040204" pitchFamily="34" charset="-120"/>
            </a:rPr>
            <a:t>內部場地使用費</a:t>
          </a:r>
          <a:endParaRPr lang="zh-TW" altLang="en-US" sz="2300" kern="1200" dirty="0">
            <a:solidFill>
              <a:schemeClr val="tx1"/>
            </a:solidFill>
            <a:latin typeface="微軟正黑體" panose="020B0604030504040204" pitchFamily="34" charset="-120"/>
            <a:ea typeface="微軟正黑體" panose="020B0604030504040204" pitchFamily="34" charset="-120"/>
          </a:endParaRPr>
        </a:p>
      </dsp:txBody>
      <dsp:txXfrm>
        <a:off x="2741860" y="61698"/>
        <a:ext cx="2402978" cy="662400"/>
      </dsp:txXfrm>
    </dsp:sp>
    <dsp:sp modelId="{1C999E17-1F6E-4ABF-8DBE-5B8EA0C51D34}">
      <dsp:nvSpPr>
        <dsp:cNvPr id="0" name=""/>
        <dsp:cNvSpPr/>
      </dsp:nvSpPr>
      <dsp:spPr>
        <a:xfrm>
          <a:off x="2741860" y="724098"/>
          <a:ext cx="2402978" cy="2610237"/>
        </a:xfrm>
        <a:prstGeom prst="rect">
          <a:avLst/>
        </a:prstGeom>
        <a:solidFill>
          <a:schemeClr val="accent5">
            <a:tint val="40000"/>
            <a:alpha val="90000"/>
            <a:hueOff val="4390296"/>
            <a:satOff val="14733"/>
            <a:lumOff val="1507"/>
            <a:alphaOff val="0"/>
          </a:schemeClr>
        </a:solidFill>
        <a:ln w="34925" cap="flat" cmpd="sng" algn="in">
          <a:solidFill>
            <a:schemeClr val="accent5">
              <a:tint val="40000"/>
              <a:alpha val="90000"/>
              <a:hueOff val="4390296"/>
              <a:satOff val="14733"/>
              <a:lumOff val="15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zh-TW" altLang="en-US" sz="2300" b="1" kern="1200" dirty="0">
              <a:solidFill>
                <a:schemeClr val="tx1"/>
              </a:solidFill>
              <a:latin typeface="微軟正黑體" panose="020B0604030504040204" pitchFamily="34" charset="-120"/>
              <a:ea typeface="微軟正黑體" panose="020B0604030504040204" pitchFamily="34" charset="-120"/>
            </a:rPr>
            <a:t>惟內部場地有對外收費，且供辦理計畫使用者，不在此限。</a:t>
          </a:r>
          <a:endParaRPr lang="zh-TW" altLang="en-US" sz="2300" kern="1200" dirty="0">
            <a:solidFill>
              <a:schemeClr val="tx1"/>
            </a:solidFill>
            <a:latin typeface="微軟正黑體" panose="020B0604030504040204" pitchFamily="34" charset="-120"/>
            <a:ea typeface="微軟正黑體" panose="020B0604030504040204" pitchFamily="34" charset="-120"/>
          </a:endParaRPr>
        </a:p>
      </dsp:txBody>
      <dsp:txXfrm>
        <a:off x="2741860" y="724098"/>
        <a:ext cx="2402978" cy="2610237"/>
      </dsp:txXfrm>
    </dsp:sp>
    <dsp:sp modelId="{18A90B85-8AB0-42FF-A7FE-171CB2985C97}">
      <dsp:nvSpPr>
        <dsp:cNvPr id="0" name=""/>
        <dsp:cNvSpPr/>
      </dsp:nvSpPr>
      <dsp:spPr>
        <a:xfrm>
          <a:off x="5481256" y="61698"/>
          <a:ext cx="2402978" cy="662400"/>
        </a:xfrm>
        <a:prstGeom prst="rect">
          <a:avLst/>
        </a:prstGeom>
        <a:solidFill>
          <a:schemeClr val="accent5">
            <a:hueOff val="8832355"/>
            <a:satOff val="28758"/>
            <a:lumOff val="10000"/>
            <a:alphaOff val="0"/>
          </a:schemeClr>
        </a:solidFill>
        <a:ln w="34925" cap="flat" cmpd="sng" algn="in">
          <a:solidFill>
            <a:schemeClr val="accent5">
              <a:hueOff val="8832355"/>
              <a:satOff val="28758"/>
              <a:lumOff val="10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zh-TW" altLang="en-US" sz="2300" b="1" kern="1200">
              <a:solidFill>
                <a:schemeClr val="tx1"/>
              </a:solidFill>
              <a:latin typeface="微軟正黑體" panose="020B0604030504040204" pitchFamily="34" charset="-120"/>
              <a:ea typeface="微軟正黑體" panose="020B0604030504040204" pitchFamily="34" charset="-120"/>
            </a:rPr>
            <a:t>行政管理費</a:t>
          </a:r>
          <a:endParaRPr lang="zh-TW" altLang="en-US" sz="2300" kern="1200">
            <a:solidFill>
              <a:schemeClr val="tx1"/>
            </a:solidFill>
            <a:latin typeface="微軟正黑體" panose="020B0604030504040204" pitchFamily="34" charset="-120"/>
            <a:ea typeface="微軟正黑體" panose="020B0604030504040204" pitchFamily="34" charset="-120"/>
          </a:endParaRPr>
        </a:p>
      </dsp:txBody>
      <dsp:txXfrm>
        <a:off x="5481256" y="61698"/>
        <a:ext cx="2402978" cy="662400"/>
      </dsp:txXfrm>
    </dsp:sp>
    <dsp:sp modelId="{4CF140A6-9A9C-43DD-ACA5-DFBFD76E4D69}">
      <dsp:nvSpPr>
        <dsp:cNvPr id="0" name=""/>
        <dsp:cNvSpPr/>
      </dsp:nvSpPr>
      <dsp:spPr>
        <a:xfrm>
          <a:off x="5481256" y="724098"/>
          <a:ext cx="2402978" cy="2610237"/>
        </a:xfrm>
        <a:prstGeom prst="rect">
          <a:avLst/>
        </a:prstGeom>
        <a:solidFill>
          <a:schemeClr val="accent5">
            <a:tint val="40000"/>
            <a:alpha val="90000"/>
            <a:hueOff val="8780593"/>
            <a:satOff val="29467"/>
            <a:lumOff val="3014"/>
            <a:alphaOff val="0"/>
          </a:schemeClr>
        </a:solidFill>
        <a:ln w="34925" cap="flat" cmpd="sng" algn="in">
          <a:solidFill>
            <a:schemeClr val="accent5">
              <a:tint val="40000"/>
              <a:alpha val="90000"/>
              <a:hueOff val="8780593"/>
              <a:satOff val="29467"/>
              <a:lumOff val="30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zh-TW" altLang="en-US" sz="2300" b="1" kern="1200" dirty="0">
              <a:solidFill>
                <a:schemeClr val="tx1"/>
              </a:solidFill>
              <a:latin typeface="微軟正黑體" panose="020B0604030504040204" pitchFamily="34" charset="-120"/>
              <a:ea typeface="微軟正黑體" panose="020B0604030504040204" pitchFamily="34" charset="-120"/>
            </a:rPr>
            <a:t>包括學校內部之水電費、電話費、燃料費及設備維護等費用。</a:t>
          </a:r>
          <a:endParaRPr lang="zh-TW" altLang="en-US" sz="2300" kern="1200" dirty="0">
            <a:solidFill>
              <a:schemeClr val="tx1"/>
            </a:solidFill>
            <a:latin typeface="微軟正黑體" panose="020B0604030504040204" pitchFamily="34" charset="-120"/>
            <a:ea typeface="微軟正黑體" panose="020B0604030504040204" pitchFamily="34" charset="-120"/>
          </a:endParaRPr>
        </a:p>
      </dsp:txBody>
      <dsp:txXfrm>
        <a:off x="5481256" y="724098"/>
        <a:ext cx="2402978" cy="26102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C5710-A397-4369-9D85-96D35665A644}">
      <dsp:nvSpPr>
        <dsp:cNvPr id="0" name=""/>
        <dsp:cNvSpPr/>
      </dsp:nvSpPr>
      <dsp:spPr>
        <a:xfrm>
          <a:off x="1973" y="73547"/>
          <a:ext cx="2403794" cy="961517"/>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簽准日期</a:t>
          </a:r>
          <a:endParaRPr lang="zh-TW" altLang="en-US" sz="2500" kern="1200" dirty="0">
            <a:latin typeface="微軟正黑體" panose="020B0604030504040204" pitchFamily="34" charset="-120"/>
            <a:ea typeface="微軟正黑體" panose="020B0604030504040204" pitchFamily="34" charset="-120"/>
          </a:endParaRPr>
        </a:p>
      </dsp:txBody>
      <dsp:txXfrm>
        <a:off x="482732" y="73547"/>
        <a:ext cx="1442277" cy="961517"/>
      </dsp:txXfrm>
    </dsp:sp>
    <dsp:sp modelId="{5BB736A5-F20D-4BF3-91BB-E372E3C9C248}">
      <dsp:nvSpPr>
        <dsp:cNvPr id="0" name=""/>
        <dsp:cNvSpPr/>
      </dsp:nvSpPr>
      <dsp:spPr>
        <a:xfrm>
          <a:off x="2165388" y="73547"/>
          <a:ext cx="2403794" cy="961517"/>
        </a:xfrm>
        <a:prstGeom prst="chevron">
          <a:avLst/>
        </a:prstGeom>
        <a:solidFill>
          <a:srgbClr val="FFC00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發票日期</a:t>
          </a:r>
          <a:endParaRPr lang="zh-TW" altLang="en-US" sz="2500" kern="1200" dirty="0">
            <a:latin typeface="微軟正黑體" panose="020B0604030504040204" pitchFamily="34" charset="-120"/>
            <a:ea typeface="微軟正黑體" panose="020B0604030504040204" pitchFamily="34" charset="-120"/>
          </a:endParaRPr>
        </a:p>
      </dsp:txBody>
      <dsp:txXfrm>
        <a:off x="2646147" y="73547"/>
        <a:ext cx="1442277" cy="961517"/>
      </dsp:txXfrm>
    </dsp:sp>
    <dsp:sp modelId="{9E6ECFAA-61A9-4A85-AECF-69738E1D1550}">
      <dsp:nvSpPr>
        <dsp:cNvPr id="0" name=""/>
        <dsp:cNvSpPr/>
      </dsp:nvSpPr>
      <dsp:spPr>
        <a:xfrm>
          <a:off x="4328803" y="73547"/>
          <a:ext cx="2403794" cy="961517"/>
        </a:xfrm>
        <a:prstGeom prst="chevron">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請款日期</a:t>
          </a:r>
          <a:endParaRPr lang="zh-TW" altLang="en-US" sz="2500" kern="1200" dirty="0">
            <a:latin typeface="微軟正黑體" panose="020B0604030504040204" pitchFamily="34" charset="-120"/>
            <a:ea typeface="微軟正黑體" panose="020B0604030504040204" pitchFamily="34" charset="-120"/>
          </a:endParaRPr>
        </a:p>
      </dsp:txBody>
      <dsp:txXfrm>
        <a:off x="4809562" y="73547"/>
        <a:ext cx="1442277" cy="9615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C5710-A397-4369-9D85-96D35665A644}">
      <dsp:nvSpPr>
        <dsp:cNvPr id="0" name=""/>
        <dsp:cNvSpPr/>
      </dsp:nvSpPr>
      <dsp:spPr>
        <a:xfrm>
          <a:off x="1973" y="89494"/>
          <a:ext cx="2403794" cy="961517"/>
        </a:xfrm>
        <a:prstGeom prst="chevron">
          <a:avLst/>
        </a:prstGeom>
        <a:solidFill>
          <a:srgbClr val="FFC00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發票日期</a:t>
          </a:r>
          <a:endParaRPr lang="zh-TW" altLang="en-US" sz="2500" kern="1200" dirty="0">
            <a:latin typeface="微軟正黑體" panose="020B0604030504040204" pitchFamily="34" charset="-120"/>
            <a:ea typeface="微軟正黑體" panose="020B0604030504040204" pitchFamily="34" charset="-120"/>
          </a:endParaRPr>
        </a:p>
      </dsp:txBody>
      <dsp:txXfrm>
        <a:off x="482732" y="89494"/>
        <a:ext cx="1442277" cy="961517"/>
      </dsp:txXfrm>
    </dsp:sp>
    <dsp:sp modelId="{5BB736A5-F20D-4BF3-91BB-E372E3C9C248}">
      <dsp:nvSpPr>
        <dsp:cNvPr id="0" name=""/>
        <dsp:cNvSpPr/>
      </dsp:nvSpPr>
      <dsp:spPr>
        <a:xfrm>
          <a:off x="2165388" y="89494"/>
          <a:ext cx="2403794" cy="961517"/>
        </a:xfrm>
        <a:prstGeom prst="chevron">
          <a:avLst/>
        </a:prstGeom>
        <a:solidFill>
          <a:srgbClr val="0070C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簽准日期</a:t>
          </a:r>
          <a:endParaRPr lang="zh-TW" altLang="en-US" sz="2500" kern="1200" dirty="0">
            <a:latin typeface="微軟正黑體" panose="020B0604030504040204" pitchFamily="34" charset="-120"/>
            <a:ea typeface="微軟正黑體" panose="020B0604030504040204" pitchFamily="34" charset="-120"/>
          </a:endParaRPr>
        </a:p>
      </dsp:txBody>
      <dsp:txXfrm>
        <a:off x="2646147" y="89494"/>
        <a:ext cx="1442277" cy="961517"/>
      </dsp:txXfrm>
    </dsp:sp>
    <dsp:sp modelId="{9E6ECFAA-61A9-4A85-AECF-69738E1D1550}">
      <dsp:nvSpPr>
        <dsp:cNvPr id="0" name=""/>
        <dsp:cNvSpPr/>
      </dsp:nvSpPr>
      <dsp:spPr>
        <a:xfrm>
          <a:off x="4328803" y="89494"/>
          <a:ext cx="2403794" cy="961517"/>
        </a:xfrm>
        <a:prstGeom prst="chevron">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請款日期</a:t>
          </a:r>
          <a:endParaRPr lang="zh-TW" altLang="en-US" sz="2500" kern="1200" dirty="0">
            <a:latin typeface="微軟正黑體" panose="020B0604030504040204" pitchFamily="34" charset="-120"/>
            <a:ea typeface="微軟正黑體" panose="020B0604030504040204" pitchFamily="34" charset="-120"/>
          </a:endParaRPr>
        </a:p>
      </dsp:txBody>
      <dsp:txXfrm>
        <a:off x="4809562" y="89494"/>
        <a:ext cx="1442277" cy="9615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C5710-A397-4369-9D85-96D35665A644}">
      <dsp:nvSpPr>
        <dsp:cNvPr id="0" name=""/>
        <dsp:cNvSpPr/>
      </dsp:nvSpPr>
      <dsp:spPr>
        <a:xfrm>
          <a:off x="1973" y="95305"/>
          <a:ext cx="2403794" cy="961517"/>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簽准日期</a:t>
          </a:r>
          <a:endParaRPr lang="zh-TW" altLang="en-US" sz="2500" kern="1200" dirty="0">
            <a:latin typeface="微軟正黑體" panose="020B0604030504040204" pitchFamily="34" charset="-120"/>
            <a:ea typeface="微軟正黑體" panose="020B0604030504040204" pitchFamily="34" charset="-120"/>
          </a:endParaRPr>
        </a:p>
      </dsp:txBody>
      <dsp:txXfrm>
        <a:off x="482732" y="95305"/>
        <a:ext cx="1442277" cy="961517"/>
      </dsp:txXfrm>
    </dsp:sp>
    <dsp:sp modelId="{5BB736A5-F20D-4BF3-91BB-E372E3C9C248}">
      <dsp:nvSpPr>
        <dsp:cNvPr id="0" name=""/>
        <dsp:cNvSpPr/>
      </dsp:nvSpPr>
      <dsp:spPr>
        <a:xfrm>
          <a:off x="2165388" y="95305"/>
          <a:ext cx="2403794" cy="961517"/>
        </a:xfrm>
        <a:prstGeom prst="chevron">
          <a:avLst/>
        </a:prstGeom>
        <a:solidFill>
          <a:schemeClr val="accent6"/>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請款日期</a:t>
          </a:r>
          <a:endParaRPr lang="zh-TW" altLang="en-US" sz="2500" kern="1200" dirty="0">
            <a:latin typeface="微軟正黑體" panose="020B0604030504040204" pitchFamily="34" charset="-120"/>
            <a:ea typeface="微軟正黑體" panose="020B0604030504040204" pitchFamily="34" charset="-120"/>
          </a:endParaRPr>
        </a:p>
      </dsp:txBody>
      <dsp:txXfrm>
        <a:off x="2646147" y="95305"/>
        <a:ext cx="1442277" cy="961517"/>
      </dsp:txXfrm>
    </dsp:sp>
    <dsp:sp modelId="{9E6ECFAA-61A9-4A85-AECF-69738E1D1550}">
      <dsp:nvSpPr>
        <dsp:cNvPr id="0" name=""/>
        <dsp:cNvSpPr/>
      </dsp:nvSpPr>
      <dsp:spPr>
        <a:xfrm>
          <a:off x="4330777" y="95305"/>
          <a:ext cx="2403794" cy="961517"/>
        </a:xfrm>
        <a:prstGeom prst="chevron">
          <a:avLst/>
        </a:prstGeom>
        <a:solidFill>
          <a:srgbClr val="FFC00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發票日期</a:t>
          </a:r>
          <a:endParaRPr lang="zh-TW" altLang="en-US" sz="2500" kern="1200" dirty="0">
            <a:latin typeface="微軟正黑體" panose="020B0604030504040204" pitchFamily="34" charset="-120"/>
            <a:ea typeface="微軟正黑體" panose="020B0604030504040204" pitchFamily="34" charset="-120"/>
          </a:endParaRPr>
        </a:p>
      </dsp:txBody>
      <dsp:txXfrm>
        <a:off x="4811536" y="95305"/>
        <a:ext cx="1442277" cy="9615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B2CD9-16BF-4618-90AF-1EBAA0832102}">
      <dsp:nvSpPr>
        <dsp:cNvPr id="0" name=""/>
        <dsp:cNvSpPr/>
      </dsp:nvSpPr>
      <dsp:spPr>
        <a:xfrm>
          <a:off x="35" y="28679"/>
          <a:ext cx="3364873" cy="691200"/>
        </a:xfrm>
        <a:prstGeom prst="rect">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zh-TW" sz="2400" b="1" kern="1200" dirty="0">
              <a:solidFill>
                <a:schemeClr val="bg1"/>
              </a:solidFill>
              <a:latin typeface="微軟正黑體" panose="020B0604030504040204" pitchFamily="34" charset="-120"/>
              <a:ea typeface="微軟正黑體" panose="020B0604030504040204" pitchFamily="34" charset="-120"/>
            </a:rPr>
            <a:t>支付項目</a:t>
          </a:r>
          <a:endParaRPr lang="zh-TW" sz="2400" kern="1200" dirty="0">
            <a:solidFill>
              <a:schemeClr val="bg1"/>
            </a:solidFill>
            <a:latin typeface="微軟正黑體" panose="020B0604030504040204" pitchFamily="34" charset="-120"/>
            <a:ea typeface="微軟正黑體" panose="020B0604030504040204" pitchFamily="34" charset="-120"/>
          </a:endParaRPr>
        </a:p>
      </dsp:txBody>
      <dsp:txXfrm>
        <a:off x="35" y="28679"/>
        <a:ext cx="3364873" cy="691200"/>
      </dsp:txXfrm>
    </dsp:sp>
    <dsp:sp modelId="{27CB10FC-85A8-4D10-8D36-58E7D3B49AF0}">
      <dsp:nvSpPr>
        <dsp:cNvPr id="0" name=""/>
        <dsp:cNvSpPr/>
      </dsp:nvSpPr>
      <dsp:spPr>
        <a:xfrm>
          <a:off x="35" y="719879"/>
          <a:ext cx="3364873" cy="2832840"/>
        </a:xfrm>
        <a:prstGeom prst="rect">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b="0" kern="1200" dirty="0">
              <a:solidFill>
                <a:schemeClr val="tx1"/>
              </a:solidFill>
              <a:latin typeface="微軟正黑體" panose="020B0604030504040204" pitchFamily="34" charset="-120"/>
              <a:ea typeface="微軟正黑體" panose="020B0604030504040204" pitchFamily="34" charset="-120"/>
            </a:rPr>
            <a:t>【</a:t>
          </a:r>
          <a:r>
            <a:rPr lang="zh-TW" sz="2400" b="0" kern="1200" dirty="0">
              <a:solidFill>
                <a:schemeClr val="tx1"/>
              </a:solidFill>
              <a:latin typeface="微軟正黑體" panose="020B0604030504040204" pitchFamily="34" charset="-120"/>
              <a:ea typeface="微軟正黑體" panose="020B0604030504040204" pitchFamily="34" charset="-120"/>
            </a:rPr>
            <a:t>請款項目</a:t>
          </a:r>
          <a:r>
            <a:rPr lang="en-US" sz="2400" b="0" kern="1200" dirty="0">
              <a:solidFill>
                <a:schemeClr val="tx1"/>
              </a:solidFill>
              <a:latin typeface="微軟正黑體" panose="020B0604030504040204" pitchFamily="34" charset="-120"/>
              <a:ea typeface="微軟正黑體" panose="020B0604030504040204" pitchFamily="34" charset="-120"/>
            </a:rPr>
            <a:t>】</a:t>
          </a:r>
          <a:r>
            <a:rPr lang="zh-TW" sz="2400" b="0" kern="1200" dirty="0">
              <a:solidFill>
                <a:schemeClr val="tx1"/>
              </a:solidFill>
              <a:latin typeface="微軟正黑體" panose="020B0604030504040204" pitchFamily="34" charset="-120"/>
              <a:ea typeface="微軟正黑體" panose="020B0604030504040204" pitchFamily="34" charset="-120"/>
            </a:rPr>
            <a:t>應與</a:t>
          </a:r>
          <a:r>
            <a:rPr lang="en-US" sz="2400" b="0" kern="1200" dirty="0">
              <a:solidFill>
                <a:schemeClr val="tx1"/>
              </a:solidFill>
              <a:latin typeface="微軟正黑體" panose="020B0604030504040204" pitchFamily="34" charset="-120"/>
              <a:ea typeface="微軟正黑體" panose="020B0604030504040204" pitchFamily="34" charset="-120"/>
            </a:rPr>
            <a:t>【</a:t>
          </a:r>
          <a:r>
            <a:rPr lang="zh-TW" sz="2400" b="0" kern="1200" dirty="0">
              <a:solidFill>
                <a:schemeClr val="tx1"/>
              </a:solidFill>
              <a:latin typeface="微軟正黑體" panose="020B0604030504040204" pitchFamily="34" charset="-120"/>
              <a:ea typeface="微軟正黑體" panose="020B0604030504040204" pitchFamily="34" charset="-120"/>
            </a:rPr>
            <a:t>預算</a:t>
          </a:r>
          <a:r>
            <a:rPr lang="zh-TW" altLang="en-US" sz="2400" b="0" kern="1200" dirty="0">
              <a:solidFill>
                <a:schemeClr val="tx1"/>
              </a:solidFill>
              <a:latin typeface="微軟正黑體" panose="020B0604030504040204" pitchFamily="34" charset="-120"/>
              <a:ea typeface="微軟正黑體" panose="020B0604030504040204" pitchFamily="34" charset="-120"/>
            </a:rPr>
            <a:t>項</a:t>
          </a:r>
          <a:r>
            <a:rPr lang="zh-TW" sz="2400" b="0" kern="1200" dirty="0">
              <a:solidFill>
                <a:schemeClr val="tx1"/>
              </a:solidFill>
              <a:latin typeface="微軟正黑體" panose="020B0604030504040204" pitchFamily="34" charset="-120"/>
              <a:ea typeface="微軟正黑體" panose="020B0604030504040204" pitchFamily="34" charset="-120"/>
            </a:rPr>
            <a:t>目</a:t>
          </a:r>
          <a:r>
            <a:rPr lang="en-US" sz="2400" b="0" kern="1200" dirty="0">
              <a:solidFill>
                <a:schemeClr val="tx1"/>
              </a:solidFill>
              <a:latin typeface="微軟正黑體" panose="020B0604030504040204" pitchFamily="34" charset="-120"/>
              <a:ea typeface="微軟正黑體" panose="020B0604030504040204" pitchFamily="34" charset="-120"/>
            </a:rPr>
            <a:t>】</a:t>
          </a:r>
          <a:r>
            <a:rPr lang="zh-TW" sz="2400" b="0" kern="1200" dirty="0">
              <a:solidFill>
                <a:schemeClr val="tx1"/>
              </a:solidFill>
              <a:latin typeface="微軟正黑體" panose="020B0604030504040204" pitchFamily="34" charset="-120"/>
              <a:ea typeface="微軟正黑體" panose="020B0604030504040204" pitchFamily="34" charset="-120"/>
            </a:rPr>
            <a:t>相同。</a:t>
          </a:r>
          <a:endParaRPr lang="zh-TW" sz="2400" kern="1200" dirty="0">
            <a:solidFill>
              <a:schemeClr val="tx1"/>
            </a:solidFill>
            <a:latin typeface="微軟正黑體" panose="020B0604030504040204" pitchFamily="34" charset="-120"/>
            <a:ea typeface="微軟正黑體" panose="020B0604030504040204" pitchFamily="34" charset="-120"/>
          </a:endParaRPr>
        </a:p>
        <a:p>
          <a:pPr marL="228600" lvl="1" indent="-228600" algn="l" defTabSz="1066800" rtl="0">
            <a:lnSpc>
              <a:spcPct val="90000"/>
            </a:lnSpc>
            <a:spcBef>
              <a:spcPct val="0"/>
            </a:spcBef>
            <a:spcAft>
              <a:spcPct val="15000"/>
            </a:spcAft>
            <a:buChar char="•"/>
          </a:pPr>
          <a:r>
            <a:rPr lang="en-US" sz="2400" b="0" kern="1200" dirty="0">
              <a:solidFill>
                <a:schemeClr val="tx1"/>
              </a:solidFill>
              <a:latin typeface="微軟正黑體" panose="020B0604030504040204" pitchFamily="34" charset="-120"/>
              <a:ea typeface="微軟正黑體" panose="020B0604030504040204" pitchFamily="34" charset="-120"/>
            </a:rPr>
            <a:t>【</a:t>
          </a:r>
          <a:r>
            <a:rPr lang="zh-TW" sz="2400" b="0" kern="1200" dirty="0">
              <a:solidFill>
                <a:schemeClr val="tx1"/>
              </a:solidFill>
              <a:latin typeface="微軟正黑體" panose="020B0604030504040204" pitchFamily="34" charset="-120"/>
              <a:ea typeface="微軟正黑體" panose="020B0604030504040204" pitchFamily="34" charset="-120"/>
            </a:rPr>
            <a:t>無經費項目</a:t>
          </a:r>
          <a:r>
            <a:rPr lang="en-US" sz="2400" b="0" kern="1200" dirty="0">
              <a:solidFill>
                <a:schemeClr val="tx1"/>
              </a:solidFill>
              <a:latin typeface="微軟正黑體" panose="020B0604030504040204" pitchFamily="34" charset="-120"/>
              <a:ea typeface="微軟正黑體" panose="020B0604030504040204" pitchFamily="34" charset="-120"/>
            </a:rPr>
            <a:t>】</a:t>
          </a:r>
          <a:r>
            <a:rPr lang="zh-TW" sz="2400" b="0" kern="1200" dirty="0">
              <a:solidFill>
                <a:schemeClr val="tx1"/>
              </a:solidFill>
              <a:latin typeface="微軟正黑體" panose="020B0604030504040204" pitchFamily="34" charset="-120"/>
              <a:ea typeface="微軟正黑體" panose="020B0604030504040204" pitchFamily="34" charset="-120"/>
            </a:rPr>
            <a:t>，請變更經費。</a:t>
          </a:r>
          <a:r>
            <a:rPr lang="en-US" sz="2400" b="0" kern="1200" dirty="0">
              <a:solidFill>
                <a:srgbClr val="FF0000"/>
              </a:solidFill>
              <a:latin typeface="微軟正黑體" panose="020B0604030504040204" pitchFamily="34" charset="-120"/>
              <a:ea typeface="微軟正黑體" panose="020B0604030504040204" pitchFamily="34" charset="-120"/>
            </a:rPr>
            <a:t>(</a:t>
          </a:r>
          <a:r>
            <a:rPr lang="zh-TW" sz="2400" b="0" kern="1200" dirty="0">
              <a:solidFill>
                <a:srgbClr val="FF0000"/>
              </a:solidFill>
              <a:latin typeface="微軟正黑體" panose="020B0604030504040204" pitchFamily="34" charset="-120"/>
              <a:ea typeface="微軟正黑體" panose="020B0604030504040204" pitchFamily="34" charset="-120"/>
            </a:rPr>
            <a:t>參閱</a:t>
          </a:r>
          <a:r>
            <a:rPr lang="zh-TW" sz="2400" b="0" kern="1200" dirty="0">
              <a:solidFill>
                <a:srgbClr val="FF0000"/>
              </a:solidFill>
              <a:latin typeface="微軟正黑體" panose="020B0604030504040204" pitchFamily="34" charset="-120"/>
              <a:ea typeface="微軟正黑體" panose="020B0604030504040204" pitchFamily="34" charset="-120"/>
              <a:hlinkClick xmlns:r="http://schemas.openxmlformats.org/officeDocument/2006/relationships" r:id="" action="ppaction://hlinksldjump"/>
            </a:rPr>
            <a:t>經費流用、追加</a:t>
          </a:r>
          <a:r>
            <a:rPr lang="en-US" sz="2400" b="0" kern="1200" dirty="0">
              <a:solidFill>
                <a:srgbClr val="FF0000"/>
              </a:solidFill>
              <a:latin typeface="微軟正黑體" panose="020B0604030504040204" pitchFamily="34" charset="-120"/>
              <a:ea typeface="微軟正黑體" panose="020B0604030504040204" pitchFamily="34" charset="-120"/>
            </a:rPr>
            <a:t>(</a:t>
          </a:r>
          <a:r>
            <a:rPr lang="zh-TW" sz="2400" b="0" kern="1200" dirty="0">
              <a:solidFill>
                <a:srgbClr val="FF0000"/>
              </a:solidFill>
              <a:latin typeface="微軟正黑體" panose="020B0604030504040204" pitchFamily="34" charset="-120"/>
              <a:ea typeface="微軟正黑體" panose="020B0604030504040204" pitchFamily="34" charset="-120"/>
            </a:rPr>
            <a:t>減</a:t>
          </a:r>
          <a:r>
            <a:rPr lang="en-US" sz="2400" b="0" kern="1200" dirty="0">
              <a:solidFill>
                <a:srgbClr val="FF0000"/>
              </a:solidFill>
              <a:latin typeface="微軟正黑體" panose="020B0604030504040204" pitchFamily="34" charset="-120"/>
              <a:ea typeface="微軟正黑體" panose="020B0604030504040204" pitchFamily="34" charset="-120"/>
            </a:rPr>
            <a:t>))</a:t>
          </a:r>
          <a:r>
            <a:rPr lang="zh-TW" sz="2400" b="0" kern="1200" dirty="0">
              <a:solidFill>
                <a:srgbClr val="FF0000"/>
              </a:solidFill>
              <a:latin typeface="微軟正黑體" panose="020B0604030504040204" pitchFamily="34" charset="-120"/>
              <a:ea typeface="微軟正黑體" panose="020B0604030504040204" pitchFamily="34" charset="-120"/>
            </a:rPr>
            <a:t>。</a:t>
          </a:r>
          <a:endParaRPr lang="zh-TW" sz="2400" kern="1200" dirty="0">
            <a:solidFill>
              <a:srgbClr val="FF0000"/>
            </a:solidFill>
            <a:latin typeface="微軟正黑體" panose="020B0604030504040204" pitchFamily="34" charset="-120"/>
            <a:ea typeface="微軟正黑體" panose="020B0604030504040204" pitchFamily="34" charset="-120"/>
          </a:endParaRPr>
        </a:p>
      </dsp:txBody>
      <dsp:txXfrm>
        <a:off x="35" y="719879"/>
        <a:ext cx="3364873" cy="2832840"/>
      </dsp:txXfrm>
    </dsp:sp>
    <dsp:sp modelId="{53354853-1652-4639-B079-3F9729F86212}">
      <dsp:nvSpPr>
        <dsp:cNvPr id="0" name=""/>
        <dsp:cNvSpPr/>
      </dsp:nvSpPr>
      <dsp:spPr>
        <a:xfrm>
          <a:off x="3835991" y="28679"/>
          <a:ext cx="3364873" cy="691200"/>
        </a:xfrm>
        <a:prstGeom prst="rect">
          <a:avLst/>
        </a:prstGeom>
        <a:solidFill>
          <a:schemeClr val="accent5">
            <a:hueOff val="8832355"/>
            <a:satOff val="28758"/>
            <a:lumOff val="10000"/>
            <a:alphaOff val="0"/>
          </a:schemeClr>
        </a:solidFill>
        <a:ln w="34925" cap="flat" cmpd="sng" algn="in">
          <a:solidFill>
            <a:schemeClr val="accent5">
              <a:hueOff val="8832355"/>
              <a:satOff val="28758"/>
              <a:lumOff val="10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zh-TW" sz="2400" b="1" kern="1200" dirty="0">
              <a:solidFill>
                <a:schemeClr val="bg1"/>
              </a:solidFill>
              <a:latin typeface="微軟正黑體" panose="020B0604030504040204" pitchFamily="34" charset="-120"/>
              <a:ea typeface="微軟正黑體" panose="020B0604030504040204" pitchFamily="34" charset="-120"/>
            </a:rPr>
            <a:t>支付標準</a:t>
          </a:r>
          <a:endParaRPr lang="zh-TW" sz="2400" kern="1200" dirty="0">
            <a:solidFill>
              <a:schemeClr val="bg1"/>
            </a:solidFill>
            <a:latin typeface="微軟正黑體" panose="020B0604030504040204" pitchFamily="34" charset="-120"/>
            <a:ea typeface="微軟正黑體" panose="020B0604030504040204" pitchFamily="34" charset="-120"/>
          </a:endParaRPr>
        </a:p>
      </dsp:txBody>
      <dsp:txXfrm>
        <a:off x="3835991" y="28679"/>
        <a:ext cx="3364873" cy="691200"/>
      </dsp:txXfrm>
    </dsp:sp>
    <dsp:sp modelId="{45D52E48-5430-45CD-AA51-D6B38C4E0F77}">
      <dsp:nvSpPr>
        <dsp:cNvPr id="0" name=""/>
        <dsp:cNvSpPr/>
      </dsp:nvSpPr>
      <dsp:spPr>
        <a:xfrm>
          <a:off x="3835991" y="719879"/>
          <a:ext cx="3364873" cy="2832840"/>
        </a:xfrm>
        <a:prstGeom prst="rect">
          <a:avLst/>
        </a:prstGeom>
        <a:solidFill>
          <a:schemeClr val="accent5">
            <a:tint val="40000"/>
            <a:alpha val="90000"/>
            <a:hueOff val="8780593"/>
            <a:satOff val="29467"/>
            <a:lumOff val="3014"/>
            <a:alphaOff val="0"/>
          </a:schemeClr>
        </a:solidFill>
        <a:ln w="34925" cap="flat" cmpd="sng" algn="in">
          <a:solidFill>
            <a:schemeClr val="accent5">
              <a:tint val="40000"/>
              <a:alpha val="90000"/>
              <a:hueOff val="8780593"/>
              <a:satOff val="29467"/>
              <a:lumOff val="30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zh-TW" sz="2400" b="0" kern="1200" dirty="0">
              <a:solidFill>
                <a:schemeClr val="tx1"/>
              </a:solidFill>
              <a:latin typeface="微軟正黑體" panose="020B0604030504040204" pitchFamily="34" charset="-120"/>
              <a:ea typeface="微軟正黑體" panose="020B0604030504040204" pitchFamily="34" charset="-120"/>
            </a:rPr>
            <a:t>依照</a:t>
          </a:r>
          <a:r>
            <a:rPr lang="en-US" sz="2400" b="0" kern="1200" dirty="0">
              <a:solidFill>
                <a:schemeClr val="tx1"/>
              </a:solidFill>
              <a:latin typeface="微軟正黑體" panose="020B0604030504040204" pitchFamily="34" charset="-120"/>
              <a:ea typeface="微軟正黑體" panose="020B0604030504040204" pitchFamily="34" charset="-120"/>
            </a:rPr>
            <a:t>【</a:t>
          </a:r>
          <a:r>
            <a:rPr lang="zh-TW" sz="2400" b="0" kern="1200" dirty="0">
              <a:solidFill>
                <a:schemeClr val="tx1"/>
              </a:solidFill>
              <a:latin typeface="微軟正黑體" panose="020B0604030504040204" pitchFamily="34" charset="-120"/>
              <a:ea typeface="微軟正黑體" panose="020B0604030504040204" pitchFamily="34" charset="-120"/>
            </a:rPr>
            <a:t>元培醫事科技大學</a:t>
          </a:r>
          <a:r>
            <a:rPr lang="en-US" sz="2400" b="0" kern="1200" dirty="0">
              <a:solidFill>
                <a:schemeClr val="tx1"/>
              </a:solidFill>
              <a:latin typeface="微軟正黑體" panose="020B0604030504040204" pitchFamily="34" charset="-120"/>
              <a:ea typeface="微軟正黑體" panose="020B0604030504040204" pitchFamily="34" charset="-120"/>
            </a:rPr>
            <a:t>】</a:t>
          </a:r>
          <a:r>
            <a:rPr lang="zh-TW" altLang="en-US" sz="2400" b="0" kern="1200" dirty="0">
              <a:solidFill>
                <a:schemeClr val="tx1"/>
              </a:solidFill>
              <a:latin typeface="微軟正黑體" panose="020B0604030504040204" pitchFamily="34" charset="-120"/>
              <a:ea typeface="微軟正黑體" panose="020B0604030504040204" pitchFamily="34" charset="-120"/>
            </a:rPr>
            <a:t>制定</a:t>
          </a:r>
          <a:r>
            <a:rPr lang="en-US" sz="2400" b="0" kern="1200" dirty="0">
              <a:solidFill>
                <a:schemeClr val="tx1"/>
              </a:solidFill>
              <a:latin typeface="微軟正黑體" panose="020B0604030504040204" pitchFamily="34" charset="-120"/>
              <a:ea typeface="微軟正黑體" panose="020B0604030504040204" pitchFamily="34" charset="-120"/>
            </a:rPr>
            <a:t>【</a:t>
          </a:r>
          <a:r>
            <a:rPr lang="zh-TW" sz="2400" b="0" kern="1200" dirty="0">
              <a:solidFill>
                <a:schemeClr val="tx1"/>
              </a:solidFill>
              <a:latin typeface="微軟正黑體" panose="020B0604030504040204" pitchFamily="34" charset="-120"/>
              <a:ea typeface="微軟正黑體" panose="020B0604030504040204" pitchFamily="34" charset="-120"/>
            </a:rPr>
            <a:t>各項辦法</a:t>
          </a:r>
          <a:r>
            <a:rPr lang="en-US" sz="2400" b="0" kern="1200" dirty="0">
              <a:solidFill>
                <a:schemeClr val="tx1"/>
              </a:solidFill>
              <a:latin typeface="微軟正黑體" panose="020B0604030504040204" pitchFamily="34" charset="-120"/>
              <a:ea typeface="微軟正黑體" panose="020B0604030504040204" pitchFamily="34" charset="-120"/>
            </a:rPr>
            <a:t>】</a:t>
          </a:r>
          <a:r>
            <a:rPr lang="zh-TW" altLang="en-US" sz="2400" b="0" kern="1200" dirty="0">
              <a:solidFill>
                <a:schemeClr val="tx1"/>
              </a:solidFill>
              <a:latin typeface="微軟正黑體" panose="020B0604030504040204" pitchFamily="34" charset="-120"/>
              <a:ea typeface="微軟正黑體" panose="020B0604030504040204" pitchFamily="34" charset="-120"/>
            </a:rPr>
            <a:t>或</a:t>
          </a:r>
          <a:r>
            <a:rPr lang="en-US" sz="2400" b="0" kern="1200" dirty="0">
              <a:solidFill>
                <a:schemeClr val="tx1"/>
              </a:solidFill>
              <a:latin typeface="微軟正黑體" panose="020B0604030504040204" pitchFamily="34" charset="-120"/>
              <a:ea typeface="微軟正黑體" panose="020B0604030504040204" pitchFamily="34" charset="-120"/>
            </a:rPr>
            <a:t>【</a:t>
          </a:r>
          <a:r>
            <a:rPr lang="zh-TW" sz="2400" b="0" kern="1200" dirty="0">
              <a:solidFill>
                <a:schemeClr val="tx1"/>
              </a:solidFill>
              <a:latin typeface="微軟正黑體" panose="020B0604030504040204" pitchFamily="34" charset="-120"/>
              <a:ea typeface="微軟正黑體" panose="020B0604030504040204" pitchFamily="34" charset="-120"/>
            </a:rPr>
            <a:t>會議</a:t>
          </a:r>
          <a:r>
            <a:rPr lang="zh-TW" altLang="en-US" sz="2400" b="0" kern="1200" dirty="0">
              <a:solidFill>
                <a:schemeClr val="tx1"/>
              </a:solidFill>
              <a:latin typeface="微軟正黑體" panose="020B0604030504040204" pitchFamily="34" charset="-120"/>
              <a:ea typeface="微軟正黑體" panose="020B0604030504040204" pitchFamily="34" charset="-120"/>
            </a:rPr>
            <a:t>決議事項</a:t>
          </a:r>
          <a:r>
            <a:rPr lang="en-US" sz="2400" b="0" kern="1200" dirty="0">
              <a:solidFill>
                <a:schemeClr val="tx1"/>
              </a:solidFill>
              <a:latin typeface="微軟正黑體" panose="020B0604030504040204" pitchFamily="34" charset="-120"/>
              <a:ea typeface="微軟正黑體" panose="020B0604030504040204" pitchFamily="34" charset="-120"/>
            </a:rPr>
            <a:t> 】</a:t>
          </a:r>
          <a:r>
            <a:rPr lang="zh-TW" sz="2400" b="0" kern="1200" dirty="0">
              <a:solidFill>
                <a:schemeClr val="tx1"/>
              </a:solidFill>
              <a:latin typeface="微軟正黑體" panose="020B0604030504040204" pitchFamily="34" charset="-120"/>
              <a:ea typeface="微軟正黑體" panose="020B0604030504040204" pitchFamily="34" charset="-120"/>
            </a:rPr>
            <a:t>。</a:t>
          </a:r>
          <a:endParaRPr lang="zh-TW" sz="2400" kern="1200" dirty="0">
            <a:solidFill>
              <a:schemeClr val="tx1"/>
            </a:solidFill>
            <a:latin typeface="微軟正黑體" panose="020B0604030504040204" pitchFamily="34" charset="-120"/>
            <a:ea typeface="微軟正黑體" panose="020B0604030504040204" pitchFamily="34" charset="-120"/>
          </a:endParaRPr>
        </a:p>
      </dsp:txBody>
      <dsp:txXfrm>
        <a:off x="3835991" y="719879"/>
        <a:ext cx="3364873" cy="28328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4CA9F-B5C0-4ECC-8D47-00AB5207CA85}">
      <dsp:nvSpPr>
        <dsp:cNvPr id="0" name=""/>
        <dsp:cNvSpPr/>
      </dsp:nvSpPr>
      <dsp:spPr>
        <a:xfrm>
          <a:off x="40" y="21323"/>
          <a:ext cx="3903199" cy="691200"/>
        </a:xfrm>
        <a:prstGeom prst="rect">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支付項目</a:t>
          </a:r>
          <a:endParaRPr lang="zh-TW" altLang="en-US" sz="2400" kern="1200" dirty="0">
            <a:latin typeface="微軟正黑體" panose="020B0604030504040204" pitchFamily="34" charset="-120"/>
            <a:ea typeface="微軟正黑體" panose="020B0604030504040204" pitchFamily="34" charset="-120"/>
          </a:endParaRPr>
        </a:p>
      </dsp:txBody>
      <dsp:txXfrm>
        <a:off x="40" y="21323"/>
        <a:ext cx="3903199" cy="691200"/>
      </dsp:txXfrm>
    </dsp:sp>
    <dsp:sp modelId="{0A13856E-FC25-4D1B-B094-59F6284CEF1C}">
      <dsp:nvSpPr>
        <dsp:cNvPr id="0" name=""/>
        <dsp:cNvSpPr/>
      </dsp:nvSpPr>
      <dsp:spPr>
        <a:xfrm>
          <a:off x="40" y="712523"/>
          <a:ext cx="3903199" cy="4018680"/>
        </a:xfrm>
        <a:prstGeom prst="rect">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zh-TW" sz="2200" b="0" kern="1200" dirty="0">
              <a:latin typeface="微軟正黑體" panose="020B0604030504040204" pitchFamily="34" charset="-120"/>
              <a:ea typeface="微軟正黑體" panose="020B0604030504040204" pitchFamily="34" charset="-120"/>
            </a:rPr>
            <a:t>在符合經費使用比例下，依照</a:t>
          </a:r>
          <a:r>
            <a:rPr lang="en-US" sz="22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22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計畫項目</a:t>
          </a:r>
          <a:r>
            <a:rPr lang="en-US" sz="22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支用</a:t>
          </a:r>
          <a:r>
            <a:rPr lang="zh-TW" altLang="en-US"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zh-TW" altLang="en-US" sz="2200" b="0" kern="1200" dirty="0">
              <a:latin typeface="微軟正黑體" panose="020B0604030504040204" pitchFamily="34" charset="-120"/>
              <a:ea typeface="微軟正黑體" panose="020B0604030504040204" pitchFamily="34" charset="-120"/>
            </a:rPr>
            <a:t>變更計畫項目：</a:t>
          </a:r>
          <a:endParaRPr lang="zh-TW" altLang="en-US" sz="2200" kern="1200" dirty="0">
            <a:latin typeface="微軟正黑體" panose="020B0604030504040204" pitchFamily="34" charset="-120"/>
            <a:ea typeface="微軟正黑體" panose="020B0604030504040204" pitchFamily="34" charset="-120"/>
          </a:endParaRPr>
        </a:p>
        <a:p>
          <a:pPr marL="457200" lvl="2" indent="-228600" algn="l" defTabSz="977900" rtl="0">
            <a:lnSpc>
              <a:spcPct val="90000"/>
            </a:lnSpc>
            <a:spcBef>
              <a:spcPct val="0"/>
            </a:spcBef>
            <a:spcAft>
              <a:spcPct val="15000"/>
            </a:spcAft>
            <a:buChar char="•"/>
          </a:pPr>
          <a:r>
            <a:rPr lang="zh-TW" altLang="en-US" sz="2200" b="0" kern="1200" dirty="0">
              <a:latin typeface="微軟正黑體" panose="020B0604030504040204" pitchFamily="34" charset="-120"/>
              <a:ea typeface="微軟正黑體" panose="020B0604030504040204" pitchFamily="34" charset="-120"/>
            </a:rPr>
            <a:t>請</a:t>
          </a:r>
          <a:r>
            <a:rPr lang="zh-TW" sz="2200" b="0" kern="1200" dirty="0">
              <a:latin typeface="微軟正黑體" panose="020B0604030504040204" pitchFamily="34" charset="-120"/>
              <a:ea typeface="微軟正黑體" panose="020B0604030504040204" pitchFamily="34" charset="-120"/>
            </a:rPr>
            <a:t>先徵詢</a:t>
          </a:r>
          <a:r>
            <a:rPr lang="en-US" sz="2400" b="1" kern="1200" dirty="0">
              <a:latin typeface="微軟正黑體" panose="020B0604030504040204" pitchFamily="34" charset="-120"/>
              <a:ea typeface="微軟正黑體" panose="020B0604030504040204" pitchFamily="34" charset="-120"/>
            </a:rPr>
            <a:t>【</a:t>
          </a:r>
          <a:r>
            <a:rPr lang="zh-TW" sz="2400" b="1" kern="1200" dirty="0">
              <a:latin typeface="微軟正黑體" panose="020B0604030504040204" pitchFamily="34" charset="-120"/>
              <a:ea typeface="微軟正黑體" panose="020B0604030504040204" pitchFamily="34" charset="-120"/>
            </a:rPr>
            <a:t>委辦或補</a:t>
          </a:r>
          <a:r>
            <a:rPr lang="en-US" sz="2400" b="1" kern="1200" dirty="0">
              <a:latin typeface="微軟正黑體" panose="020B0604030504040204" pitchFamily="34" charset="-120"/>
              <a:ea typeface="微軟正黑體" panose="020B0604030504040204" pitchFamily="34" charset="-120"/>
            </a:rPr>
            <a:t>(</a:t>
          </a:r>
          <a:r>
            <a:rPr lang="zh-TW" sz="2400" b="1" kern="1200" dirty="0">
              <a:latin typeface="微軟正黑體" panose="020B0604030504040204" pitchFamily="34" charset="-120"/>
              <a:ea typeface="微軟正黑體" panose="020B0604030504040204" pitchFamily="34" charset="-120"/>
            </a:rPr>
            <a:t>捐</a:t>
          </a:r>
          <a:r>
            <a:rPr lang="en-US" sz="2400" b="1" kern="1200" dirty="0">
              <a:latin typeface="微軟正黑體" panose="020B0604030504040204" pitchFamily="34" charset="-120"/>
              <a:ea typeface="微軟正黑體" panose="020B0604030504040204" pitchFamily="34" charset="-120"/>
            </a:rPr>
            <a:t>)</a:t>
          </a:r>
          <a:r>
            <a:rPr lang="zh-TW" sz="2400" b="1" kern="1200" dirty="0">
              <a:latin typeface="微軟正黑體" panose="020B0604030504040204" pitchFamily="34" charset="-120"/>
              <a:ea typeface="微軟正黑體" panose="020B0604030504040204" pitchFamily="34" charset="-120"/>
            </a:rPr>
            <a:t>助單位意見</a:t>
          </a:r>
          <a:r>
            <a:rPr lang="en-US" sz="2400" b="1"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，並依其</a:t>
          </a:r>
          <a:r>
            <a:rPr lang="zh-TW" altLang="en-US" sz="2200" b="0" kern="1200" dirty="0">
              <a:latin typeface="微軟正黑體" panose="020B0604030504040204" pitchFamily="34" charset="-120"/>
              <a:ea typeface="微軟正黑體" panose="020B0604030504040204" pitchFamily="34" charset="-120"/>
            </a:rPr>
            <a:t>意見</a:t>
          </a:r>
          <a:r>
            <a:rPr lang="zh-TW" sz="2200" b="0" kern="1200" dirty="0">
              <a:latin typeface="微軟正黑體" panose="020B0604030504040204" pitchFamily="34" charset="-120"/>
              <a:ea typeface="微軟正黑體" panose="020B0604030504040204" pitchFamily="34" charset="-120"/>
            </a:rPr>
            <a:t>辦理</a:t>
          </a:r>
          <a:r>
            <a:rPr lang="zh-TW" altLang="en-US" sz="2200" b="0" kern="1200" dirty="0">
              <a:latin typeface="微軟正黑體" panose="020B0604030504040204" pitchFamily="34" charset="-120"/>
              <a:ea typeface="微軟正黑體" panose="020B0604030504040204" pitchFamily="34" charset="-120"/>
            </a:rPr>
            <a:t>流用</a:t>
          </a:r>
          <a:r>
            <a:rPr lang="zh-TW" sz="2200" b="0" kern="1200" dirty="0">
              <a:latin typeface="微軟正黑體" panose="020B0604030504040204" pitchFamily="34" charset="-120"/>
              <a:ea typeface="微軟正黑體" panose="020B0604030504040204" pitchFamily="34" charset="-120"/>
            </a:rPr>
            <a:t>，</a:t>
          </a:r>
          <a:r>
            <a:rPr lang="zh-TW" altLang="en-US" sz="2200" b="0" kern="1200" dirty="0">
              <a:latin typeface="微軟正黑體" panose="020B0604030504040204" pitchFamily="34" charset="-120"/>
              <a:ea typeface="微軟正黑體" panose="020B0604030504040204" pitchFamily="34" charset="-120"/>
            </a:rPr>
            <a:t>如其</a:t>
          </a:r>
          <a:r>
            <a:rPr lang="zh-TW" sz="2200" b="0" kern="1200" dirty="0">
              <a:latin typeface="微軟正黑體" panose="020B0604030504040204" pitchFamily="34" charset="-120"/>
              <a:ea typeface="微軟正黑體" panose="020B0604030504040204" pitchFamily="34" charset="-120"/>
            </a:rPr>
            <a:t>無特殊規定，依</a:t>
          </a:r>
          <a:r>
            <a:rPr lang="en-US" sz="2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2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本校</a:t>
          </a:r>
          <a:r>
            <a:rPr lang="zh-TW" altLang="en-US" sz="2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內部程序</a:t>
          </a:r>
          <a:r>
            <a:rPr lang="en-US" sz="2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200" b="0" kern="1200" dirty="0">
              <a:latin typeface="微軟正黑體" panose="020B0604030504040204" pitchFamily="34" charset="-120"/>
              <a:ea typeface="微軟正黑體" panose="020B0604030504040204" pitchFamily="34" charset="-120"/>
            </a:rPr>
            <a:t>辦理</a:t>
          </a:r>
          <a:r>
            <a:rPr lang="zh-TW"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dsp:txBody>
      <dsp:txXfrm>
        <a:off x="40" y="712523"/>
        <a:ext cx="3903199" cy="4018680"/>
      </dsp:txXfrm>
    </dsp:sp>
    <dsp:sp modelId="{0FDD257B-3F5B-44E3-BBD6-CC75E8DF24CE}">
      <dsp:nvSpPr>
        <dsp:cNvPr id="0" name=""/>
        <dsp:cNvSpPr/>
      </dsp:nvSpPr>
      <dsp:spPr>
        <a:xfrm>
          <a:off x="4449687" y="21323"/>
          <a:ext cx="3903199" cy="691200"/>
        </a:xfrm>
        <a:prstGeom prst="rect">
          <a:avLst/>
        </a:prstGeom>
        <a:solidFill>
          <a:schemeClr val="accent5">
            <a:hueOff val="8832355"/>
            <a:satOff val="28758"/>
            <a:lumOff val="10000"/>
            <a:alphaOff val="0"/>
          </a:schemeClr>
        </a:solidFill>
        <a:ln w="34925" cap="flat" cmpd="sng" algn="in">
          <a:solidFill>
            <a:schemeClr val="accent5">
              <a:hueOff val="8832355"/>
              <a:satOff val="28758"/>
              <a:lumOff val="10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支付標準</a:t>
          </a:r>
          <a:endParaRPr lang="zh-TW" altLang="en-US" sz="2400" kern="1200" dirty="0">
            <a:latin typeface="微軟正黑體" panose="020B0604030504040204" pitchFamily="34" charset="-120"/>
            <a:ea typeface="微軟正黑體" panose="020B0604030504040204" pitchFamily="34" charset="-120"/>
          </a:endParaRPr>
        </a:p>
      </dsp:txBody>
      <dsp:txXfrm>
        <a:off x="4449687" y="21323"/>
        <a:ext cx="3903199" cy="691200"/>
      </dsp:txXfrm>
    </dsp:sp>
    <dsp:sp modelId="{97017B4B-3094-4088-A253-CA5A6CDD6F28}">
      <dsp:nvSpPr>
        <dsp:cNvPr id="0" name=""/>
        <dsp:cNvSpPr/>
      </dsp:nvSpPr>
      <dsp:spPr>
        <a:xfrm>
          <a:off x="4449687" y="712523"/>
          <a:ext cx="3903199" cy="4018680"/>
        </a:xfrm>
        <a:prstGeom prst="rect">
          <a:avLst/>
        </a:prstGeom>
        <a:solidFill>
          <a:schemeClr val="accent5">
            <a:tint val="40000"/>
            <a:alpha val="90000"/>
            <a:hueOff val="8780593"/>
            <a:satOff val="29467"/>
            <a:lumOff val="3014"/>
            <a:alphaOff val="0"/>
          </a:schemeClr>
        </a:solidFill>
        <a:ln w="34925" cap="flat" cmpd="sng" algn="in">
          <a:solidFill>
            <a:schemeClr val="accent5">
              <a:tint val="40000"/>
              <a:alpha val="90000"/>
              <a:hueOff val="8780593"/>
              <a:satOff val="29467"/>
              <a:lumOff val="30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zh-TW" sz="2200" b="0" kern="1200" dirty="0">
              <a:latin typeface="微軟正黑體" panose="020B0604030504040204" pitchFamily="34" charset="-120"/>
              <a:ea typeface="微軟正黑體" panose="020B0604030504040204" pitchFamily="34" charset="-120"/>
            </a:rPr>
            <a:t>依照</a:t>
          </a:r>
          <a:r>
            <a:rPr lang="en-US" sz="2600" b="0" kern="1200" dirty="0">
              <a:latin typeface="微軟正黑體" panose="020B0604030504040204" pitchFamily="34" charset="-120"/>
              <a:ea typeface="微軟正黑體" panose="020B0604030504040204" pitchFamily="34" charset="-120"/>
            </a:rPr>
            <a:t>【</a:t>
          </a:r>
          <a:r>
            <a:rPr lang="zh-TW" sz="2600" b="1" kern="1200" dirty="0">
              <a:latin typeface="微軟正黑體" panose="020B0604030504040204" pitchFamily="34" charset="-120"/>
              <a:ea typeface="微軟正黑體" panose="020B0604030504040204" pitchFamily="34" charset="-120"/>
            </a:rPr>
            <a:t>委辦或補</a:t>
          </a:r>
          <a:r>
            <a:rPr lang="en-US" sz="2600" b="1" kern="1200" dirty="0">
              <a:latin typeface="微軟正黑體" panose="020B0604030504040204" pitchFamily="34" charset="-120"/>
              <a:ea typeface="微軟正黑體" panose="020B0604030504040204" pitchFamily="34" charset="-120"/>
            </a:rPr>
            <a:t>(</a:t>
          </a:r>
          <a:r>
            <a:rPr lang="zh-TW" sz="2600" b="1" kern="1200" dirty="0">
              <a:latin typeface="微軟正黑體" panose="020B0604030504040204" pitchFamily="34" charset="-120"/>
              <a:ea typeface="微軟正黑體" panose="020B0604030504040204" pitchFamily="34" charset="-120"/>
            </a:rPr>
            <a:t>捐</a:t>
          </a:r>
          <a:r>
            <a:rPr lang="en-US" sz="2600" b="1" kern="1200" dirty="0">
              <a:latin typeface="微軟正黑體" panose="020B0604030504040204" pitchFamily="34" charset="-120"/>
              <a:ea typeface="微軟正黑體" panose="020B0604030504040204" pitchFamily="34" charset="-120"/>
            </a:rPr>
            <a:t>)</a:t>
          </a:r>
          <a:r>
            <a:rPr lang="zh-TW" sz="2600" b="1" kern="1200" dirty="0">
              <a:latin typeface="微軟正黑體" panose="020B0604030504040204" pitchFamily="34" charset="-120"/>
              <a:ea typeface="微軟正黑體" panose="020B0604030504040204" pitchFamily="34" charset="-120"/>
            </a:rPr>
            <a:t>助單位規定</a:t>
          </a:r>
          <a:r>
            <a:rPr lang="en-US" sz="26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zh-TW" sz="2200" b="0" kern="1200" dirty="0">
              <a:latin typeface="微軟正黑體" panose="020B0604030504040204" pitchFamily="34" charset="-120"/>
              <a:ea typeface="微軟正黑體" panose="020B0604030504040204" pitchFamily="34" charset="-120"/>
            </a:rPr>
            <a:t>委辦或補</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捐</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助單位無特殊規定，依</a:t>
          </a:r>
          <a:r>
            <a:rPr lang="en-US" sz="2400" b="1" kern="1200" dirty="0">
              <a:latin typeface="微軟正黑體" panose="020B0604030504040204" pitchFamily="34" charset="-120"/>
              <a:ea typeface="微軟正黑體" panose="020B0604030504040204" pitchFamily="34" charset="-120"/>
            </a:rPr>
            <a:t>【</a:t>
          </a:r>
          <a:r>
            <a:rPr lang="zh-TW" sz="2400" b="1" kern="1200" dirty="0">
              <a:latin typeface="微軟正黑體" panose="020B0604030504040204" pitchFamily="34" charset="-120"/>
              <a:ea typeface="微軟正黑體" panose="020B0604030504040204" pitchFamily="34" charset="-120"/>
            </a:rPr>
            <a:t>教育部補</a:t>
          </a:r>
          <a:r>
            <a:rPr lang="en-US" sz="2400" b="1" kern="1200" dirty="0">
              <a:latin typeface="微軟正黑體" panose="020B0604030504040204" pitchFamily="34" charset="-120"/>
              <a:ea typeface="微軟正黑體" panose="020B0604030504040204" pitchFamily="34" charset="-120"/>
            </a:rPr>
            <a:t>(</a:t>
          </a:r>
          <a:r>
            <a:rPr lang="zh-TW" sz="2400" b="1" kern="1200" dirty="0">
              <a:latin typeface="微軟正黑體" panose="020B0604030504040204" pitchFamily="34" charset="-120"/>
              <a:ea typeface="微軟正黑體" panose="020B0604030504040204" pitchFamily="34" charset="-120"/>
            </a:rPr>
            <a:t>捐</a:t>
          </a:r>
          <a:r>
            <a:rPr lang="en-US" sz="2400" b="1" kern="1200" dirty="0">
              <a:latin typeface="微軟正黑體" panose="020B0604030504040204" pitchFamily="34" charset="-120"/>
              <a:ea typeface="微軟正黑體" panose="020B0604030504040204" pitchFamily="34" charset="-120"/>
            </a:rPr>
            <a:t>)</a:t>
          </a:r>
          <a:r>
            <a:rPr lang="zh-TW" sz="2400" b="1" kern="1200" dirty="0">
              <a:latin typeface="微軟正黑體" panose="020B0604030504040204" pitchFamily="34" charset="-120"/>
              <a:ea typeface="微軟正黑體" panose="020B0604030504040204" pitchFamily="34" charset="-120"/>
            </a:rPr>
            <a:t>助及委辦計畫經費編列基準表</a:t>
          </a:r>
          <a:r>
            <a:rPr lang="en-US" sz="2400" b="1"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或</a:t>
          </a:r>
          <a:r>
            <a:rPr lang="en-US" sz="2400" b="0" kern="1200" dirty="0">
              <a:solidFill>
                <a:srgbClr val="FF0000"/>
              </a:solidFill>
              <a:latin typeface="微軟正黑體" panose="020B0604030504040204" pitchFamily="34" charset="-120"/>
              <a:ea typeface="微軟正黑體" panose="020B0604030504040204" pitchFamily="34" charset="-120"/>
            </a:rPr>
            <a:t>【</a:t>
          </a:r>
          <a:r>
            <a:rPr lang="zh-TW" sz="2400" b="0" kern="1200" dirty="0">
              <a:solidFill>
                <a:srgbClr val="FF0000"/>
              </a:solidFill>
              <a:latin typeface="微軟正黑體" panose="020B0604030504040204" pitchFamily="34" charset="-120"/>
              <a:ea typeface="微軟正黑體" panose="020B0604030504040204" pitchFamily="34" charset="-120"/>
            </a:rPr>
            <a:t>本校辦法</a:t>
          </a:r>
          <a:r>
            <a:rPr lang="en-US" sz="2400" b="0" kern="1200" dirty="0">
              <a:solidFill>
                <a:srgbClr val="FF0000"/>
              </a:solidFill>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為基準。</a:t>
          </a:r>
          <a:endParaRPr lang="zh-TW" sz="2200" kern="1200" dirty="0">
            <a:latin typeface="微軟正黑體" panose="020B0604030504040204" pitchFamily="34" charset="-120"/>
            <a:ea typeface="微軟正黑體" panose="020B0604030504040204" pitchFamily="34" charset="-120"/>
          </a:endParaRPr>
        </a:p>
      </dsp:txBody>
      <dsp:txXfrm>
        <a:off x="4449687" y="712523"/>
        <a:ext cx="3903199" cy="40186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995FC-2C0F-4DC6-8350-ECD023066C6C}">
      <dsp:nvSpPr>
        <dsp:cNvPr id="0" name=""/>
        <dsp:cNvSpPr/>
      </dsp:nvSpPr>
      <dsp:spPr>
        <a:xfrm>
          <a:off x="2565" y="5156"/>
          <a:ext cx="2501152" cy="518400"/>
        </a:xfrm>
        <a:prstGeom prst="rect">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TW" altLang="en-US" sz="1800" b="1" kern="1200" dirty="0">
              <a:solidFill>
                <a:schemeClr val="tx1"/>
              </a:solidFill>
              <a:latin typeface="微軟正黑體" panose="020B0604030504040204" pitchFamily="34" charset="-120"/>
              <a:ea typeface="微軟正黑體" panose="020B0604030504040204" pitchFamily="34" charset="-120"/>
            </a:rPr>
            <a:t>計畫執行</a:t>
          </a:r>
          <a:endParaRPr lang="zh-TW" altLang="en-US" sz="1800" kern="1200" dirty="0">
            <a:solidFill>
              <a:schemeClr val="tx1"/>
            </a:solidFill>
            <a:latin typeface="微軟正黑體" panose="020B0604030504040204" pitchFamily="34" charset="-120"/>
            <a:ea typeface="微軟正黑體" panose="020B0604030504040204" pitchFamily="34" charset="-120"/>
          </a:endParaRPr>
        </a:p>
      </dsp:txBody>
      <dsp:txXfrm>
        <a:off x="2565" y="5156"/>
        <a:ext cx="2501152" cy="518400"/>
      </dsp:txXfrm>
    </dsp:sp>
    <dsp:sp modelId="{EAE042B9-BEC1-47ED-8E26-A8DB78D56067}">
      <dsp:nvSpPr>
        <dsp:cNvPr id="0" name=""/>
        <dsp:cNvSpPr/>
      </dsp:nvSpPr>
      <dsp:spPr>
        <a:xfrm>
          <a:off x="2565" y="523556"/>
          <a:ext cx="2501152" cy="3952799"/>
        </a:xfrm>
        <a:prstGeom prst="rect">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請於</a:t>
          </a:r>
          <a:r>
            <a:rPr 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18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計畫期間</a:t>
          </a:r>
          <a:r>
            <a:rPr lang="en-US" sz="1800" b="1" kern="1200" dirty="0">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內按計畫書內容執行，並依計畫項目</a:t>
          </a:r>
          <a:r>
            <a:rPr lang="zh-TW" altLang="en-US" sz="1800" b="0" kern="1200" dirty="0">
              <a:solidFill>
                <a:schemeClr val="tx1"/>
              </a:solidFill>
              <a:latin typeface="微軟正黑體" panose="020B0604030504040204" pitchFamily="34" charset="-120"/>
              <a:ea typeface="微軟正黑體" panose="020B0604030504040204" pitchFamily="34" charset="-120"/>
            </a:rPr>
            <a:t>經費</a:t>
          </a:r>
          <a:r>
            <a:rPr lang="zh-TW" sz="1800" b="0" kern="1200" dirty="0">
              <a:solidFill>
                <a:schemeClr val="tx1"/>
              </a:solidFill>
              <a:latin typeface="微軟正黑體" panose="020B0604030504040204" pitchFamily="34" charset="-120"/>
              <a:ea typeface="微軟正黑體" panose="020B0604030504040204" pitchFamily="34" charset="-120"/>
            </a:rPr>
            <a:t>核實支用。</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kern="1200" dirty="0">
              <a:solidFill>
                <a:schemeClr val="tx1"/>
              </a:solidFill>
              <a:latin typeface="微軟正黑體" panose="020B0604030504040204" pitchFamily="34" charset="-120"/>
              <a:ea typeface="微軟正黑體" panose="020B0604030504040204" pitchFamily="34" charset="-120"/>
            </a:rPr>
            <a:t>支付標準：依照</a:t>
          </a:r>
          <a:r>
            <a:rPr 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800" kern="1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補助及委辦經費基準表</a:t>
          </a:r>
          <a:r>
            <a:rPr lang="en-US" sz="1800" b="1" kern="1200" dirty="0">
              <a:latin typeface="微軟正黑體" panose="020B0604030504040204" pitchFamily="34" charset="-120"/>
              <a:ea typeface="微軟正黑體" panose="020B0604030504040204" pitchFamily="34" charset="-120"/>
            </a:rPr>
            <a:t>】</a:t>
          </a:r>
          <a:r>
            <a:rPr lang="zh-TW" altLang="en-US" sz="1800" kern="1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800" kern="1200" dirty="0">
              <a:solidFill>
                <a:schemeClr val="tx1"/>
              </a:solidFill>
              <a:latin typeface="微軟正黑體" panose="020B0604030504040204" pitchFamily="34" charset="-120"/>
              <a:ea typeface="微軟正黑體" panose="020B0604030504040204" pitchFamily="34" charset="-120"/>
            </a:rPr>
            <a:t>無特殊規定，依照</a:t>
          </a:r>
          <a:r>
            <a:rPr 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800" kern="1200" dirty="0">
              <a:solidFill>
                <a:srgbClr val="FF0000"/>
              </a:solidFill>
              <a:latin typeface="微軟正黑體" panose="020B0604030504040204" pitchFamily="34" charset="-120"/>
              <a:ea typeface="微軟正黑體" panose="020B0604030504040204" pitchFamily="34" charset="-120"/>
            </a:rPr>
            <a:t>補助及委辦經費基準表</a:t>
          </a:r>
          <a:r>
            <a:rPr lang="en-US" sz="1800" b="1" kern="1200" dirty="0">
              <a:latin typeface="微軟正黑體" panose="020B0604030504040204" pitchFamily="34" charset="-120"/>
              <a:ea typeface="微軟正黑體" panose="020B0604030504040204" pitchFamily="34" charset="-120"/>
            </a:rPr>
            <a:t>】</a:t>
          </a:r>
          <a:r>
            <a:rPr lang="zh-TW" altLang="en-US" sz="1800" kern="1200" dirty="0">
              <a:solidFill>
                <a:srgbClr val="FF0000"/>
              </a:solidFill>
              <a:latin typeface="微軟正黑體" panose="020B0604030504040204" pitchFamily="34" charset="-120"/>
              <a:ea typeface="微軟正黑體" panose="020B0604030504040204" pitchFamily="34" charset="-120"/>
            </a:rPr>
            <a:t>及</a:t>
          </a:r>
          <a:r>
            <a:rPr 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800" kern="1200" dirty="0">
              <a:solidFill>
                <a:srgbClr val="FF0000"/>
              </a:solidFill>
              <a:latin typeface="微軟正黑體" panose="020B0604030504040204" pitchFamily="34" charset="-120"/>
              <a:ea typeface="微軟正黑體" panose="020B0604030504040204" pitchFamily="34" charset="-120"/>
            </a:rPr>
            <a:t>本校各項規定及辦法</a:t>
          </a:r>
          <a:r>
            <a:rPr lang="en-US" sz="1800" b="1" kern="1200" dirty="0">
              <a:latin typeface="微軟正黑體" panose="020B0604030504040204" pitchFamily="34" charset="-120"/>
              <a:ea typeface="微軟正黑體" panose="020B0604030504040204" pitchFamily="34" charset="-120"/>
            </a:rPr>
            <a:t>】</a:t>
          </a:r>
          <a:r>
            <a:rPr lang="zh-TW" altLang="en-US" sz="1800" kern="1200" dirty="0">
              <a:solidFill>
                <a:srgbClr val="FF0000"/>
              </a:solidFill>
              <a:latin typeface="微軟正黑體" panose="020B0604030504040204" pitchFamily="34" charset="-120"/>
              <a:ea typeface="微軟正黑體" panose="020B0604030504040204" pitchFamily="34" charset="-120"/>
            </a:rPr>
            <a:t>。</a:t>
          </a:r>
          <a:endParaRPr lang="zh-TW" sz="1800" kern="1200" dirty="0">
            <a:solidFill>
              <a:srgbClr val="FF0000"/>
            </a:solidFill>
            <a:latin typeface="微軟正黑體" panose="020B0604030504040204" pitchFamily="34" charset="-120"/>
            <a:ea typeface="微軟正黑體" panose="020B0604030504040204" pitchFamily="34" charset="-120"/>
          </a:endParaRPr>
        </a:p>
      </dsp:txBody>
      <dsp:txXfrm>
        <a:off x="2565" y="523556"/>
        <a:ext cx="2501152" cy="3952799"/>
      </dsp:txXfrm>
    </dsp:sp>
    <dsp:sp modelId="{3B8DDA15-4E5C-4960-9F38-E6574A96D64B}">
      <dsp:nvSpPr>
        <dsp:cNvPr id="0" name=""/>
        <dsp:cNvSpPr/>
      </dsp:nvSpPr>
      <dsp:spPr>
        <a:xfrm>
          <a:off x="2853879" y="5156"/>
          <a:ext cx="2501152" cy="518400"/>
        </a:xfrm>
        <a:prstGeom prst="rect">
          <a:avLst/>
        </a:prstGeom>
        <a:solidFill>
          <a:schemeClr val="accent5">
            <a:hueOff val="4416178"/>
            <a:satOff val="14379"/>
            <a:lumOff val="5000"/>
            <a:alphaOff val="0"/>
          </a:schemeClr>
        </a:solidFill>
        <a:ln w="34925" cap="flat" cmpd="sng" algn="in">
          <a:solidFill>
            <a:schemeClr val="accent5">
              <a:hueOff val="4416178"/>
              <a:satOff val="14379"/>
              <a:lumOff val="5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TW" altLang="en-US" sz="1800" b="1" kern="1200" dirty="0">
              <a:solidFill>
                <a:schemeClr val="tx1"/>
              </a:solidFill>
              <a:latin typeface="微軟正黑體" panose="020B0604030504040204" pitchFamily="34" charset="-120"/>
              <a:ea typeface="微軟正黑體" panose="020B0604030504040204" pitchFamily="34" charset="-120"/>
            </a:rPr>
            <a:t>變更計畫經費</a:t>
          </a:r>
          <a:endParaRPr lang="zh-TW" altLang="en-US" sz="1800" kern="1200" dirty="0">
            <a:solidFill>
              <a:schemeClr val="tx1"/>
            </a:solidFill>
            <a:latin typeface="微軟正黑體" panose="020B0604030504040204" pitchFamily="34" charset="-120"/>
            <a:ea typeface="微軟正黑體" panose="020B0604030504040204" pitchFamily="34" charset="-120"/>
          </a:endParaRPr>
        </a:p>
      </dsp:txBody>
      <dsp:txXfrm>
        <a:off x="2853879" y="5156"/>
        <a:ext cx="2501152" cy="518400"/>
      </dsp:txXfrm>
    </dsp:sp>
    <dsp:sp modelId="{10823CC7-7325-40B6-B4B4-53F8CAEF902B}">
      <dsp:nvSpPr>
        <dsp:cNvPr id="0" name=""/>
        <dsp:cNvSpPr/>
      </dsp:nvSpPr>
      <dsp:spPr>
        <a:xfrm>
          <a:off x="2853879" y="523556"/>
          <a:ext cx="2501152" cy="3952799"/>
        </a:xfrm>
        <a:prstGeom prst="rect">
          <a:avLst/>
        </a:prstGeom>
        <a:solidFill>
          <a:schemeClr val="accent5">
            <a:tint val="40000"/>
            <a:alpha val="90000"/>
            <a:hueOff val="4390296"/>
            <a:satOff val="14733"/>
            <a:lumOff val="1507"/>
            <a:alphaOff val="0"/>
          </a:schemeClr>
        </a:solidFill>
        <a:ln w="34925" cap="flat" cmpd="sng" algn="in">
          <a:solidFill>
            <a:schemeClr val="accent5">
              <a:tint val="40000"/>
              <a:alpha val="90000"/>
              <a:hueOff val="4390296"/>
              <a:satOff val="14733"/>
              <a:lumOff val="15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請先</a:t>
          </a:r>
          <a:r>
            <a:rPr 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1800" b="1" u="sng" kern="1200" dirty="0">
              <a:solidFill>
                <a:schemeClr val="tx1"/>
              </a:solidFill>
              <a:latin typeface="微軟正黑體" panose="020B0604030504040204" pitchFamily="34" charset="-120"/>
              <a:ea typeface="微軟正黑體" panose="020B0604030504040204" pitchFamily="34" charset="-120"/>
            </a:rPr>
            <a:t>徵詢補助</a:t>
          </a:r>
          <a:r>
            <a:rPr lang="en-US" sz="1800" b="1" u="sng" kern="1200" dirty="0">
              <a:solidFill>
                <a:schemeClr val="tx1"/>
              </a:solidFill>
              <a:latin typeface="微軟正黑體" panose="020B0604030504040204" pitchFamily="34" charset="-120"/>
              <a:ea typeface="微軟正黑體" panose="020B0604030504040204" pitchFamily="34" charset="-120"/>
            </a:rPr>
            <a:t>(</a:t>
          </a:r>
          <a:r>
            <a:rPr lang="zh-TW" sz="1800" b="1" u="sng" kern="1200" dirty="0">
              <a:solidFill>
                <a:schemeClr val="tx1"/>
              </a:solidFill>
              <a:latin typeface="微軟正黑體" panose="020B0604030504040204" pitchFamily="34" charset="-120"/>
              <a:ea typeface="微軟正黑體" panose="020B0604030504040204" pitchFamily="34" charset="-120"/>
            </a:rPr>
            <a:t>委辦</a:t>
          </a:r>
          <a:r>
            <a:rPr lang="en-US" sz="1800" b="1" u="sng" kern="1200" dirty="0">
              <a:solidFill>
                <a:schemeClr val="tx1"/>
              </a:solidFill>
              <a:latin typeface="微軟正黑體" panose="020B0604030504040204" pitchFamily="34" charset="-120"/>
              <a:ea typeface="微軟正黑體" panose="020B0604030504040204" pitchFamily="34" charset="-120"/>
            </a:rPr>
            <a:t>)</a:t>
          </a:r>
          <a:r>
            <a:rPr lang="zh-TW" sz="1800" b="1" u="sng" kern="1200" dirty="0">
              <a:solidFill>
                <a:schemeClr val="tx1"/>
              </a:solidFill>
              <a:latin typeface="微軟正黑體" panose="020B0604030504040204" pitchFamily="34" charset="-120"/>
              <a:ea typeface="微軟正黑體" panose="020B0604030504040204" pitchFamily="34" charset="-120"/>
            </a:rPr>
            <a:t>單位同意</a:t>
          </a:r>
          <a:r>
            <a:rPr lang="en-US" sz="1800" b="1" kern="1200" dirty="0">
              <a:latin typeface="微軟正黑體" panose="020B0604030504040204" pitchFamily="34" charset="-120"/>
              <a:ea typeface="微軟正黑體" panose="020B0604030504040204" pitchFamily="34" charset="-120"/>
            </a:rPr>
            <a:t>】</a:t>
          </a:r>
          <a:r>
            <a:rPr lang="en-US" sz="1800" b="1" u="sng" kern="1200" dirty="0">
              <a:solidFill>
                <a:schemeClr val="tx1"/>
              </a:solidFill>
              <a:latin typeface="微軟正黑體" panose="020B0604030504040204" pitchFamily="34" charset="-120"/>
              <a:ea typeface="微軟正黑體" panose="020B0604030504040204" pitchFamily="34" charset="-120"/>
            </a:rPr>
            <a:t>(</a:t>
          </a:r>
          <a:r>
            <a:rPr lang="zh-TW" sz="1800" b="1" u="sng" kern="1200" dirty="0">
              <a:solidFill>
                <a:schemeClr val="tx1"/>
              </a:solidFill>
              <a:latin typeface="微軟正黑體" panose="020B0604030504040204" pitchFamily="34" charset="-120"/>
              <a:ea typeface="微軟正黑體" panose="020B0604030504040204" pitchFamily="34" charset="-120"/>
            </a:rPr>
            <a:t>例如：來函、信件</a:t>
          </a:r>
          <a:r>
            <a:rPr lang="en-US" sz="1800" b="1" u="sng" kern="1200" dirty="0">
              <a:solidFill>
                <a:schemeClr val="tx1"/>
              </a:solidFill>
              <a:latin typeface="微軟正黑體" panose="020B0604030504040204" pitchFamily="34" charset="-120"/>
              <a:ea typeface="微軟正黑體" panose="020B0604030504040204" pitchFamily="34" charset="-120"/>
            </a:rPr>
            <a:t>…</a:t>
          </a:r>
          <a:r>
            <a:rPr lang="zh-TW" sz="1800" b="1" u="sng" kern="1200" dirty="0">
              <a:solidFill>
                <a:schemeClr val="tx1"/>
              </a:solidFill>
              <a:latin typeface="微軟正黑體" panose="020B0604030504040204" pitchFamily="34" charset="-120"/>
              <a:ea typeface="微軟正黑體" panose="020B0604030504040204" pitchFamily="34" charset="-120"/>
            </a:rPr>
            <a:t>等</a:t>
          </a:r>
          <a:r>
            <a:rPr lang="en-US" sz="1800" b="1" u="sng" kern="1200" dirty="0">
              <a:solidFill>
                <a:schemeClr val="tx1"/>
              </a:solidFill>
              <a:latin typeface="微軟正黑體" panose="020B0604030504040204" pitchFamily="34" charset="-120"/>
              <a:ea typeface="微軟正黑體" panose="020B0604030504040204" pitchFamily="34" charset="-120"/>
            </a:rPr>
            <a:t>)</a:t>
          </a:r>
          <a:r>
            <a:rPr lang="en-US" sz="1800" b="1" kern="1200" dirty="0">
              <a:latin typeface="微軟正黑體" panose="020B0604030504040204" pitchFamily="34" charset="-120"/>
              <a:ea typeface="微軟正黑體" panose="020B0604030504040204" pitchFamily="34" charset="-120"/>
            </a:rPr>
            <a:t> </a:t>
          </a:r>
          <a:r>
            <a:rPr lang="zh-TW" sz="1800" b="0" kern="1200" dirty="0">
              <a:solidFill>
                <a:schemeClr val="tx1"/>
              </a:solidFill>
              <a:latin typeface="微軟正黑體" panose="020B0604030504040204" pitchFamily="34" charset="-120"/>
              <a:ea typeface="微軟正黑體" panose="020B0604030504040204" pitchFamily="34" charset="-120"/>
            </a:rPr>
            <a:t>，並</a:t>
          </a:r>
          <a:r>
            <a:rPr 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依校內程序申請</a:t>
          </a:r>
          <a:r>
            <a:rPr lang="en-US" sz="1800" b="1" kern="1200" dirty="0">
              <a:latin typeface="微軟正黑體" panose="020B0604030504040204" pitchFamily="34" charset="-120"/>
              <a:ea typeface="微軟正黑體" panose="020B0604030504040204" pitchFamily="34" charset="-120"/>
            </a:rPr>
            <a:t>】</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參閱預算流用、追加減</a:t>
          </a:r>
          <a:r>
            <a:rPr lang="zh-TW" altLang="en-US" sz="1800" b="0" kern="1200" dirty="0">
              <a:solidFill>
                <a:schemeClr val="tx1"/>
              </a:solidFill>
              <a:latin typeface="微軟正黑體" panose="020B0604030504040204" pitchFamily="34" charset="-120"/>
              <a:ea typeface="微軟正黑體" panose="020B0604030504040204" pitchFamily="34" charset="-120"/>
            </a:rPr>
            <a:t>說明</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2853879" y="523556"/>
        <a:ext cx="2501152" cy="3952799"/>
      </dsp:txXfrm>
    </dsp:sp>
    <dsp:sp modelId="{AC40CA27-5DE8-48AE-8521-56C362A4A432}">
      <dsp:nvSpPr>
        <dsp:cNvPr id="0" name=""/>
        <dsp:cNvSpPr/>
      </dsp:nvSpPr>
      <dsp:spPr>
        <a:xfrm>
          <a:off x="5705193" y="5156"/>
          <a:ext cx="2501152" cy="518400"/>
        </a:xfrm>
        <a:prstGeom prst="rect">
          <a:avLst/>
        </a:prstGeom>
        <a:solidFill>
          <a:schemeClr val="accent5">
            <a:hueOff val="8832355"/>
            <a:satOff val="28758"/>
            <a:lumOff val="10000"/>
            <a:alphaOff val="0"/>
          </a:schemeClr>
        </a:solidFill>
        <a:ln w="34925" cap="flat" cmpd="sng" algn="in">
          <a:solidFill>
            <a:schemeClr val="accent5">
              <a:hueOff val="8832355"/>
              <a:satOff val="28758"/>
              <a:lumOff val="10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TW" altLang="en-US" sz="1800" b="1" kern="1200">
              <a:solidFill>
                <a:schemeClr val="tx1"/>
              </a:solidFill>
              <a:latin typeface="微軟正黑體" panose="020B0604030504040204" pitchFamily="34" charset="-120"/>
              <a:ea typeface="微軟正黑體" panose="020B0604030504040204" pitchFamily="34" charset="-120"/>
            </a:rPr>
            <a:t>展延計畫</a:t>
          </a:r>
          <a:endParaRPr lang="zh-TW" altLang="en-US" sz="1800" kern="1200" dirty="0">
            <a:solidFill>
              <a:schemeClr val="tx1"/>
            </a:solidFill>
            <a:latin typeface="微軟正黑體" panose="020B0604030504040204" pitchFamily="34" charset="-120"/>
            <a:ea typeface="微軟正黑體" panose="020B0604030504040204" pitchFamily="34" charset="-120"/>
          </a:endParaRPr>
        </a:p>
      </dsp:txBody>
      <dsp:txXfrm>
        <a:off x="5705193" y="5156"/>
        <a:ext cx="2501152" cy="518400"/>
      </dsp:txXfrm>
    </dsp:sp>
    <dsp:sp modelId="{EF95E59D-F3C9-455B-A99B-C48B0C64DE71}">
      <dsp:nvSpPr>
        <dsp:cNvPr id="0" name=""/>
        <dsp:cNvSpPr/>
      </dsp:nvSpPr>
      <dsp:spPr>
        <a:xfrm>
          <a:off x="5705193" y="523556"/>
          <a:ext cx="2501152" cy="3952799"/>
        </a:xfrm>
        <a:prstGeom prst="rect">
          <a:avLst/>
        </a:prstGeom>
        <a:solidFill>
          <a:schemeClr val="accent5">
            <a:tint val="40000"/>
            <a:alpha val="90000"/>
            <a:hueOff val="8780593"/>
            <a:satOff val="29467"/>
            <a:lumOff val="3014"/>
            <a:alphaOff val="0"/>
          </a:schemeClr>
        </a:solidFill>
        <a:ln w="34925" cap="flat" cmpd="sng" algn="in">
          <a:solidFill>
            <a:schemeClr val="accent5">
              <a:tint val="40000"/>
              <a:alpha val="90000"/>
              <a:hueOff val="8780593"/>
              <a:satOff val="29467"/>
              <a:lumOff val="30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請於計畫期間內</a:t>
          </a:r>
          <a:r>
            <a:rPr 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1800" b="1" u="sng" kern="1200" dirty="0">
              <a:solidFill>
                <a:schemeClr val="tx1"/>
              </a:solidFill>
              <a:latin typeface="微軟正黑體" panose="020B0604030504040204" pitchFamily="34" charset="-120"/>
              <a:ea typeface="微軟正黑體" panose="020B0604030504040204" pitchFamily="34" charset="-120"/>
            </a:rPr>
            <a:t>徵詢補助</a:t>
          </a:r>
          <a:r>
            <a:rPr lang="en-US" sz="1800" b="1" u="sng" kern="1200" dirty="0">
              <a:solidFill>
                <a:schemeClr val="tx1"/>
              </a:solidFill>
              <a:latin typeface="微軟正黑體" panose="020B0604030504040204" pitchFamily="34" charset="-120"/>
              <a:ea typeface="微軟正黑體" panose="020B0604030504040204" pitchFamily="34" charset="-120"/>
            </a:rPr>
            <a:t>(</a:t>
          </a:r>
          <a:r>
            <a:rPr lang="zh-TW" sz="1800" b="1" u="sng" kern="1200" dirty="0">
              <a:solidFill>
                <a:schemeClr val="tx1"/>
              </a:solidFill>
              <a:latin typeface="微軟正黑體" panose="020B0604030504040204" pitchFamily="34" charset="-120"/>
              <a:ea typeface="微軟正黑體" panose="020B0604030504040204" pitchFamily="34" charset="-120"/>
            </a:rPr>
            <a:t>委辦</a:t>
          </a:r>
          <a:r>
            <a:rPr lang="en-US" sz="1800" b="1" u="sng" kern="1200" dirty="0">
              <a:solidFill>
                <a:schemeClr val="tx1"/>
              </a:solidFill>
              <a:latin typeface="微軟正黑體" panose="020B0604030504040204" pitchFamily="34" charset="-120"/>
              <a:ea typeface="微軟正黑體" panose="020B0604030504040204" pitchFamily="34" charset="-120"/>
            </a:rPr>
            <a:t>)</a:t>
          </a:r>
          <a:r>
            <a:rPr lang="zh-TW" sz="1800" b="1" u="sng" kern="1200" dirty="0">
              <a:solidFill>
                <a:schemeClr val="tx1"/>
              </a:solidFill>
              <a:latin typeface="微軟正黑體" panose="020B0604030504040204" pitchFamily="34" charset="-120"/>
              <a:ea typeface="微軟正黑體" panose="020B0604030504040204" pitchFamily="34" charset="-120"/>
            </a:rPr>
            <a:t>單位同意，並檢附展延證明</a:t>
          </a:r>
          <a:r>
            <a:rPr lang="en-US" sz="1800" b="1" kern="1200" dirty="0">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b="0" kern="1200" dirty="0">
              <a:solidFill>
                <a:schemeClr val="tx1"/>
              </a:solidFill>
              <a:latin typeface="微軟正黑體" panose="020B0604030504040204" pitchFamily="34" charset="-120"/>
              <a:ea typeface="微軟正黑體" panose="020B0604030504040204" pitchFamily="34" charset="-120"/>
            </a:rPr>
            <a:t>展延證明</a:t>
          </a:r>
          <a:r>
            <a:rPr lang="zh-TW" sz="1800" b="0" kern="1200" dirty="0">
              <a:solidFill>
                <a:schemeClr val="tx1"/>
              </a:solidFill>
              <a:latin typeface="微軟正黑體" panose="020B0604030504040204" pitchFamily="34" charset="-120"/>
              <a:ea typeface="微軟正黑體" panose="020B0604030504040204" pitchFamily="34" charset="-120"/>
            </a:rPr>
            <a:t>：</a:t>
          </a:r>
          <a:r>
            <a:rPr lang="zh-TW" altLang="en-US" sz="1800" b="0" kern="1200" dirty="0">
              <a:solidFill>
                <a:schemeClr val="tx1"/>
              </a:solidFill>
              <a:latin typeface="微軟正黑體" panose="020B0604030504040204" pitchFamily="34" charset="-120"/>
              <a:ea typeface="微軟正黑體" panose="020B0604030504040204" pitchFamily="34" charset="-120"/>
            </a:rPr>
            <a:t>雙方</a:t>
          </a:r>
          <a:r>
            <a:rPr lang="zh-TW" sz="1800" b="0" kern="1200" dirty="0">
              <a:solidFill>
                <a:schemeClr val="tx1"/>
              </a:solidFill>
              <a:latin typeface="微軟正黑體" panose="020B0604030504040204" pitchFamily="34" charset="-120"/>
              <a:ea typeface="微軟正黑體" panose="020B0604030504040204" pitchFamily="34" charset="-120"/>
            </a:rPr>
            <a:t>來函、信件</a:t>
          </a:r>
          <a:r>
            <a:rPr lang="zh-TW" altLang="en-US" sz="1800" b="0" kern="1200" dirty="0">
              <a:solidFill>
                <a:schemeClr val="tx1"/>
              </a:solidFill>
              <a:latin typeface="微軟正黑體" panose="020B0604030504040204" pitchFamily="34" charset="-120"/>
              <a:ea typeface="微軟正黑體" panose="020B0604030504040204" pitchFamily="34" charset="-120"/>
            </a:rPr>
            <a:t>、公文</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等</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，並依校內程序申請。</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5705193" y="523556"/>
        <a:ext cx="2501152" cy="395279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pPr>
              <a:defRPr/>
            </a:pPr>
            <a:endParaRPr lang="zh-TW" altLang="en-US"/>
          </a:p>
        </p:txBody>
      </p:sp>
      <p:sp>
        <p:nvSpPr>
          <p:cNvPr id="4" name="頁尾版面配置區 3"/>
          <p:cNvSpPr>
            <a:spLocks noGrp="1"/>
          </p:cNvSpPr>
          <p:nvPr>
            <p:ph type="ftr" sz="quarter" idx="2"/>
          </p:nvPr>
        </p:nvSpPr>
        <p:spPr>
          <a:xfrm>
            <a:off x="0" y="9430219"/>
            <a:ext cx="2946400" cy="496412"/>
          </a:xfrm>
          <a:prstGeom prst="rect">
            <a:avLst/>
          </a:prstGeom>
        </p:spPr>
        <p:txBody>
          <a:bodyPr vert="horz" lIns="91440" tIns="45720" rIns="91440" bIns="45720" rtlCol="0" anchor="b"/>
          <a:lstStyle>
            <a:lvl1pPr algn="l">
              <a:defRPr sz="1200"/>
            </a:lvl1pPr>
          </a:lstStyle>
          <a:p>
            <a:pPr>
              <a:defRPr/>
            </a:pPr>
            <a:endParaRPr lang="zh-TW" altLang="en-US"/>
          </a:p>
        </p:txBody>
      </p:sp>
    </p:spTree>
    <p:extLst>
      <p:ext uri="{BB962C8B-B14F-4D97-AF65-F5344CB8AC3E}">
        <p14:creationId xmlns:p14="http://schemas.microsoft.com/office/powerpoint/2010/main" val="3374843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49688" y="0"/>
            <a:ext cx="2946400" cy="496412"/>
          </a:xfrm>
          <a:prstGeom prst="rect">
            <a:avLst/>
          </a:prstGeom>
        </p:spPr>
        <p:txBody>
          <a:bodyPr vert="horz" lIns="91440" tIns="45720" rIns="91440" bIns="45720" rtlCol="0"/>
          <a:lstStyle>
            <a:lvl1pPr algn="r">
              <a:defRPr sz="1200">
                <a:latin typeface="Arial" charset="0"/>
                <a:ea typeface="新細明體" pitchFamily="18" charset="-120"/>
              </a:defRPr>
            </a:lvl1pPr>
          </a:lstStyle>
          <a:p>
            <a:pPr>
              <a:defRPr/>
            </a:pPr>
            <a:fld id="{0D3C7C28-51A7-457B-AC38-A68CCDEB3410}" type="datetimeFigureOut">
              <a:rPr lang="zh-TW" altLang="en-US"/>
              <a:pPr>
                <a:defRPr/>
              </a:pPr>
              <a:t>2024/9/2</a:t>
            </a:fld>
            <a:endParaRPr lang="zh-TW" altLang="en-US"/>
          </a:p>
        </p:txBody>
      </p:sp>
      <p:sp>
        <p:nvSpPr>
          <p:cNvPr id="4" name="投影片圖像版面配置區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6706"/>
            <a:ext cx="5438775" cy="4467701"/>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30219"/>
            <a:ext cx="2946400" cy="496412"/>
          </a:xfrm>
          <a:prstGeom prst="rect">
            <a:avLst/>
          </a:prstGeom>
        </p:spPr>
        <p:txBody>
          <a:bodyPr vert="horz" lIns="91440" tIns="45720" rIns="91440" bIns="45720" rtlCol="0" anchor="b"/>
          <a:lstStyle>
            <a:lvl1pPr algn="l">
              <a:defRPr sz="1200">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430219"/>
            <a:ext cx="2946400" cy="4964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46477E8-BFEB-403C-874F-1F0A3571FA52}" type="slidenum">
              <a:rPr lang="zh-TW" altLang="en-US"/>
              <a:pPr/>
              <a:t>‹#›</a:t>
            </a:fld>
            <a:endParaRPr lang="zh-TW" altLang="en-US"/>
          </a:p>
        </p:txBody>
      </p:sp>
    </p:spTree>
    <p:extLst>
      <p:ext uri="{BB962C8B-B14F-4D97-AF65-F5344CB8AC3E}">
        <p14:creationId xmlns:p14="http://schemas.microsoft.com/office/powerpoint/2010/main" val="257718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81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FEA6D168-9918-489F-9F6D-05A9F18F124F}" type="slidenum">
              <a:rPr lang="zh-TW" altLang="en-US"/>
              <a:pPr eaLnBrk="1" hangingPunct="1"/>
              <a:t>1</a:t>
            </a:fld>
            <a:endParaRPr lang="zh-TW" altLang="en-US"/>
          </a:p>
        </p:txBody>
      </p:sp>
    </p:spTree>
    <p:extLst>
      <p:ext uri="{BB962C8B-B14F-4D97-AF65-F5344CB8AC3E}">
        <p14:creationId xmlns:p14="http://schemas.microsoft.com/office/powerpoint/2010/main" val="497098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圖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YUANPEI\桌面\157486297.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115888"/>
            <a:ext cx="518477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6" name="Date Placeholder 3"/>
          <p:cNvSpPr>
            <a:spLocks noGrp="1"/>
          </p:cNvSpPr>
          <p:nvPr>
            <p:ph type="dt" sz="half" idx="10"/>
          </p:nvPr>
        </p:nvSpPr>
        <p:spPr/>
        <p:txBody>
          <a:bodyPr/>
          <a:lstStyle>
            <a:lvl1pPr>
              <a:defRPr/>
            </a:lvl1pPr>
          </a:lstStyle>
          <a:p>
            <a:pPr>
              <a:defRPr/>
            </a:pPr>
            <a:fld id="{BFACF2CB-D5EC-4664-8943-FDA97496072B}" type="datetime1">
              <a:rPr lang="zh-TW" altLang="en-US"/>
              <a:pPr>
                <a:defRPr/>
              </a:pPr>
              <a:t>2024/9/2</a:t>
            </a:fld>
            <a:endParaRPr lang="zh-TW" altLang="en-US"/>
          </a:p>
        </p:txBody>
      </p:sp>
      <p:sp>
        <p:nvSpPr>
          <p:cNvPr id="7" name="Footer Placeholder 4"/>
          <p:cNvSpPr>
            <a:spLocks noGrp="1"/>
          </p:cNvSpPr>
          <p:nvPr>
            <p:ph type="ftr" sz="quarter" idx="11"/>
          </p:nvPr>
        </p:nvSpPr>
        <p:spPr/>
        <p:txBody>
          <a:bodyPr/>
          <a:lstStyle>
            <a:lvl1pPr>
              <a:defRPr/>
            </a:lvl1pPr>
          </a:lstStyle>
          <a:p>
            <a:pPr>
              <a:defRPr/>
            </a:pPr>
            <a:endParaRPr lang="zh-TW" altLang="en-US"/>
          </a:p>
        </p:txBody>
      </p:sp>
      <p:sp>
        <p:nvSpPr>
          <p:cNvPr id="8" name="Slide Number Placeholder 5"/>
          <p:cNvSpPr>
            <a:spLocks noGrp="1"/>
          </p:cNvSpPr>
          <p:nvPr>
            <p:ph type="sldNum" sz="quarter" idx="12"/>
          </p:nvPr>
        </p:nvSpPr>
        <p:spPr/>
        <p:txBody>
          <a:bodyPr/>
          <a:lstStyle>
            <a:lvl1pPr>
              <a:defRPr sz="1600" b="1">
                <a:solidFill>
                  <a:srgbClr val="0000CC"/>
                </a:solidFill>
                <a:latin typeface="Calibri" panose="020F0502020204030204" pitchFamily="34" charset="0"/>
              </a:defRPr>
            </a:lvl1pPr>
          </a:lstStyle>
          <a:p>
            <a:fld id="{C2538918-0868-4C60-9825-BE7E27867037}" type="slidenum">
              <a:rPr lang="en-US" altLang="zh-TW"/>
              <a:pPr/>
              <a:t>‹#›</a:t>
            </a:fld>
            <a:endParaRPr lang="en-US" altLang="en-US"/>
          </a:p>
        </p:txBody>
      </p:sp>
    </p:spTree>
    <p:extLst>
      <p:ext uri="{BB962C8B-B14F-4D97-AF65-F5344CB8AC3E}">
        <p14:creationId xmlns:p14="http://schemas.microsoft.com/office/powerpoint/2010/main" val="315070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F1393787-1646-4A9A-984D-B1AD785D4B05}" type="datetime1">
              <a:rPr lang="zh-TW" altLang="en-US"/>
              <a:pPr>
                <a:defRPr/>
              </a:pPr>
              <a:t>2024/9/2</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fld id="{C9E62FAE-5277-40B3-89ED-D928BDF72DA6}" type="slidenum">
              <a:rPr lang="zh-TW" altLang="en-US"/>
              <a:pPr/>
              <a:t>‹#›</a:t>
            </a:fld>
            <a:endParaRPr lang="zh-TW" altLang="en-US"/>
          </a:p>
        </p:txBody>
      </p:sp>
    </p:spTree>
    <p:extLst>
      <p:ext uri="{BB962C8B-B14F-4D97-AF65-F5344CB8AC3E}">
        <p14:creationId xmlns:p14="http://schemas.microsoft.com/office/powerpoint/2010/main" val="312961841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F93E2566-47F1-4485-929B-A58BB2BE9E93}" type="datetime1">
              <a:rPr lang="zh-TW" altLang="en-US"/>
              <a:pPr>
                <a:defRPr/>
              </a:pPr>
              <a:t>2024/9/2</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fld id="{6579FCF8-CBC7-4FB1-B02B-6DB05FBDA709}" type="slidenum">
              <a:rPr lang="zh-TW" altLang="en-US"/>
              <a:pPr/>
              <a:t>‹#›</a:t>
            </a:fld>
            <a:endParaRPr lang="zh-TW" altLang="en-US"/>
          </a:p>
        </p:txBody>
      </p:sp>
    </p:spTree>
    <p:extLst>
      <p:ext uri="{BB962C8B-B14F-4D97-AF65-F5344CB8AC3E}">
        <p14:creationId xmlns:p14="http://schemas.microsoft.com/office/powerpoint/2010/main" val="93237252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只有標題">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Microsoft JhengHei"/>
                <a:cs typeface="Microsoft JhengHei"/>
              </a:defRPr>
            </a:lvl1pPr>
          </a:lstStyle>
          <a:p>
            <a:r>
              <a:rPr lang="zh-TW" altLang="en-US"/>
              <a:t>按一下以編輯母片標題樣式</a:t>
            </a:r>
            <a:endParaRPr/>
          </a:p>
        </p:txBody>
      </p:sp>
      <p:sp>
        <p:nvSpPr>
          <p:cNvPr id="3" name="Holder 3"/>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4" name="Holder 4"/>
          <p:cNvSpPr>
            <a:spLocks noGrp="1"/>
          </p:cNvSpPr>
          <p:nvPr>
            <p:ph type="dt" sz="half" idx="11"/>
          </p:nvPr>
        </p:nvSpPr>
        <p:spPr/>
        <p:txBody>
          <a:bodyPr lIns="0" tIns="0" rIns="0" bIns="0"/>
          <a:lstStyle>
            <a:lvl1pPr algn="l">
              <a:defRPr>
                <a:solidFill>
                  <a:schemeClr val="tx1">
                    <a:tint val="75000"/>
                  </a:schemeClr>
                </a:solidFill>
              </a:defRPr>
            </a:lvl1pPr>
          </a:lstStyle>
          <a:p>
            <a:pPr>
              <a:defRPr/>
            </a:pPr>
            <a:fld id="{BBBD5380-00FF-4A2A-8F84-D2220CB2B572}" type="datetime1">
              <a:rPr lang="zh-TW" altLang="en-US"/>
              <a:pPr>
                <a:defRPr/>
              </a:pPr>
              <a:t>2024/9/2</a:t>
            </a:fld>
            <a:endParaRPr lang="en-US"/>
          </a:p>
        </p:txBody>
      </p:sp>
      <p:sp>
        <p:nvSpPr>
          <p:cNvPr id="5" name="Holder 5"/>
          <p:cNvSpPr>
            <a:spLocks noGrp="1"/>
          </p:cNvSpPr>
          <p:nvPr>
            <p:ph type="sldNum" sz="quarter" idx="12"/>
          </p:nvPr>
        </p:nvSpPr>
        <p:spPr/>
        <p:txBody>
          <a:bodyPr lIns="0" tIns="0" rIns="0" bIns="0"/>
          <a:lstStyle>
            <a:lvl1pPr>
              <a:defRPr/>
            </a:lvl1pPr>
          </a:lstStyle>
          <a:p>
            <a:fld id="{FB8BE981-971F-4D85-AD23-1DC863D6529B}" type="slidenum">
              <a:rPr lang="zh-TW" altLang="zh-TW"/>
              <a:pPr/>
              <a:t>‹#›</a:t>
            </a:fld>
            <a:endParaRPr lang="zh-TW" altLang="zh-TW"/>
          </a:p>
        </p:txBody>
      </p:sp>
    </p:spTree>
    <p:extLst>
      <p:ext uri="{BB962C8B-B14F-4D97-AF65-F5344CB8AC3E}">
        <p14:creationId xmlns:p14="http://schemas.microsoft.com/office/powerpoint/2010/main" val="306303552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fld id="{BFACF2CB-D5EC-4664-8943-FDA97496072B}" type="datetime1">
              <a:rPr lang="zh-TW" altLang="en-US" smtClean="0"/>
              <a:pPr>
                <a:defRPr/>
              </a:pPr>
              <a:t>2024/9/2</a:t>
            </a:fld>
            <a:endParaRPr lang="zh-TW" alt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zh-TW"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C2538918-0868-4C60-9825-BE7E27867037}" type="slidenum">
              <a:rPr lang="en-US" altLang="zh-TW" smtClean="0"/>
              <a:pPr/>
              <a:t>‹#›</a:t>
            </a:fld>
            <a:endParaRPr lang="en-US" altLang="en-US"/>
          </a:p>
        </p:txBody>
      </p:sp>
      <p:grpSp>
        <p:nvGrpSpPr>
          <p:cNvPr id="8" name="Group 7"/>
          <p:cNvGrpSpPr/>
          <p:nvPr/>
        </p:nvGrpSpPr>
        <p:grpSpPr>
          <a:xfrm>
            <a:off x="90402" y="761545"/>
            <a:ext cx="9018102" cy="5332595"/>
            <a:chOff x="90402" y="761545"/>
            <a:chExt cx="8479830" cy="5332595"/>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90402" y="761545"/>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pic>
        <p:nvPicPr>
          <p:cNvPr id="10" name="圖片 9">
            <a:extLst>
              <a:ext uri="{FF2B5EF4-FFF2-40B4-BE49-F238E27FC236}">
                <a16:creationId xmlns:a16="http://schemas.microsoft.com/office/drawing/2014/main" id="{CFA7FA2A-75BA-4099-A14D-FDAB986843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4643" y="548681"/>
            <a:ext cx="7776863" cy="630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Documents and Settings\YUANPEI\桌面\157486297.png">
            <a:extLst>
              <a:ext uri="{FF2B5EF4-FFF2-40B4-BE49-F238E27FC236}">
                <a16:creationId xmlns:a16="http://schemas.microsoft.com/office/drawing/2014/main" id="{4B9294B9-9059-4CEE-8388-2CAC030CEC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4643" y="163858"/>
            <a:ext cx="453605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805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pPr>
              <a:defRPr/>
            </a:pPr>
            <a:fld id="{3243EBEC-0A99-4564-9E41-3BFCB8B16656}" type="datetime1">
              <a:rPr lang="zh-TW" altLang="en-US" smtClean="0"/>
              <a:pPr>
                <a:defRPr/>
              </a:pPr>
              <a:t>2024/9/2</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fld id="{727571E8-0060-4311-B4BD-74022CB5090E}" type="slidenum">
              <a:rPr lang="zh-TW" altLang="en-US" smtClean="0"/>
              <a:pPr/>
              <a:t>‹#›</a:t>
            </a:fld>
            <a:endParaRPr lang="zh-TW" altLang="en-US"/>
          </a:p>
        </p:txBody>
      </p:sp>
    </p:spTree>
    <p:extLst>
      <p:ext uri="{BB962C8B-B14F-4D97-AF65-F5344CB8AC3E}">
        <p14:creationId xmlns:p14="http://schemas.microsoft.com/office/powerpoint/2010/main" val="220605954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fld id="{273DFAAA-48CB-4703-86BF-55BC73AAD8C0}" type="datetime1">
              <a:rPr lang="zh-TW" altLang="en-US" smtClean="0"/>
              <a:pPr>
                <a:defRPr/>
              </a:pPr>
              <a:t>2024/9/2</a:t>
            </a:fld>
            <a:endParaRPr lang="zh-TW" alt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zh-TW"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9BDC2270-69CA-4FF8-8F53-95E0EA43B00A}" type="slidenum">
              <a:rPr lang="zh-TW" altLang="en-US" smtClean="0"/>
              <a:pPr/>
              <a:t>‹#›</a:t>
            </a:fld>
            <a:endParaRPr lang="zh-TW"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2628409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a:defRPr/>
            </a:pPr>
            <a:fld id="{3243EBEC-0A99-4564-9E41-3BFCB8B16656}" type="datetime1">
              <a:rPr lang="zh-TW" altLang="en-US" smtClean="0"/>
              <a:pPr>
                <a:defRPr/>
              </a:pPr>
              <a:t>2024/9/2</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fld id="{727571E8-0060-4311-B4BD-74022CB5090E}" type="slidenum">
              <a:rPr lang="zh-TW" altLang="en-US" smtClean="0"/>
              <a:pPr/>
              <a:t>‹#›</a:t>
            </a:fld>
            <a:endParaRPr lang="zh-TW" altLang="en-US"/>
          </a:p>
        </p:txBody>
      </p:sp>
    </p:spTree>
    <p:extLst>
      <p:ext uri="{BB962C8B-B14F-4D97-AF65-F5344CB8AC3E}">
        <p14:creationId xmlns:p14="http://schemas.microsoft.com/office/powerpoint/2010/main" val="128548700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a:defRPr/>
            </a:pPr>
            <a:fld id="{3243EBEC-0A99-4564-9E41-3BFCB8B16656}" type="datetime1">
              <a:rPr lang="zh-TW" altLang="en-US" smtClean="0"/>
              <a:pPr>
                <a:defRPr/>
              </a:pPr>
              <a:t>2024/9/2</a:t>
            </a:fld>
            <a:endParaRPr lang="zh-TW" altLang="en-US"/>
          </a:p>
        </p:txBody>
      </p:sp>
      <p:sp>
        <p:nvSpPr>
          <p:cNvPr id="8" name="Footer Placeholder 7"/>
          <p:cNvSpPr>
            <a:spLocks noGrp="1"/>
          </p:cNvSpPr>
          <p:nvPr>
            <p:ph type="ftr" sz="quarter" idx="11"/>
          </p:nvPr>
        </p:nvSpPr>
        <p:spPr/>
        <p:txBody>
          <a:bodyPr/>
          <a:lstStyle/>
          <a:p>
            <a:pPr>
              <a:defRPr/>
            </a:pPr>
            <a:endParaRPr lang="zh-TW" altLang="en-US"/>
          </a:p>
        </p:txBody>
      </p:sp>
      <p:sp>
        <p:nvSpPr>
          <p:cNvPr id="9" name="Slide Number Placeholder 8"/>
          <p:cNvSpPr>
            <a:spLocks noGrp="1"/>
          </p:cNvSpPr>
          <p:nvPr>
            <p:ph type="sldNum" sz="quarter" idx="12"/>
          </p:nvPr>
        </p:nvSpPr>
        <p:spPr/>
        <p:txBody>
          <a:bodyPr/>
          <a:lstStyle/>
          <a:p>
            <a:fld id="{727571E8-0060-4311-B4BD-74022CB5090E}" type="slidenum">
              <a:rPr lang="zh-TW" altLang="en-US" smtClean="0"/>
              <a:pPr/>
              <a:t>‹#›</a:t>
            </a:fld>
            <a:endParaRPr lang="zh-TW" altLang="en-US"/>
          </a:p>
        </p:txBody>
      </p:sp>
    </p:spTree>
    <p:extLst>
      <p:ext uri="{BB962C8B-B14F-4D97-AF65-F5344CB8AC3E}">
        <p14:creationId xmlns:p14="http://schemas.microsoft.com/office/powerpoint/2010/main" val="268676902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a:defRPr/>
            </a:pPr>
            <a:fld id="{7E4A9554-86CB-4BE9-B2CB-E946E82A7E97}" type="datetime1">
              <a:rPr lang="zh-TW" altLang="en-US" smtClean="0"/>
              <a:pPr>
                <a:defRPr/>
              </a:pPr>
              <a:t>2024/9/2</a:t>
            </a:fld>
            <a:endParaRPr lang="zh-TW" altLang="en-US"/>
          </a:p>
        </p:txBody>
      </p:sp>
      <p:sp>
        <p:nvSpPr>
          <p:cNvPr id="4" name="Footer Placeholder 3"/>
          <p:cNvSpPr>
            <a:spLocks noGrp="1"/>
          </p:cNvSpPr>
          <p:nvPr>
            <p:ph type="ftr" sz="quarter" idx="11"/>
          </p:nvPr>
        </p:nvSpPr>
        <p:spPr/>
        <p:txBody>
          <a:bodyPr/>
          <a:lstStyle/>
          <a:p>
            <a:pPr>
              <a:defRPr/>
            </a:pPr>
            <a:endParaRPr lang="zh-TW" altLang="en-US"/>
          </a:p>
        </p:txBody>
      </p:sp>
      <p:sp>
        <p:nvSpPr>
          <p:cNvPr id="5" name="Slide Number Placeholder 4"/>
          <p:cNvSpPr>
            <a:spLocks noGrp="1"/>
          </p:cNvSpPr>
          <p:nvPr>
            <p:ph type="sldNum" sz="quarter" idx="12"/>
          </p:nvPr>
        </p:nvSpPr>
        <p:spPr/>
        <p:txBody>
          <a:bodyPr/>
          <a:lstStyle/>
          <a:p>
            <a:fld id="{311AD065-2AE9-4216-80FB-3D582B871AC3}" type="slidenum">
              <a:rPr lang="zh-TW" altLang="en-US" smtClean="0"/>
              <a:pPr/>
              <a:t>‹#›</a:t>
            </a:fld>
            <a:endParaRPr lang="zh-TW" altLang="en-US"/>
          </a:p>
        </p:txBody>
      </p:sp>
    </p:spTree>
    <p:extLst>
      <p:ext uri="{BB962C8B-B14F-4D97-AF65-F5344CB8AC3E}">
        <p14:creationId xmlns:p14="http://schemas.microsoft.com/office/powerpoint/2010/main" val="1460097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55E4AD3-D3A9-4F2F-8F08-2BB1FAC11A71}" type="datetime1">
              <a:rPr lang="zh-TW" altLang="en-US" smtClean="0"/>
              <a:pPr>
                <a:defRPr/>
              </a:pPr>
              <a:t>2024/9/2</a:t>
            </a:fld>
            <a:endParaRPr lang="zh-TW" altLang="en-US"/>
          </a:p>
        </p:txBody>
      </p:sp>
      <p:sp>
        <p:nvSpPr>
          <p:cNvPr id="3" name="Footer Placeholder 2"/>
          <p:cNvSpPr>
            <a:spLocks noGrp="1"/>
          </p:cNvSpPr>
          <p:nvPr>
            <p:ph type="ftr" sz="quarter" idx="11"/>
          </p:nvPr>
        </p:nvSpPr>
        <p:spPr/>
        <p:txBody>
          <a:bodyPr/>
          <a:lstStyle/>
          <a:p>
            <a:pPr>
              <a:defRPr/>
            </a:pPr>
            <a:endParaRPr lang="zh-TW" altLang="en-US"/>
          </a:p>
        </p:txBody>
      </p:sp>
      <p:sp>
        <p:nvSpPr>
          <p:cNvPr id="4" name="Slide Number Placeholder 3"/>
          <p:cNvSpPr>
            <a:spLocks noGrp="1"/>
          </p:cNvSpPr>
          <p:nvPr>
            <p:ph type="sldNum" sz="quarter" idx="12"/>
          </p:nvPr>
        </p:nvSpPr>
        <p:spPr/>
        <p:txBody>
          <a:bodyPr/>
          <a:lstStyle/>
          <a:p>
            <a:fld id="{6CC21119-D55D-42F1-AC6A-9257F8F34679}" type="slidenum">
              <a:rPr lang="zh-TW" altLang="en-US" smtClean="0"/>
              <a:pPr/>
              <a:t>‹#›</a:t>
            </a:fld>
            <a:endParaRPr lang="zh-TW" altLang="en-US"/>
          </a:p>
        </p:txBody>
      </p:sp>
    </p:spTree>
    <p:extLst>
      <p:ext uri="{BB962C8B-B14F-4D97-AF65-F5344CB8AC3E}">
        <p14:creationId xmlns:p14="http://schemas.microsoft.com/office/powerpoint/2010/main" val="19893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C:\Documents and Settings\YUANPEI\桌面\15748629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5" y="6373813"/>
            <a:ext cx="2484438"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lvl2pPr marL="800089" indent="-342900">
              <a:buFont typeface="Wingdings" panose="05000000000000000000" pitchFamily="2" charset="2"/>
              <a:buChar char="Ø"/>
              <a:defRPr/>
            </a:lvl2pPr>
            <a:lvl3pPr marL="1257277" indent="-342900">
              <a:buFont typeface="Wingdings" panose="05000000000000000000" pitchFamily="2" charset="2"/>
              <a:buChar char="l"/>
              <a:defRPr/>
            </a:lvl3pPr>
            <a:lvl4pPr marL="1657316" indent="-285750">
              <a:buFont typeface="Wingdings" panose="05000000000000000000" pitchFamily="2" charset="2"/>
              <a:buChar char="n"/>
              <a:defRPr/>
            </a:lvl4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EFF648EC-ED61-4E1C-81AE-9689FAEF88C0}" type="datetime1">
              <a:rPr lang="zh-TW" altLang="en-US"/>
              <a:pPr>
                <a:defRPr/>
              </a:pPr>
              <a:t>2024/9/2</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sz="1600" b="1">
                <a:solidFill>
                  <a:srgbClr val="0000CC"/>
                </a:solidFill>
                <a:latin typeface="Calibri" panose="020F0502020204030204" pitchFamily="34" charset="0"/>
              </a:defRPr>
            </a:lvl1pPr>
          </a:lstStyle>
          <a:p>
            <a:fld id="{C7F2B879-241A-4E41-942D-692B57A49EED}" type="slidenum">
              <a:rPr lang="en-US" altLang="zh-TW"/>
              <a:pPr/>
              <a:t>‹#›</a:t>
            </a:fld>
            <a:endParaRPr lang="en-US" altLang="en-US"/>
          </a:p>
        </p:txBody>
      </p:sp>
    </p:spTree>
    <p:extLst>
      <p:ext uri="{BB962C8B-B14F-4D97-AF65-F5344CB8AC3E}">
        <p14:creationId xmlns:p14="http://schemas.microsoft.com/office/powerpoint/2010/main" val="2734504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fld id="{1647618E-03E5-4794-89AD-AC0447BB5A48}" type="datetime1">
              <a:rPr lang="zh-TW" altLang="en-US" smtClean="0"/>
              <a:pPr>
                <a:defRPr/>
              </a:pPr>
              <a:t>2024/9/2</a:t>
            </a:fld>
            <a:endParaRPr lang="zh-TW"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zh-TW"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5D59827-2299-46AF-AC9B-BD4EDEEB8BC0}" type="slidenum">
              <a:rPr lang="zh-TW" altLang="en-US" smtClean="0"/>
              <a:pPr/>
              <a:t>‹#›</a:t>
            </a:fld>
            <a:endParaRPr lang="zh-TW"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7575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fld id="{31179EB1-1ABA-4A0C-836C-69E45901D20C}" type="datetime1">
              <a:rPr lang="zh-TW" altLang="en-US" smtClean="0"/>
              <a:pPr>
                <a:defRPr/>
              </a:pPr>
              <a:t>2024/9/2</a:t>
            </a:fld>
            <a:endParaRPr lang="zh-TW"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zh-TW"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F4937DB9-89C4-4C2C-8C7E-BCA927CD7AC9}" type="slidenum">
              <a:rPr lang="zh-TW" altLang="en-US" smtClean="0"/>
              <a:pPr/>
              <a:t>‹#›</a:t>
            </a:fld>
            <a:endParaRPr lang="zh-TW"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7741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F1393787-1646-4A9A-984D-B1AD785D4B05}" type="datetime1">
              <a:rPr lang="zh-TW" altLang="en-US" smtClean="0"/>
              <a:pPr>
                <a:defRPr/>
              </a:pPr>
              <a:t>2024/9/2</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fld id="{C9E62FAE-5277-40B3-89ED-D928BDF72DA6}" type="slidenum">
              <a:rPr lang="zh-TW" altLang="en-US" smtClean="0"/>
              <a:pPr/>
              <a:t>‹#›</a:t>
            </a:fld>
            <a:endParaRPr lang="zh-TW" altLang="en-US"/>
          </a:p>
        </p:txBody>
      </p:sp>
    </p:spTree>
    <p:extLst>
      <p:ext uri="{BB962C8B-B14F-4D97-AF65-F5344CB8AC3E}">
        <p14:creationId xmlns:p14="http://schemas.microsoft.com/office/powerpoint/2010/main" val="1165816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F93E2566-47F1-4485-929B-A58BB2BE9E93}" type="datetime1">
              <a:rPr lang="zh-TW" altLang="en-US" smtClean="0"/>
              <a:pPr>
                <a:defRPr/>
              </a:pPr>
              <a:t>2024/9/2</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fld id="{6579FCF8-CBC7-4FB1-B02B-6DB05FBDA709}" type="slidenum">
              <a:rPr lang="zh-TW" altLang="en-US" smtClean="0"/>
              <a:pPr/>
              <a:t>‹#›</a:t>
            </a:fld>
            <a:endParaRPr lang="zh-TW" altLang="en-US"/>
          </a:p>
        </p:txBody>
      </p:sp>
    </p:spTree>
    <p:extLst>
      <p:ext uri="{BB962C8B-B14F-4D97-AF65-F5344CB8AC3E}">
        <p14:creationId xmlns:p14="http://schemas.microsoft.com/office/powerpoint/2010/main" val="31005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273DFAAA-48CB-4703-86BF-55BC73AAD8C0}" type="datetime1">
              <a:rPr lang="zh-TW" altLang="en-US"/>
              <a:pPr>
                <a:defRPr/>
              </a:pPr>
              <a:t>2024/9/2</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fld id="{9BDC2270-69CA-4FF8-8F53-95E0EA43B00A}" type="slidenum">
              <a:rPr lang="zh-TW" altLang="en-US"/>
              <a:pPr/>
              <a:t>‹#›</a:t>
            </a:fld>
            <a:endParaRPr lang="zh-TW" altLang="en-US"/>
          </a:p>
        </p:txBody>
      </p:sp>
    </p:spTree>
    <p:extLst>
      <p:ext uri="{BB962C8B-B14F-4D97-AF65-F5344CB8AC3E}">
        <p14:creationId xmlns:p14="http://schemas.microsoft.com/office/powerpoint/2010/main" val="123114379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F437DE3A-78DB-4B64-BC38-C285C632A488}" type="datetime1">
              <a:rPr lang="zh-TW" altLang="en-US"/>
              <a:pPr>
                <a:defRPr/>
              </a:pPr>
              <a:t>2024/9/2</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0BBE2AE9-6FC3-4B3C-A84B-EB5023C4B308}" type="slidenum">
              <a:rPr lang="zh-TW" altLang="en-US"/>
              <a:pPr/>
              <a:t>‹#›</a:t>
            </a:fld>
            <a:endParaRPr lang="zh-TW" altLang="en-US"/>
          </a:p>
        </p:txBody>
      </p:sp>
    </p:spTree>
    <p:extLst>
      <p:ext uri="{BB962C8B-B14F-4D97-AF65-F5344CB8AC3E}">
        <p14:creationId xmlns:p14="http://schemas.microsoft.com/office/powerpoint/2010/main" val="317206718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28FF7420-DD03-4ED9-8A60-437A17A15410}" type="datetime1">
              <a:rPr lang="zh-TW" altLang="en-US"/>
              <a:pPr>
                <a:defRPr/>
              </a:pPr>
              <a:t>2024/9/2</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fld id="{862BDD36-2FD6-41CF-9133-1DE5DA021E18}" type="slidenum">
              <a:rPr lang="zh-TW" altLang="en-US"/>
              <a:pPr/>
              <a:t>‹#›</a:t>
            </a:fld>
            <a:endParaRPr lang="zh-TW" altLang="en-US"/>
          </a:p>
        </p:txBody>
      </p:sp>
    </p:spTree>
    <p:extLst>
      <p:ext uri="{BB962C8B-B14F-4D97-AF65-F5344CB8AC3E}">
        <p14:creationId xmlns:p14="http://schemas.microsoft.com/office/powerpoint/2010/main" val="330777219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7E4A9554-86CB-4BE9-B2CB-E946E82A7E97}" type="datetime1">
              <a:rPr lang="zh-TW" altLang="en-US"/>
              <a:pPr>
                <a:defRPr/>
              </a:pPr>
              <a:t>2024/9/2</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fld id="{311AD065-2AE9-4216-80FB-3D582B871AC3}" type="slidenum">
              <a:rPr lang="zh-TW" altLang="en-US"/>
              <a:pPr/>
              <a:t>‹#›</a:t>
            </a:fld>
            <a:endParaRPr lang="zh-TW" altLang="en-US"/>
          </a:p>
        </p:txBody>
      </p:sp>
    </p:spTree>
    <p:extLst>
      <p:ext uri="{BB962C8B-B14F-4D97-AF65-F5344CB8AC3E}">
        <p14:creationId xmlns:p14="http://schemas.microsoft.com/office/powerpoint/2010/main" val="204724676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5E4AD3-D3A9-4F2F-8F08-2BB1FAC11A71}" type="datetime1">
              <a:rPr lang="zh-TW" altLang="en-US"/>
              <a:pPr>
                <a:defRPr/>
              </a:pPr>
              <a:t>2024/9/2</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fld id="{6CC21119-D55D-42F1-AC6A-9257F8F34679}" type="slidenum">
              <a:rPr lang="zh-TW" altLang="en-US"/>
              <a:pPr/>
              <a:t>‹#›</a:t>
            </a:fld>
            <a:endParaRPr lang="zh-TW" altLang="en-US"/>
          </a:p>
        </p:txBody>
      </p:sp>
    </p:spTree>
    <p:extLst>
      <p:ext uri="{BB962C8B-B14F-4D97-AF65-F5344CB8AC3E}">
        <p14:creationId xmlns:p14="http://schemas.microsoft.com/office/powerpoint/2010/main" val="394161507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1647618E-03E5-4794-89AD-AC0447BB5A48}" type="datetime1">
              <a:rPr lang="zh-TW" altLang="en-US"/>
              <a:pPr>
                <a:defRPr/>
              </a:pPr>
              <a:t>2024/9/2</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45D59827-2299-46AF-AC9B-BD4EDEEB8BC0}" type="slidenum">
              <a:rPr lang="zh-TW" altLang="en-US"/>
              <a:pPr/>
              <a:t>‹#›</a:t>
            </a:fld>
            <a:endParaRPr lang="zh-TW" altLang="en-US"/>
          </a:p>
        </p:txBody>
      </p:sp>
    </p:spTree>
    <p:extLst>
      <p:ext uri="{BB962C8B-B14F-4D97-AF65-F5344CB8AC3E}">
        <p14:creationId xmlns:p14="http://schemas.microsoft.com/office/powerpoint/2010/main" val="34492175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alt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31179EB1-1ABA-4A0C-836C-69E45901D20C}" type="datetime1">
              <a:rPr lang="zh-TW" altLang="en-US"/>
              <a:pPr>
                <a:defRPr/>
              </a:pPr>
              <a:t>2024/9/2</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F4937DB9-89C4-4C2C-8C7E-BCA927CD7AC9}" type="slidenum">
              <a:rPr lang="zh-TW" altLang="en-US"/>
              <a:pPr/>
              <a:t>‹#›</a:t>
            </a:fld>
            <a:endParaRPr lang="zh-TW" altLang="en-US"/>
          </a:p>
        </p:txBody>
      </p:sp>
    </p:spTree>
    <p:extLst>
      <p:ext uri="{BB962C8B-B14F-4D97-AF65-F5344CB8AC3E}">
        <p14:creationId xmlns:p14="http://schemas.microsoft.com/office/powerpoint/2010/main" val="37855475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新細明體" charset="-120"/>
              </a:defRPr>
            </a:lvl1pPr>
          </a:lstStyle>
          <a:p>
            <a:pPr>
              <a:defRPr/>
            </a:pPr>
            <a:fld id="{3243EBEC-0A99-4564-9E41-3BFCB8B16656}" type="datetime1">
              <a:rPr lang="zh-TW" altLang="en-US"/>
              <a:pPr>
                <a:defRPr/>
              </a:pPr>
              <a:t>2024/9/2</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新細明體" charset="-120"/>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27571E8-0060-4311-B4BD-74022CB5090E}"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201" r:id="rId12"/>
  </p:sldLayoutIdLst>
  <p:hf hdr="0" ftr="0" dt="0"/>
  <p:txStyles>
    <p:titleStyle>
      <a:lvl1pPr algn="l" rtl="0" eaLnBrk="1" fontAlgn="base" hangingPunct="1">
        <a:lnSpc>
          <a:spcPct val="90000"/>
        </a:lnSpc>
        <a:spcBef>
          <a:spcPct val="0"/>
        </a:spcBef>
        <a:spcAft>
          <a:spcPct val="0"/>
        </a:spcAft>
        <a:defRPr lang="en-US" altLang="en-US" sz="4400" b="1" kern="1200" dirty="0">
          <a:solidFill>
            <a:srgbClr val="C00000"/>
          </a:solidFill>
          <a:latin typeface="微軟正黑體" panose="020B0604030504040204" pitchFamily="34" charset="-120"/>
          <a:ea typeface="微軟正黑體" panose="020B0604030504040204" pitchFamily="34" charset="-120"/>
          <a:cs typeface="+mj-cs"/>
        </a:defRPr>
      </a:lvl1pPr>
      <a:lvl2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2pPr>
      <a:lvl3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3pPr>
      <a:lvl4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4pPr>
      <a:lvl5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5pPr>
      <a:lvl6pPr marL="4572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6pPr>
      <a:lvl7pPr marL="9144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7pPr>
      <a:lvl8pPr marL="13716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8pPr>
      <a:lvl9pPr marL="18288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9pPr>
    </p:titleStyle>
    <p:bodyStyle>
      <a:lvl1pPr marL="228600" indent="-227013" algn="l" defTabSz="912813" rtl="0" eaLnBrk="1" fontAlgn="base" hangingPunct="1">
        <a:lnSpc>
          <a:spcPct val="90000"/>
        </a:lnSpc>
        <a:spcBef>
          <a:spcPts val="1000"/>
        </a:spcBef>
        <a:spcAft>
          <a:spcPct val="0"/>
        </a:spcAft>
        <a:buFont typeface="Wingdings" panose="05000000000000000000" pitchFamily="2" charset="2"/>
        <a:buChar char="u"/>
        <a:defRPr lang="zh-TW" altLang="en-US" sz="3200" b="1" kern="1200" dirty="0">
          <a:solidFill>
            <a:srgbClr val="0000CC"/>
          </a:solidFill>
          <a:latin typeface="Arial" pitchFamily="34" charset="0"/>
          <a:ea typeface="微軟正黑體" pitchFamily="34" charset="-120"/>
          <a:cs typeface="+mn-cs"/>
        </a:defRPr>
      </a:lvl1pPr>
      <a:lvl2pPr marL="798513" indent="-342900" algn="l" rtl="0" eaLnBrk="1" fontAlgn="base" hangingPunct="1">
        <a:lnSpc>
          <a:spcPct val="90000"/>
        </a:lnSpc>
        <a:spcBef>
          <a:spcPts val="500"/>
        </a:spcBef>
        <a:spcAft>
          <a:spcPct val="0"/>
        </a:spcAft>
        <a:buFont typeface="Arial" panose="020B0604020202020204" pitchFamily="34" charset="0"/>
        <a:buChar char="•"/>
        <a:defRPr lang="zh-TW" altLang="en-US" sz="2400" b="1" kern="1200" dirty="0">
          <a:solidFill>
            <a:srgbClr val="548235"/>
          </a:solidFill>
          <a:latin typeface="微軟正黑體" panose="020B0604030504040204" pitchFamily="34" charset="-120"/>
          <a:ea typeface="微軟正黑體" panose="020B0604030504040204" pitchFamily="34" charset="-120"/>
          <a:cs typeface="+mn-cs"/>
        </a:defRPr>
      </a:lvl2pPr>
      <a:lvl3pPr marL="1255713" indent="-342900" algn="l" rtl="0" eaLnBrk="1" fontAlgn="base" hangingPunct="1">
        <a:lnSpc>
          <a:spcPct val="90000"/>
        </a:lnSpc>
        <a:spcBef>
          <a:spcPts val="500"/>
        </a:spcBef>
        <a:spcAft>
          <a:spcPct val="0"/>
        </a:spcAft>
        <a:buFont typeface="Arial" panose="020B0604020202020204" pitchFamily="34" charset="0"/>
        <a:buChar char="•"/>
        <a:defRPr lang="zh-TW" altLang="en-US" sz="2000" b="1" kern="1200" dirty="0">
          <a:solidFill>
            <a:schemeClr val="accent2"/>
          </a:solidFill>
          <a:latin typeface="微軟正黑體" panose="020B0604030504040204" pitchFamily="34" charset="-120"/>
          <a:ea typeface="微軟正黑體" panose="020B0604030504040204" pitchFamily="34" charset="-120"/>
          <a:cs typeface="+mn-cs"/>
        </a:defRPr>
      </a:lvl3pPr>
      <a:lvl4pPr marL="1655763" indent="-285750" algn="l" rtl="0" eaLnBrk="1" fontAlgn="base" hangingPunct="1">
        <a:lnSpc>
          <a:spcPct val="90000"/>
        </a:lnSpc>
        <a:spcBef>
          <a:spcPts val="500"/>
        </a:spcBef>
        <a:spcAft>
          <a:spcPct val="0"/>
        </a:spcAft>
        <a:buFont typeface="Arial" panose="020B0604020202020204" pitchFamily="34" charset="0"/>
        <a:buChar char="•"/>
        <a:defRPr lang="zh-TW" altLang="en-US" b="1" kern="1200" dirty="0">
          <a:solidFill>
            <a:srgbClr val="0000CC"/>
          </a:solidFill>
          <a:latin typeface="微軟正黑體" panose="020B0604030504040204" pitchFamily="34" charset="-120"/>
          <a:ea typeface="微軟正黑體" panose="020B0604030504040204" pitchFamily="34" charset="-120"/>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lang="en-US" altLang="en-US" b="1" kern="1200" dirty="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fld id="{3243EBEC-0A99-4564-9E41-3BFCB8B16656}" type="datetime1">
              <a:rPr lang="zh-TW" altLang="en-US" smtClean="0"/>
              <a:pPr>
                <a:defRPr/>
              </a:pPr>
              <a:t>2024/9/2</a:t>
            </a:fld>
            <a:endParaRPr lang="zh-TW" alt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zh-TW" alt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727571E8-0060-4311-B4BD-74022CB5090E}" type="slidenum">
              <a:rPr lang="zh-TW" altLang="en-US" smtClean="0"/>
              <a:pPr/>
              <a:t>‹#›</a:t>
            </a:fld>
            <a:endParaRPr lang="zh-TW" alt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3122570"/>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14.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1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14.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14.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4.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hyperlink" Target="&#20803;&#22521;&#37291;&#20107;&#31185;&#22823;&#25910;&#25818;.pdf" TargetMode="Externa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4.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4.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4.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4.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hyperlink" Target="http://law.dgbas.gov.tw/LawContent.aspx?id=GL000696&amp;KeyWord=%E4%B8%AD%E5%A4%AE%E6%94%BF%E5%BA%9C%E5%90%84%E6%A9%9F%E9%97%9C%E6%B4%BE%E8%B5%B4%E5%A4%A7%E9%99%B8%E5%9C%B0%E5%8D%80%E3%80%81%E9%A6%99%E6%B8%AF%E5%8F%8A%E6%BE%B3%E9%96%80%E5%87%BA%E5%B7%AE%E4%BA%BA%E5%93%A1%E7%94%9F%E6%B4%BB%E8%B2%BB%E6%97%A5%E6%94%AF%E6%95%B8%E9%A1%8D%E8%A1%A8" TargetMode="External"/><Relationship Id="rId2" Type="http://schemas.openxmlformats.org/officeDocument/2006/relationships/hyperlink" Target="http://law.dgbas.gov.tw/LawContent.aspx?id=FL028084&amp;KeyWord=%E4%B8%AD%E5%A4%AE%E6%94%BF%E5%BA%9C%E5%90%84%E6%A9%9F%E9%97%9C%E6%B4%BE%E8%B5%B4%E5%9C%8B%E5%A4%96%E5%90%84%E5%9C%B0%E5%8D%80%E5%87%BA%E5%B7%AE%E4%BA%BA%E5%93%A1%E7%94%9F%E6%B4%BB%E8%B2%BB%E6%97%A5%E6%94%AF%E6%95%B8%E9%A1%8D%E8%A1%A8"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hyperlink" Target="&#20803;&#22521;&#37291;&#20107;&#31185;&#22823;&#25910;&#25818;.pdf" TargetMode="Externa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4.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hyperlink" Target="https://rules.ypu.edu.tw/km/1860" TargetMode="External"/><Relationship Id="rId2" Type="http://schemas.openxmlformats.org/officeDocument/2006/relationships/hyperlink" Target="https://rules.ypu.edu.tw/km/1878" TargetMode="Externa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4.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hyperlink" Target="https://rules.ypu.edu.tw/media/3312" TargetMode="Externa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4.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hyperlink" Target="&#26680;&#37559;&#24977;&#35657;.pptx" TargetMode="Externa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hyperlink" Target="https://account.ypu.edu.tw/p/405-1007-52580,c15.php?Lang=zh-tw" TargetMode="Externa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hyperlink" Target="https://account.ypu.edu.tw/p/405-1007-52581,c15.php?Lang=zh-tw" TargetMode="Externa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hyperlink" Target="https://account.ypu.edu.tw/p/405-1007-52583,c15.php?Lang=zh-tw" TargetMode="Externa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95.xml"/><Relationship Id="rId7" Type="http://schemas.openxmlformats.org/officeDocument/2006/relationships/slide" Target="slide100.xml"/><Relationship Id="rId12" Type="http://schemas.openxmlformats.org/officeDocument/2006/relationships/slide" Target="slide105.xml"/><Relationship Id="rId2" Type="http://schemas.openxmlformats.org/officeDocument/2006/relationships/slide" Target="slide94.xml"/><Relationship Id="rId1" Type="http://schemas.openxmlformats.org/officeDocument/2006/relationships/slideLayout" Target="../slideLayouts/slideLayout14.xml"/><Relationship Id="rId6" Type="http://schemas.openxmlformats.org/officeDocument/2006/relationships/slide" Target="slide99.xml"/><Relationship Id="rId11" Type="http://schemas.openxmlformats.org/officeDocument/2006/relationships/slide" Target="slide104.xml"/><Relationship Id="rId5" Type="http://schemas.openxmlformats.org/officeDocument/2006/relationships/slide" Target="slide98.xml"/><Relationship Id="rId10" Type="http://schemas.openxmlformats.org/officeDocument/2006/relationships/slide" Target="slide103.xml"/><Relationship Id="rId4" Type="http://schemas.openxmlformats.org/officeDocument/2006/relationships/slide" Target="slide96.xml"/><Relationship Id="rId9" Type="http://schemas.openxmlformats.org/officeDocument/2006/relationships/slide" Target="slide10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4.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Grp="1" noChangeArrowheads="1"/>
          </p:cNvSpPr>
          <p:nvPr>
            <p:ph type="ctrTitle"/>
          </p:nvPr>
        </p:nvSpPr>
        <p:spPr>
          <a:xfrm>
            <a:off x="4283968" y="2492895"/>
            <a:ext cx="4860032" cy="1017067"/>
          </a:xfrm>
        </p:spPr>
        <p:txBody>
          <a:bodyPr/>
          <a:lstStyle/>
          <a:p>
            <a:pPr eaLnBrk="1" hangingPunct="1">
              <a:lnSpc>
                <a:spcPts val="6600"/>
              </a:lnSpc>
            </a:pPr>
            <a:br>
              <a:rPr altLang="zh-TW" sz="4800" dirty="0">
                <a:latin typeface="Times New Roman" pitchFamily="18" charset="0"/>
                <a:ea typeface="標楷體" pitchFamily="65" charset="-120"/>
                <a:cs typeface="Times New Roman" pitchFamily="18" charset="0"/>
              </a:rPr>
            </a:br>
            <a:br>
              <a:rPr lang="en-US" altLang="zh-TW" sz="4800" dirty="0">
                <a:latin typeface="Times New Roman" pitchFamily="18" charset="0"/>
                <a:ea typeface="標楷體" pitchFamily="65" charset="-120"/>
                <a:cs typeface="Times New Roman" pitchFamily="18" charset="0"/>
              </a:rPr>
            </a:br>
            <a:r>
              <a:rPr lang="zh-TW" altLang="en-US" sz="4800" dirty="0">
                <a:latin typeface="Times New Roman" pitchFamily="18" charset="0"/>
                <a:ea typeface="標楷體" pitchFamily="65" charset="-120"/>
                <a:cs typeface="Times New Roman" pitchFamily="18" charset="0"/>
              </a:rPr>
              <a:t>核銷手冊</a:t>
            </a:r>
            <a:endParaRPr lang="zh-TW" sz="4800" dirty="0">
              <a:solidFill>
                <a:srgbClr val="002060"/>
              </a:solidFill>
              <a:latin typeface="Times New Roman" pitchFamily="18" charset="0"/>
              <a:ea typeface="標楷體" pitchFamily="65" charset="-120"/>
              <a:cs typeface="Times New Roman" pitchFamily="18" charset="0"/>
            </a:endParaRPr>
          </a:p>
        </p:txBody>
      </p:sp>
      <p:sp>
        <p:nvSpPr>
          <p:cNvPr id="3" name="Rectangle 6"/>
          <p:cNvSpPr txBox="1">
            <a:spLocks noChangeArrowheads="1"/>
          </p:cNvSpPr>
          <p:nvPr/>
        </p:nvSpPr>
        <p:spPr bwMode="auto">
          <a:xfrm>
            <a:off x="4067944" y="3717032"/>
            <a:ext cx="5328592" cy="1439863"/>
          </a:xfrm>
          <a:prstGeom prst="rect">
            <a:avLst/>
          </a:prstGeom>
          <a:noFill/>
          <a:ln>
            <a:noFill/>
          </a:ln>
          <a:extLst/>
        </p:spPr>
        <p:txBody>
          <a:bodyPr lIns="92075" tIns="46037" rIns="92075" bIns="46037" anchor="ctr"/>
          <a:lstStyle/>
          <a:p>
            <a:pPr algn="ctr">
              <a:spcBef>
                <a:spcPct val="20000"/>
              </a:spcBef>
              <a:buClr>
                <a:schemeClr val="hlink"/>
              </a:buClr>
              <a:buFont typeface="Wingdings" pitchFamily="2" charset="2"/>
              <a:buNone/>
              <a:defRPr/>
            </a:pPr>
            <a:r>
              <a:rPr kumimoji="0" lang="zh-TW" altLang="en-US" sz="3200" b="1" kern="0" dirty="0">
                <a:solidFill>
                  <a:srgbClr val="002060"/>
                </a:solidFill>
                <a:latin typeface="標楷體" panose="03000509000000000000" pitchFamily="65" charset="-120"/>
                <a:ea typeface="標楷體" panose="03000509000000000000" pitchFamily="65" charset="-120"/>
                <a:cs typeface="Times New Roman" pitchFamily="18" charset="0"/>
              </a:rPr>
              <a:t>會計室：張素莉主任</a:t>
            </a:r>
            <a:endParaRPr kumimoji="0" lang="en-US" altLang="zh-TW" sz="3200" b="1" kern="0" dirty="0">
              <a:solidFill>
                <a:srgbClr val="002060"/>
              </a:solidFill>
              <a:latin typeface="標楷體" panose="03000509000000000000" pitchFamily="65" charset="-120"/>
              <a:ea typeface="標楷體" panose="03000509000000000000" pitchFamily="65" charset="-120"/>
              <a:cs typeface="Times New Roman" pitchFamily="18" charset="0"/>
            </a:endParaRPr>
          </a:p>
          <a:p>
            <a:pPr algn="ctr">
              <a:spcBef>
                <a:spcPct val="20000"/>
              </a:spcBef>
              <a:buClr>
                <a:schemeClr val="hlink"/>
              </a:buClr>
              <a:buFont typeface="Wingdings" pitchFamily="2" charset="2"/>
              <a:buNone/>
              <a:defRPr/>
            </a:pPr>
            <a:r>
              <a:rPr kumimoji="0" lang="en-US" altLang="zh-TW" sz="3200" b="1" kern="0" dirty="0">
                <a:solidFill>
                  <a:srgbClr val="002060"/>
                </a:solidFill>
                <a:latin typeface="Times New Roman" pitchFamily="18" charset="0"/>
                <a:ea typeface="微軟正黑體" pitchFamily="34" charset="-120"/>
                <a:cs typeface="Times New Roman" pitchFamily="18" charset="0"/>
              </a:rPr>
              <a:t>2024.08.25</a:t>
            </a:r>
          </a:p>
          <a:p>
            <a:pPr algn="ctr">
              <a:spcBef>
                <a:spcPct val="20000"/>
              </a:spcBef>
              <a:buClr>
                <a:schemeClr val="hlink"/>
              </a:buClr>
              <a:buFont typeface="Wingdings" pitchFamily="2" charset="2"/>
              <a:buNone/>
              <a:defRPr/>
            </a:pPr>
            <a:r>
              <a:rPr kumimoji="0" lang="en-US" altLang="zh-TW" sz="3200" b="1" kern="0">
                <a:solidFill>
                  <a:srgbClr val="002060"/>
                </a:solidFill>
                <a:latin typeface="Times New Roman" pitchFamily="18" charset="0"/>
                <a:ea typeface="微軟正黑體" pitchFamily="34" charset="-120"/>
                <a:cs typeface="Times New Roman" pitchFamily="18" charset="0"/>
              </a:rPr>
              <a:t>2.4</a:t>
            </a:r>
            <a:r>
              <a:rPr kumimoji="0" lang="zh-TW" altLang="en-US" sz="3200" b="1" kern="0">
                <a:solidFill>
                  <a:srgbClr val="002060"/>
                </a:solidFill>
                <a:latin typeface="Times New Roman" pitchFamily="18" charset="0"/>
                <a:ea typeface="微軟正黑體" pitchFamily="34" charset="-120"/>
                <a:cs typeface="Times New Roman" pitchFamily="18" charset="0"/>
              </a:rPr>
              <a:t>版</a:t>
            </a:r>
            <a:endParaRPr kumimoji="0" lang="en-US" altLang="zh-TW" sz="3200" b="1" kern="0" dirty="0">
              <a:solidFill>
                <a:srgbClr val="002060"/>
              </a:solidFill>
              <a:latin typeface="Times New Roman" pitchFamily="18" charset="0"/>
              <a:ea typeface="微軟正黑體" pitchFamily="34" charset="-12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200" dirty="0"/>
              <a:t>2.1</a:t>
            </a:r>
            <a:r>
              <a:rPr lang="zh-TW" altLang="en-US" sz="4000" dirty="0"/>
              <a:t>專案預算申請與編列步驟</a:t>
            </a:r>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2287888523"/>
              </p:ext>
            </p:extLst>
          </p:nvPr>
        </p:nvGraphicFramePr>
        <p:xfrm>
          <a:off x="628650" y="1556792"/>
          <a:ext cx="7975798" cy="4799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10</a:t>
            </a:fld>
            <a:endParaRPr lang="en-US" altLang="en-US"/>
          </a:p>
        </p:txBody>
      </p:sp>
      <p:sp>
        <p:nvSpPr>
          <p:cNvPr id="3" name="動作按鈕: 返回 2">
            <a:hlinkClick r:id="rId7" action="ppaction://hlinksldjump" highlightClick="1"/>
            <a:extLst>
              <a:ext uri="{FF2B5EF4-FFF2-40B4-BE49-F238E27FC236}">
                <a16:creationId xmlns:a16="http://schemas.microsoft.com/office/drawing/2014/main" id="{A086DDAD-79A4-48D4-BFAD-21DC543AC703}"/>
              </a:ext>
            </a:extLst>
          </p:cNvPr>
          <p:cNvSpPr/>
          <p:nvPr/>
        </p:nvSpPr>
        <p:spPr>
          <a:xfrm>
            <a:off x="7613808" y="4970224"/>
            <a:ext cx="504056" cy="288032"/>
          </a:xfrm>
          <a:prstGeom prst="actionButtonRetur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317368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Q7.</a:t>
            </a:r>
            <a:r>
              <a:rPr lang="zh-TW" altLang="en-US" dirty="0"/>
              <a:t>教育部補</a:t>
            </a:r>
            <a:r>
              <a:rPr lang="en-US" altLang="zh-TW" dirty="0"/>
              <a:t>(</a:t>
            </a:r>
            <a:r>
              <a:rPr lang="zh-TW" altLang="en-US" dirty="0"/>
              <a:t>捐</a:t>
            </a:r>
            <a:r>
              <a:rPr lang="en-US" altLang="zh-TW" dirty="0"/>
              <a:t>)</a:t>
            </a:r>
            <a:r>
              <a:rPr lang="zh-TW" altLang="en-US" dirty="0"/>
              <a:t>助及委辦計畫經費之流用規定為何？</a:t>
            </a:r>
          </a:p>
        </p:txBody>
      </p:sp>
      <p:sp>
        <p:nvSpPr>
          <p:cNvPr id="3" name="內容版面配置區 2"/>
          <p:cNvSpPr>
            <a:spLocks noGrp="1"/>
          </p:cNvSpPr>
          <p:nvPr>
            <p:ph idx="1"/>
          </p:nvPr>
        </p:nvSpPr>
        <p:spPr>
          <a:xfrm>
            <a:off x="628650" y="1825624"/>
            <a:ext cx="7886700" cy="4699719"/>
          </a:xfrm>
        </p:spPr>
        <p:txBody>
          <a:bodyPr>
            <a:normAutofit lnSpcReduction="10000"/>
          </a:bodyPr>
          <a:lstStyle/>
          <a:p>
            <a:pPr marL="719138" indent="-719138">
              <a:buNone/>
            </a:pPr>
            <a:r>
              <a:rPr lang="en-US" altLang="zh-TW" sz="2400" dirty="0">
                <a:solidFill>
                  <a:schemeClr val="tx1"/>
                </a:solidFill>
              </a:rPr>
              <a:t>A</a:t>
            </a:r>
            <a:r>
              <a:rPr lang="zh-TW" altLang="zh-TW" sz="2400" dirty="0">
                <a:solidFill>
                  <a:schemeClr val="tx1"/>
                </a:solidFill>
              </a:rPr>
              <a:t>：</a:t>
            </a:r>
            <a:r>
              <a:rPr lang="en-US" altLang="zh-TW" sz="2400" dirty="0">
                <a:solidFill>
                  <a:schemeClr val="tx1"/>
                </a:solidFill>
              </a:rPr>
              <a:t>1.</a:t>
            </a:r>
            <a:r>
              <a:rPr lang="zh-TW" altLang="zh-TW" sz="2400" dirty="0">
                <a:solidFill>
                  <a:schemeClr val="tx1"/>
                </a:solidFill>
              </a:rPr>
              <a:t>各計畫人事費，除經教育部同意或因政策調薪、依法令規定調增相關費用至不敷使用者外，不得流入。</a:t>
            </a:r>
          </a:p>
          <a:p>
            <a:pPr marL="1587" indent="0">
              <a:buNone/>
            </a:pPr>
            <a:r>
              <a:rPr lang="en-US" altLang="zh-TW" sz="2400" dirty="0">
                <a:solidFill>
                  <a:schemeClr val="tx1"/>
                </a:solidFill>
              </a:rPr>
              <a:t>      2.</a:t>
            </a:r>
            <a:r>
              <a:rPr lang="zh-TW" altLang="zh-TW" sz="2400" dirty="0">
                <a:solidFill>
                  <a:schemeClr val="tx1"/>
                </a:solidFill>
              </a:rPr>
              <a:t>行政管理費除經教育部同意者外，不得流入。</a:t>
            </a:r>
          </a:p>
          <a:p>
            <a:pPr marL="1587" indent="0">
              <a:buNone/>
            </a:pPr>
            <a:r>
              <a:rPr lang="en-US" altLang="zh-TW" sz="2400" dirty="0">
                <a:solidFill>
                  <a:schemeClr val="tx1"/>
                </a:solidFill>
              </a:rPr>
              <a:t>      3.</a:t>
            </a:r>
            <a:r>
              <a:rPr lang="zh-TW" altLang="zh-TW" sz="2400" dirty="0">
                <a:solidFill>
                  <a:schemeClr val="tx1"/>
                </a:solidFill>
              </a:rPr>
              <a:t>資本門經費不得流用至經常門。</a:t>
            </a:r>
          </a:p>
          <a:p>
            <a:pPr marL="1587" indent="0">
              <a:buNone/>
            </a:pPr>
            <a:r>
              <a:rPr lang="en-US" altLang="zh-TW" sz="2400" dirty="0">
                <a:solidFill>
                  <a:schemeClr val="tx1"/>
                </a:solidFill>
              </a:rPr>
              <a:t>      4.</a:t>
            </a:r>
            <a:r>
              <a:rPr lang="zh-TW" altLang="zh-TW" sz="2400" dirty="0">
                <a:solidFill>
                  <a:schemeClr val="tx1"/>
                </a:solidFill>
              </a:rPr>
              <a:t>經常門經費流用至資本門：</a:t>
            </a:r>
          </a:p>
          <a:p>
            <a:pPr marL="1258888" indent="-1258888">
              <a:buNone/>
            </a:pPr>
            <a:r>
              <a:rPr lang="en-US" altLang="zh-TW" sz="2000" dirty="0">
                <a:solidFill>
                  <a:schemeClr val="tx1"/>
                </a:solidFill>
              </a:rPr>
              <a:t>         </a:t>
            </a:r>
            <a:r>
              <a:rPr lang="zh-TW" altLang="zh-TW" sz="2000" dirty="0">
                <a:solidFill>
                  <a:schemeClr val="tx1"/>
                </a:solidFill>
              </a:rPr>
              <a:t>（</a:t>
            </a:r>
            <a:r>
              <a:rPr lang="en-US" altLang="zh-TW" sz="2000" dirty="0">
                <a:solidFill>
                  <a:schemeClr val="tx1"/>
                </a:solidFill>
              </a:rPr>
              <a:t>1</a:t>
            </a:r>
            <a:r>
              <a:rPr lang="zh-TW" altLang="zh-TW" sz="2000" dirty="0">
                <a:solidFill>
                  <a:schemeClr val="tx1"/>
                </a:solidFill>
              </a:rPr>
              <a:t>）非跨年度計畫：得循校內行政程序先行辦理，並於經費流用當年度結束前，檢附「教育部補助（委辦）計畫經常門經費流用至資本門報告表」，將流用情形報教育部備查。</a:t>
            </a:r>
          </a:p>
          <a:p>
            <a:pPr marL="1587" indent="0">
              <a:buNone/>
            </a:pPr>
            <a:r>
              <a:rPr lang="en-US" altLang="zh-TW" sz="2000" dirty="0">
                <a:solidFill>
                  <a:schemeClr val="tx1"/>
                </a:solidFill>
              </a:rPr>
              <a:t>        </a:t>
            </a:r>
            <a:r>
              <a:rPr lang="zh-TW" altLang="zh-TW" sz="2000" dirty="0">
                <a:solidFill>
                  <a:schemeClr val="tx1"/>
                </a:solidFill>
              </a:rPr>
              <a:t>（</a:t>
            </a:r>
            <a:r>
              <a:rPr lang="en-US" altLang="zh-TW" sz="2000" dirty="0">
                <a:solidFill>
                  <a:schemeClr val="tx1"/>
                </a:solidFill>
              </a:rPr>
              <a:t>2</a:t>
            </a:r>
            <a:r>
              <a:rPr lang="zh-TW" altLang="zh-TW" sz="2000" dirty="0">
                <a:solidFill>
                  <a:schemeClr val="tx1"/>
                </a:solidFill>
              </a:rPr>
              <a:t>）跨年度計畫：經教育部同意後，始得辦理經費流用。</a:t>
            </a:r>
          </a:p>
          <a:p>
            <a:pPr marL="625475" indent="-625475">
              <a:buNone/>
            </a:pPr>
            <a:r>
              <a:rPr lang="en-US" altLang="zh-TW" sz="2400" dirty="0">
                <a:solidFill>
                  <a:schemeClr val="tx1"/>
                </a:solidFill>
              </a:rPr>
              <a:t>     5.</a:t>
            </a:r>
            <a:r>
              <a:rPr lang="zh-TW" altLang="zh-TW" sz="2400" dirty="0">
                <a:solidFill>
                  <a:schemeClr val="tx1"/>
                </a:solidFill>
              </a:rPr>
              <a:t>除人事費及行政管理費外，各計畫依及用途別流入未超過</a:t>
            </a:r>
            <a:r>
              <a:rPr lang="en-US" altLang="zh-TW" sz="2400" dirty="0">
                <a:solidFill>
                  <a:schemeClr val="tx1"/>
                </a:solidFill>
              </a:rPr>
              <a:t>20%</a:t>
            </a:r>
            <a:r>
              <a:rPr lang="zh-TW" altLang="zh-TW" sz="2400" dirty="0">
                <a:solidFill>
                  <a:schemeClr val="tx1"/>
                </a:solidFill>
              </a:rPr>
              <a:t>，流出未超過</a:t>
            </a:r>
            <a:r>
              <a:rPr lang="en-US" altLang="zh-TW" sz="2400" dirty="0">
                <a:solidFill>
                  <a:schemeClr val="tx1"/>
                </a:solidFill>
              </a:rPr>
              <a:t>30%</a:t>
            </a:r>
            <a:r>
              <a:rPr lang="zh-TW" altLang="zh-TW" sz="2400" dirty="0">
                <a:solidFill>
                  <a:schemeClr val="tx1"/>
                </a:solidFill>
              </a:rPr>
              <a:t>，由學校循內部程序自行辦理；</a:t>
            </a:r>
            <a:r>
              <a:rPr lang="zh-TW" altLang="zh-TW" sz="2400" dirty="0">
                <a:solidFill>
                  <a:srgbClr val="FF0000"/>
                </a:solidFill>
              </a:rPr>
              <a:t>逾上開比例者，仍應報教育部同意後辦理</a:t>
            </a:r>
            <a:r>
              <a:rPr lang="zh-TW" altLang="zh-TW" sz="2400" dirty="0">
                <a:solidFill>
                  <a:schemeClr val="tx1"/>
                </a:solidFill>
              </a:rPr>
              <a:t>。</a:t>
            </a:r>
          </a:p>
          <a:p>
            <a:endParaRPr lang="zh-TW" altLang="en-US" sz="240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100</a:t>
            </a:fld>
            <a:endParaRPr lang="en-US" altLang="en-US"/>
          </a:p>
        </p:txBody>
      </p:sp>
    </p:spTree>
    <p:extLst>
      <p:ext uri="{BB962C8B-B14F-4D97-AF65-F5344CB8AC3E}">
        <p14:creationId xmlns:p14="http://schemas.microsoft.com/office/powerpoint/2010/main" val="3754912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Q8.</a:t>
            </a:r>
            <a:r>
              <a:rPr lang="zh-TW" altLang="zh-TW" dirty="0"/>
              <a:t>教育部補</a:t>
            </a:r>
            <a:r>
              <a:rPr lang="en-US" altLang="zh-TW" dirty="0"/>
              <a:t>(</a:t>
            </a:r>
            <a:r>
              <a:rPr lang="zh-TW" altLang="en-US" dirty="0"/>
              <a:t>捐</a:t>
            </a:r>
            <a:r>
              <a:rPr lang="en-US" altLang="zh-TW" dirty="0"/>
              <a:t>)</a:t>
            </a:r>
            <a:r>
              <a:rPr lang="zh-TW" altLang="zh-TW" dirty="0"/>
              <a:t>助及委辦計畫結案時應注意哪些事項？</a:t>
            </a:r>
            <a:endParaRPr lang="zh-TW" altLang="en-US" dirty="0"/>
          </a:p>
        </p:txBody>
      </p:sp>
      <p:sp>
        <p:nvSpPr>
          <p:cNvPr id="3" name="內容版面配置區 2"/>
          <p:cNvSpPr>
            <a:spLocks noGrp="1"/>
          </p:cNvSpPr>
          <p:nvPr>
            <p:ph idx="1"/>
          </p:nvPr>
        </p:nvSpPr>
        <p:spPr/>
        <p:txBody>
          <a:bodyPr/>
          <a:lstStyle/>
          <a:p>
            <a:pPr marL="895350" indent="-895350">
              <a:buNone/>
            </a:pPr>
            <a:r>
              <a:rPr lang="en-US" altLang="zh-TW" sz="2600" dirty="0">
                <a:solidFill>
                  <a:schemeClr val="tx1"/>
                </a:solidFill>
              </a:rPr>
              <a:t>A</a:t>
            </a:r>
            <a:r>
              <a:rPr lang="zh-TW" altLang="zh-TW" sz="2600" dirty="0">
                <a:solidFill>
                  <a:schemeClr val="tx1"/>
                </a:solidFill>
              </a:rPr>
              <a:t>：</a:t>
            </a:r>
            <a:r>
              <a:rPr lang="en-US" altLang="zh-TW" sz="2600" dirty="0">
                <a:solidFill>
                  <a:schemeClr val="tx1"/>
                </a:solidFill>
              </a:rPr>
              <a:t>1.</a:t>
            </a:r>
            <a:r>
              <a:rPr lang="zh-TW" altLang="zh-TW" sz="2600" dirty="0">
                <a:solidFill>
                  <a:schemeClr val="tx1"/>
                </a:solidFill>
              </a:rPr>
              <a:t>依教育部補</a:t>
            </a:r>
            <a:r>
              <a:rPr lang="en-US" altLang="zh-TW" sz="2800" dirty="0">
                <a:solidFill>
                  <a:schemeClr val="tx1"/>
                </a:solidFill>
              </a:rPr>
              <a:t>(</a:t>
            </a:r>
            <a:r>
              <a:rPr lang="zh-TW" altLang="en-US" sz="2800" dirty="0">
                <a:solidFill>
                  <a:schemeClr val="tx1"/>
                </a:solidFill>
              </a:rPr>
              <a:t>捐</a:t>
            </a:r>
            <a:r>
              <a:rPr lang="en-US" altLang="zh-TW" sz="2800" dirty="0">
                <a:solidFill>
                  <a:schemeClr val="tx1"/>
                </a:solidFill>
              </a:rPr>
              <a:t>)</a:t>
            </a:r>
            <a:r>
              <a:rPr lang="zh-TW" altLang="zh-TW" sz="2600" dirty="0">
                <a:solidFill>
                  <a:schemeClr val="tx1"/>
                </a:solidFill>
              </a:rPr>
              <a:t>助及委辦經費核撥結報作業要點規定，應於計畫核定執行期間屆滿後二個月內，檢附相關資料辦理結報事宜。</a:t>
            </a:r>
          </a:p>
          <a:p>
            <a:pPr marL="895350" indent="-895350">
              <a:buNone/>
            </a:pPr>
            <a:r>
              <a:rPr lang="en-US" altLang="zh-TW" sz="2600" dirty="0">
                <a:solidFill>
                  <a:schemeClr val="tx1"/>
                </a:solidFill>
              </a:rPr>
              <a:t>       2.</a:t>
            </a:r>
            <a:r>
              <a:rPr lang="zh-TW" altLang="zh-TW" sz="2600" dirty="0">
                <a:solidFill>
                  <a:schemeClr val="tx1"/>
                </a:solidFill>
              </a:rPr>
              <a:t>計畫執行完畢應重新檢視計畫經費支出項目內容是否符合相關補助規定。</a:t>
            </a:r>
          </a:p>
          <a:p>
            <a:pPr marL="1587" indent="0">
              <a:buNone/>
            </a:pPr>
            <a:r>
              <a:rPr lang="en-US" altLang="zh-TW" sz="2600" dirty="0">
                <a:solidFill>
                  <a:schemeClr val="tx1"/>
                </a:solidFill>
              </a:rPr>
              <a:t>       3.</a:t>
            </a:r>
            <a:r>
              <a:rPr lang="zh-TW" altLang="zh-TW" sz="2600" dirty="0">
                <a:solidFill>
                  <a:schemeClr val="tx1"/>
                </a:solidFill>
              </a:rPr>
              <a:t>編製計畫經費收支結算表。</a:t>
            </a:r>
          </a:p>
          <a:p>
            <a:pPr marL="895350" indent="-895350">
              <a:buNone/>
            </a:pPr>
            <a:r>
              <a:rPr lang="en-US" altLang="zh-TW" sz="2600" dirty="0">
                <a:solidFill>
                  <a:schemeClr val="tx1"/>
                </a:solidFill>
              </a:rPr>
              <a:t>       4.</a:t>
            </a:r>
            <a:r>
              <a:rPr lang="zh-TW" altLang="zh-TW" sz="2600" dirty="0">
                <a:solidFill>
                  <a:schemeClr val="tx1"/>
                </a:solidFill>
              </a:rPr>
              <a:t>備函向教育部申請計畫結案</a:t>
            </a:r>
            <a:r>
              <a:rPr lang="en-US" altLang="zh-TW" sz="2600" dirty="0">
                <a:solidFill>
                  <a:schemeClr val="tx1"/>
                </a:solidFill>
              </a:rPr>
              <a:t>(</a:t>
            </a:r>
            <a:r>
              <a:rPr lang="zh-TW" altLang="zh-TW" sz="2600" dirty="0">
                <a:solidFill>
                  <a:schemeClr val="tx1"/>
                </a:solidFill>
              </a:rPr>
              <a:t>倘有餘款依規定繳回教育部</a:t>
            </a:r>
            <a:r>
              <a:rPr lang="en-US" altLang="zh-TW" sz="2600" dirty="0">
                <a:solidFill>
                  <a:schemeClr val="tx1"/>
                </a:solidFill>
              </a:rPr>
              <a:t>)</a:t>
            </a:r>
            <a:r>
              <a:rPr lang="zh-TW" altLang="zh-TW" sz="2600" dirty="0">
                <a:solidFill>
                  <a:schemeClr val="tx1"/>
                </a:solidFill>
              </a:rPr>
              <a:t>。</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101</a:t>
            </a:fld>
            <a:endParaRPr lang="en-US" altLang="en-US"/>
          </a:p>
        </p:txBody>
      </p:sp>
    </p:spTree>
    <p:extLst>
      <p:ext uri="{BB962C8B-B14F-4D97-AF65-F5344CB8AC3E}">
        <p14:creationId xmlns:p14="http://schemas.microsoft.com/office/powerpoint/2010/main" val="40142899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Q9.</a:t>
            </a:r>
            <a:r>
              <a:rPr lang="zh-TW" altLang="zh-TW" dirty="0"/>
              <a:t>教育部補</a:t>
            </a:r>
            <a:r>
              <a:rPr lang="en-US" altLang="zh-TW" dirty="0"/>
              <a:t>(</a:t>
            </a:r>
            <a:r>
              <a:rPr lang="zh-TW" altLang="en-US" dirty="0"/>
              <a:t>捐</a:t>
            </a:r>
            <a:r>
              <a:rPr lang="en-US" altLang="zh-TW" dirty="0"/>
              <a:t>)</a:t>
            </a:r>
            <a:r>
              <a:rPr lang="zh-TW" altLang="zh-TW" dirty="0"/>
              <a:t>助及委辦計畫有關「出席費」之規定為何？</a:t>
            </a:r>
            <a:endParaRPr lang="zh-TW" altLang="en-US" dirty="0"/>
          </a:p>
        </p:txBody>
      </p:sp>
      <p:sp>
        <p:nvSpPr>
          <p:cNvPr id="3" name="內容版面配置區 2"/>
          <p:cNvSpPr>
            <a:spLocks noGrp="1"/>
          </p:cNvSpPr>
          <p:nvPr>
            <p:ph idx="1"/>
          </p:nvPr>
        </p:nvSpPr>
        <p:spPr/>
        <p:txBody>
          <a:bodyPr>
            <a:normAutofit fontScale="85000" lnSpcReduction="20000"/>
          </a:bodyPr>
          <a:lstStyle/>
          <a:p>
            <a:pPr marL="1587" indent="0">
              <a:buNone/>
            </a:pPr>
            <a:r>
              <a:rPr lang="en-US" altLang="zh-TW" sz="2200" dirty="0">
                <a:solidFill>
                  <a:schemeClr val="tx1"/>
                </a:solidFill>
              </a:rPr>
              <a:t>A</a:t>
            </a:r>
            <a:r>
              <a:rPr lang="zh-TW" altLang="zh-TW" sz="2200" dirty="0">
                <a:solidFill>
                  <a:schemeClr val="tx1"/>
                </a:solidFill>
              </a:rPr>
              <a:t>： 依據教育部補</a:t>
            </a:r>
            <a:r>
              <a:rPr lang="en-US" altLang="zh-TW" sz="2200" dirty="0">
                <a:solidFill>
                  <a:schemeClr val="tx1"/>
                </a:solidFill>
              </a:rPr>
              <a:t>(</a:t>
            </a:r>
            <a:r>
              <a:rPr lang="zh-TW" altLang="en-US" sz="2200" dirty="0">
                <a:solidFill>
                  <a:schemeClr val="tx1"/>
                </a:solidFill>
              </a:rPr>
              <a:t>捐</a:t>
            </a:r>
            <a:r>
              <a:rPr lang="en-US" altLang="zh-TW" sz="2200" dirty="0">
                <a:solidFill>
                  <a:schemeClr val="tx1"/>
                </a:solidFill>
              </a:rPr>
              <a:t>)</a:t>
            </a:r>
            <a:r>
              <a:rPr lang="zh-TW" altLang="zh-TW" sz="2200" dirty="0">
                <a:solidFill>
                  <a:schemeClr val="tx1"/>
                </a:solidFill>
              </a:rPr>
              <a:t>助及委辦計</a:t>
            </a:r>
            <a:r>
              <a:rPr lang="zh-TW" altLang="en-US" sz="2200" dirty="0">
                <a:solidFill>
                  <a:schemeClr val="tx1"/>
                </a:solidFill>
              </a:rPr>
              <a:t>畫</a:t>
            </a:r>
            <a:r>
              <a:rPr lang="zh-TW" altLang="zh-TW" sz="2200" dirty="0">
                <a:solidFill>
                  <a:schemeClr val="tx1"/>
                </a:solidFill>
              </a:rPr>
              <a:t>編列基準表規定</a:t>
            </a:r>
            <a:r>
              <a:rPr lang="en-US" altLang="zh-TW" sz="2200" dirty="0">
                <a:solidFill>
                  <a:schemeClr val="tx1"/>
                </a:solidFill>
              </a:rPr>
              <a:t>:</a:t>
            </a:r>
            <a:endParaRPr lang="zh-TW" altLang="zh-TW" sz="2200" dirty="0">
              <a:solidFill>
                <a:schemeClr val="tx1"/>
              </a:solidFill>
            </a:endParaRPr>
          </a:p>
          <a:p>
            <a:pPr marL="1587" indent="0">
              <a:buNone/>
            </a:pPr>
            <a:r>
              <a:rPr lang="en-US" altLang="zh-TW" sz="2200" dirty="0">
                <a:solidFill>
                  <a:schemeClr val="tx1"/>
                </a:solidFill>
              </a:rPr>
              <a:t>     1.</a:t>
            </a:r>
            <a:r>
              <a:rPr lang="zh-TW" altLang="zh-TW" sz="2200" dirty="0">
                <a:solidFill>
                  <a:schemeClr val="tx1"/>
                </a:solidFill>
              </a:rPr>
              <a:t>編列標準： 每人次</a:t>
            </a:r>
            <a:r>
              <a:rPr lang="en-US" altLang="zh-TW" sz="2200" dirty="0">
                <a:solidFill>
                  <a:schemeClr val="tx1"/>
                </a:solidFill>
              </a:rPr>
              <a:t>1,000</a:t>
            </a:r>
            <a:r>
              <a:rPr lang="zh-TW" altLang="zh-TW" sz="2200" dirty="0">
                <a:solidFill>
                  <a:schemeClr val="tx1"/>
                </a:solidFill>
              </a:rPr>
              <a:t>元至</a:t>
            </a:r>
            <a:r>
              <a:rPr lang="en-US" altLang="zh-TW" sz="2200" dirty="0">
                <a:solidFill>
                  <a:schemeClr val="tx1"/>
                </a:solidFill>
              </a:rPr>
              <a:t>2,500</a:t>
            </a:r>
            <a:r>
              <a:rPr lang="zh-TW" altLang="zh-TW" sz="2200" dirty="0">
                <a:solidFill>
                  <a:schemeClr val="tx1"/>
                </a:solidFill>
              </a:rPr>
              <a:t>元。</a:t>
            </a:r>
          </a:p>
          <a:p>
            <a:pPr marL="1587" indent="0">
              <a:buNone/>
            </a:pPr>
            <a:r>
              <a:rPr lang="en-US" altLang="zh-TW" sz="2200" dirty="0">
                <a:solidFill>
                  <a:schemeClr val="tx1"/>
                </a:solidFill>
              </a:rPr>
              <a:t>     2.</a:t>
            </a:r>
            <a:r>
              <a:rPr lang="zh-TW" altLang="zh-TW" sz="2200" dirty="0">
                <a:solidFill>
                  <a:schemeClr val="tx1"/>
                </a:solidFill>
              </a:rPr>
              <a:t>適用對象：</a:t>
            </a:r>
          </a:p>
          <a:p>
            <a:pPr marL="457189" lvl="1" indent="0">
              <a:buNone/>
            </a:pPr>
            <a:r>
              <a:rPr lang="en-US" altLang="zh-TW" sz="2200" dirty="0">
                <a:solidFill>
                  <a:schemeClr val="tx1"/>
                </a:solidFill>
              </a:rPr>
              <a:t>  (1)</a:t>
            </a:r>
            <a:r>
              <a:rPr lang="zh-TW" altLang="zh-TW" sz="2200" dirty="0">
                <a:solidFill>
                  <a:schemeClr val="tx1"/>
                </a:solidFill>
              </a:rPr>
              <a:t>凡邀請個人以學者專家身分參與會議之出席費屬之。</a:t>
            </a:r>
          </a:p>
          <a:p>
            <a:pPr marL="989013" lvl="1" indent="-533400">
              <a:buNone/>
            </a:pPr>
            <a:r>
              <a:rPr lang="en-US" altLang="zh-TW" sz="2200" dirty="0">
                <a:solidFill>
                  <a:schemeClr val="tx1"/>
                </a:solidFill>
              </a:rPr>
              <a:t>  (2)</a:t>
            </a:r>
            <a:r>
              <a:rPr lang="zh-TW" altLang="zh-TW" sz="2200" dirty="0">
                <a:solidFill>
                  <a:schemeClr val="tx1"/>
                </a:solidFill>
              </a:rPr>
              <a:t>以邀請本機關人員以外之學者專家，參加具有政策性或專案性之重大諮詢事項會議為限。</a:t>
            </a:r>
          </a:p>
          <a:p>
            <a:pPr marL="1587" indent="0">
              <a:buNone/>
            </a:pPr>
            <a:r>
              <a:rPr lang="en-US" altLang="zh-TW" sz="2200" dirty="0">
                <a:solidFill>
                  <a:schemeClr val="tx1"/>
                </a:solidFill>
              </a:rPr>
              <a:t>     3.</a:t>
            </a:r>
            <a:r>
              <a:rPr lang="zh-TW" altLang="zh-TW" sz="2200" dirty="0">
                <a:solidFill>
                  <a:schemeClr val="tx1"/>
                </a:solidFill>
              </a:rPr>
              <a:t>下列情形不得支給出席費：</a:t>
            </a:r>
          </a:p>
          <a:p>
            <a:pPr marL="457189" lvl="1" indent="0">
              <a:buNone/>
            </a:pPr>
            <a:r>
              <a:rPr lang="en-US" altLang="zh-TW" sz="2200" dirty="0">
                <a:solidFill>
                  <a:schemeClr val="tx1"/>
                </a:solidFill>
              </a:rPr>
              <a:t>   (1)</a:t>
            </a:r>
            <a:r>
              <a:rPr lang="zh-TW" altLang="zh-TW" sz="2200" dirty="0">
                <a:solidFill>
                  <a:schemeClr val="tx1"/>
                </a:solidFill>
              </a:rPr>
              <a:t>一般經常性業務會議。</a:t>
            </a:r>
          </a:p>
          <a:p>
            <a:pPr marL="457189" lvl="1" indent="0">
              <a:buNone/>
            </a:pPr>
            <a:r>
              <a:rPr lang="en-US" altLang="zh-TW" sz="2200" dirty="0">
                <a:solidFill>
                  <a:schemeClr val="tx1"/>
                </a:solidFill>
              </a:rPr>
              <a:t>   (2)</a:t>
            </a:r>
            <a:r>
              <a:rPr lang="zh-TW" altLang="zh-TW" sz="2200" dirty="0">
                <a:solidFill>
                  <a:schemeClr val="tx1"/>
                </a:solidFill>
              </a:rPr>
              <a:t>本機關人員及應邀機關指派出席代表者。</a:t>
            </a:r>
          </a:p>
          <a:p>
            <a:pPr marL="457189" lvl="1" indent="0">
              <a:buNone/>
            </a:pPr>
            <a:r>
              <a:rPr lang="en-US" altLang="zh-TW" sz="2200" dirty="0">
                <a:solidFill>
                  <a:schemeClr val="tx1"/>
                </a:solidFill>
              </a:rPr>
              <a:t>   (3)</a:t>
            </a:r>
            <a:r>
              <a:rPr lang="zh-TW" altLang="zh-TW" sz="2200" dirty="0">
                <a:solidFill>
                  <a:schemeClr val="tx1"/>
                </a:solidFill>
              </a:rPr>
              <a:t>已按月支領固定津貼者不得重複支領本項經費。 </a:t>
            </a:r>
          </a:p>
          <a:p>
            <a:pPr marL="1587" indent="0">
              <a:buNone/>
            </a:pPr>
            <a:r>
              <a:rPr lang="en-US" altLang="zh-TW" sz="2200" dirty="0">
                <a:solidFill>
                  <a:schemeClr val="tx1"/>
                </a:solidFill>
              </a:rPr>
              <a:t>    4.</a:t>
            </a:r>
            <a:r>
              <a:rPr lang="zh-TW" altLang="zh-TW" sz="2200" dirty="0">
                <a:solidFill>
                  <a:schemeClr val="tx1"/>
                </a:solidFill>
              </a:rPr>
              <a:t>出席費核銷時應檢附會議簽到紀錄。 </a:t>
            </a:r>
          </a:p>
          <a:p>
            <a:endParaRPr lang="zh-TW" altLang="en-US" sz="220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102</a:t>
            </a:fld>
            <a:endParaRPr lang="en-US" altLang="en-US"/>
          </a:p>
        </p:txBody>
      </p:sp>
    </p:spTree>
    <p:extLst>
      <p:ext uri="{BB962C8B-B14F-4D97-AF65-F5344CB8AC3E}">
        <p14:creationId xmlns:p14="http://schemas.microsoft.com/office/powerpoint/2010/main" val="2092009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t>Q10.</a:t>
            </a:r>
            <a:r>
              <a:rPr lang="zh-TW" altLang="zh-TW" sz="4000" dirty="0"/>
              <a:t>教育部補</a:t>
            </a:r>
            <a:r>
              <a:rPr lang="en-US" altLang="zh-TW" sz="4000" dirty="0"/>
              <a:t>(</a:t>
            </a:r>
            <a:r>
              <a:rPr lang="zh-TW" altLang="en-US" sz="4000" dirty="0"/>
              <a:t>捐</a:t>
            </a:r>
            <a:r>
              <a:rPr lang="en-US" altLang="zh-TW" sz="4000" dirty="0"/>
              <a:t>)</a:t>
            </a:r>
            <a:r>
              <a:rPr lang="zh-TW" altLang="zh-TW" sz="4000" dirty="0"/>
              <a:t>助及委辦計畫有關「短程車資」之規定為何？</a:t>
            </a:r>
            <a:endParaRPr lang="zh-TW" altLang="en-US" sz="4000" dirty="0"/>
          </a:p>
        </p:txBody>
      </p:sp>
      <p:sp>
        <p:nvSpPr>
          <p:cNvPr id="3" name="內容版面配置區 2"/>
          <p:cNvSpPr>
            <a:spLocks noGrp="1"/>
          </p:cNvSpPr>
          <p:nvPr>
            <p:ph idx="1"/>
          </p:nvPr>
        </p:nvSpPr>
        <p:spPr/>
        <p:txBody>
          <a:bodyPr/>
          <a:lstStyle/>
          <a:p>
            <a:pPr marL="1587" indent="0">
              <a:buNone/>
            </a:pPr>
            <a:r>
              <a:rPr lang="en-US" altLang="zh-TW" sz="2200" b="0" dirty="0">
                <a:solidFill>
                  <a:schemeClr val="tx1"/>
                </a:solidFill>
              </a:rPr>
              <a:t>A</a:t>
            </a:r>
            <a:r>
              <a:rPr lang="zh-TW" altLang="zh-TW" sz="2200" b="0" dirty="0">
                <a:solidFill>
                  <a:schemeClr val="tx1"/>
                </a:solidFill>
              </a:rPr>
              <a:t>： 依據教育部補</a:t>
            </a:r>
            <a:r>
              <a:rPr lang="en-US" altLang="zh-TW" sz="2400" b="0" dirty="0">
                <a:solidFill>
                  <a:schemeClr val="tx1"/>
                </a:solidFill>
              </a:rPr>
              <a:t>(</a:t>
            </a:r>
            <a:r>
              <a:rPr lang="zh-TW" altLang="en-US" sz="2400" b="0" dirty="0">
                <a:solidFill>
                  <a:schemeClr val="tx1"/>
                </a:solidFill>
              </a:rPr>
              <a:t>捐</a:t>
            </a:r>
            <a:r>
              <a:rPr lang="en-US" altLang="zh-TW" sz="2400" b="0" dirty="0">
                <a:solidFill>
                  <a:schemeClr val="tx1"/>
                </a:solidFill>
              </a:rPr>
              <a:t>)</a:t>
            </a:r>
            <a:r>
              <a:rPr lang="zh-TW" altLang="zh-TW" sz="2200" b="0" dirty="0">
                <a:solidFill>
                  <a:schemeClr val="tx1"/>
                </a:solidFill>
              </a:rPr>
              <a:t>助及委辦計</a:t>
            </a:r>
            <a:r>
              <a:rPr lang="zh-TW" altLang="en-US" sz="2200" b="0" dirty="0">
                <a:solidFill>
                  <a:schemeClr val="tx1"/>
                </a:solidFill>
              </a:rPr>
              <a:t>畫</a:t>
            </a:r>
            <a:r>
              <a:rPr lang="zh-TW" altLang="zh-TW" sz="2200" b="0" dirty="0">
                <a:solidFill>
                  <a:schemeClr val="tx1"/>
                </a:solidFill>
              </a:rPr>
              <a:t>編列基準表規定</a:t>
            </a:r>
            <a:r>
              <a:rPr lang="en-US" altLang="zh-TW" sz="2200" b="0" dirty="0">
                <a:solidFill>
                  <a:schemeClr val="tx1"/>
                </a:solidFill>
              </a:rPr>
              <a:t>:</a:t>
            </a:r>
            <a:endParaRPr lang="zh-TW" altLang="zh-TW" sz="2200" b="0" dirty="0">
              <a:solidFill>
                <a:schemeClr val="tx1"/>
              </a:solidFill>
            </a:endParaRPr>
          </a:p>
          <a:p>
            <a:pPr marL="1587" indent="0">
              <a:buNone/>
            </a:pPr>
            <a:r>
              <a:rPr lang="en-US" altLang="zh-TW" sz="2200" b="0" dirty="0">
                <a:solidFill>
                  <a:schemeClr val="tx1"/>
                </a:solidFill>
              </a:rPr>
              <a:t>     1.</a:t>
            </a:r>
            <a:r>
              <a:rPr lang="zh-TW" altLang="zh-TW" sz="2200" b="0" dirty="0">
                <a:solidFill>
                  <a:schemeClr val="tx1"/>
                </a:solidFill>
              </a:rPr>
              <a:t>編列標準：短程車資</a:t>
            </a:r>
            <a:r>
              <a:rPr lang="zh-TW" altLang="zh-TW" sz="2200" b="0" u="sng" dirty="0">
                <a:solidFill>
                  <a:schemeClr val="tx1"/>
                </a:solidFill>
              </a:rPr>
              <a:t>單趟</a:t>
            </a:r>
            <a:r>
              <a:rPr lang="zh-TW" altLang="zh-TW" sz="2200" b="0" dirty="0">
                <a:solidFill>
                  <a:schemeClr val="tx1"/>
                </a:solidFill>
              </a:rPr>
              <a:t>上限</a:t>
            </a:r>
            <a:r>
              <a:rPr lang="en-US" altLang="zh-TW" sz="2200" b="0" dirty="0">
                <a:solidFill>
                  <a:schemeClr val="tx1"/>
                </a:solidFill>
              </a:rPr>
              <a:t>250</a:t>
            </a:r>
            <a:r>
              <a:rPr lang="zh-TW" altLang="zh-TW" sz="2200" b="0" dirty="0">
                <a:solidFill>
                  <a:schemeClr val="tx1"/>
                </a:solidFill>
              </a:rPr>
              <a:t>元。</a:t>
            </a:r>
          </a:p>
          <a:p>
            <a:pPr marL="1587" indent="0">
              <a:buNone/>
            </a:pPr>
            <a:r>
              <a:rPr lang="en-US" altLang="zh-TW" sz="2200" b="0" dirty="0">
                <a:solidFill>
                  <a:schemeClr val="tx1"/>
                </a:solidFill>
              </a:rPr>
              <a:t>     2.</a:t>
            </a:r>
            <a:r>
              <a:rPr lang="zh-TW" altLang="zh-TW" sz="2200" b="0" dirty="0">
                <a:solidFill>
                  <a:schemeClr val="tx1"/>
                </a:solidFill>
              </a:rPr>
              <a:t>適用對象：凡執行計畫所需因公出差旅費屬之。</a:t>
            </a:r>
          </a:p>
          <a:p>
            <a:pPr marL="1587" indent="0">
              <a:buNone/>
            </a:pPr>
            <a:r>
              <a:rPr lang="en-US" altLang="zh-TW" sz="2200" b="0" dirty="0">
                <a:solidFill>
                  <a:schemeClr val="tx1"/>
                </a:solidFill>
              </a:rPr>
              <a:t>     3.</a:t>
            </a:r>
            <a:r>
              <a:rPr lang="zh-TW" altLang="zh-TW" sz="2200" b="0" dirty="0">
                <a:solidFill>
                  <a:schemeClr val="tx1"/>
                </a:solidFill>
              </a:rPr>
              <a:t>支用限制：</a:t>
            </a:r>
            <a:endParaRPr lang="en-US" altLang="zh-TW" sz="2200" b="0" dirty="0">
              <a:solidFill>
                <a:schemeClr val="tx1"/>
              </a:solidFill>
            </a:endParaRPr>
          </a:p>
          <a:p>
            <a:pPr marL="1587" indent="0">
              <a:buNone/>
            </a:pPr>
            <a:r>
              <a:rPr lang="en-US" altLang="zh-TW" sz="2200" b="0" dirty="0">
                <a:solidFill>
                  <a:schemeClr val="tx1"/>
                </a:solidFill>
              </a:rPr>
              <a:t>        (1)</a:t>
            </a:r>
            <a:r>
              <a:rPr lang="zh-TW" altLang="zh-TW" sz="2200" b="0" dirty="0">
                <a:solidFill>
                  <a:schemeClr val="tx1"/>
                </a:solidFill>
              </a:rPr>
              <a:t>短程車資應檢據核實報支。</a:t>
            </a:r>
          </a:p>
          <a:p>
            <a:pPr marL="989013" indent="-989013">
              <a:buNone/>
            </a:pPr>
            <a:r>
              <a:rPr lang="en-US" altLang="zh-TW" sz="2200" b="0" dirty="0">
                <a:solidFill>
                  <a:schemeClr val="tx1"/>
                </a:solidFill>
              </a:rPr>
              <a:t>        (2)</a:t>
            </a:r>
            <a:r>
              <a:rPr lang="zh-TW" altLang="zh-TW" sz="2200" b="0" dirty="0">
                <a:solidFill>
                  <a:schemeClr val="tx1"/>
                </a:solidFill>
              </a:rPr>
              <a:t>凡公民營汽車到達地區，除因急要公務者外，其搭乘計程車之費用，不得報支。</a:t>
            </a:r>
          </a:p>
          <a:p>
            <a:endParaRPr lang="zh-TW" altLang="en-US" sz="22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103</a:t>
            </a:fld>
            <a:endParaRPr lang="en-US" altLang="en-US"/>
          </a:p>
        </p:txBody>
      </p:sp>
    </p:spTree>
    <p:extLst>
      <p:ext uri="{BB962C8B-B14F-4D97-AF65-F5344CB8AC3E}">
        <p14:creationId xmlns:p14="http://schemas.microsoft.com/office/powerpoint/2010/main" val="27593137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Q11.</a:t>
            </a:r>
            <a:r>
              <a:rPr lang="zh-TW" altLang="en-US" dirty="0"/>
              <a:t>教育部補</a:t>
            </a:r>
            <a:r>
              <a:rPr lang="en-US" altLang="zh-TW" dirty="0"/>
              <a:t>(</a:t>
            </a:r>
            <a:r>
              <a:rPr lang="zh-TW" altLang="en-US" dirty="0"/>
              <a:t>捐</a:t>
            </a:r>
            <a:r>
              <a:rPr lang="en-US" altLang="zh-TW" dirty="0"/>
              <a:t>)</a:t>
            </a:r>
            <a:r>
              <a:rPr lang="zh-TW" altLang="en-US" dirty="0"/>
              <a:t>助及委辦計畫有關「保險費」之規定為何？</a:t>
            </a:r>
          </a:p>
        </p:txBody>
      </p:sp>
      <p:sp>
        <p:nvSpPr>
          <p:cNvPr id="3" name="內容版面配置區 2"/>
          <p:cNvSpPr>
            <a:spLocks noGrp="1"/>
          </p:cNvSpPr>
          <p:nvPr>
            <p:ph idx="1"/>
          </p:nvPr>
        </p:nvSpPr>
        <p:spPr/>
        <p:txBody>
          <a:bodyPr>
            <a:normAutofit fontScale="92500" lnSpcReduction="10000"/>
          </a:bodyPr>
          <a:lstStyle/>
          <a:p>
            <a:pPr marL="1587" indent="0">
              <a:buNone/>
            </a:pPr>
            <a:r>
              <a:rPr lang="en-US" altLang="zh-TW" sz="2200" b="0" dirty="0">
                <a:solidFill>
                  <a:schemeClr val="tx1"/>
                </a:solidFill>
              </a:rPr>
              <a:t>A</a:t>
            </a:r>
            <a:r>
              <a:rPr lang="zh-TW" altLang="en-US" sz="2200" b="0" dirty="0">
                <a:solidFill>
                  <a:schemeClr val="tx1"/>
                </a:solidFill>
              </a:rPr>
              <a:t>： 依據教育部補</a:t>
            </a:r>
            <a:r>
              <a:rPr lang="en-US" altLang="zh-TW" sz="2400" b="0" dirty="0">
                <a:solidFill>
                  <a:schemeClr val="tx1"/>
                </a:solidFill>
              </a:rPr>
              <a:t>(</a:t>
            </a:r>
            <a:r>
              <a:rPr lang="zh-TW" altLang="en-US" sz="2400" b="0" dirty="0">
                <a:solidFill>
                  <a:schemeClr val="tx1"/>
                </a:solidFill>
              </a:rPr>
              <a:t>捐</a:t>
            </a:r>
            <a:r>
              <a:rPr lang="en-US" altLang="zh-TW" sz="2400" b="0" dirty="0">
                <a:solidFill>
                  <a:schemeClr val="tx1"/>
                </a:solidFill>
              </a:rPr>
              <a:t>)</a:t>
            </a:r>
            <a:r>
              <a:rPr lang="zh-TW" altLang="en-US" sz="2200" b="0" dirty="0">
                <a:solidFill>
                  <a:schemeClr val="tx1"/>
                </a:solidFill>
              </a:rPr>
              <a:t>助及委辦計畫編列基準表規定</a:t>
            </a:r>
            <a:r>
              <a:rPr lang="en-US" altLang="zh-TW" sz="2200" b="0" dirty="0">
                <a:solidFill>
                  <a:schemeClr val="tx1"/>
                </a:solidFill>
              </a:rPr>
              <a:t>:</a:t>
            </a:r>
          </a:p>
          <a:p>
            <a:pPr marL="801688" indent="-801688">
              <a:buNone/>
            </a:pPr>
            <a:r>
              <a:rPr lang="en-US" altLang="zh-TW" sz="2200" b="0" dirty="0">
                <a:solidFill>
                  <a:schemeClr val="tx1"/>
                </a:solidFill>
              </a:rPr>
              <a:t>       1.</a:t>
            </a:r>
            <a:r>
              <a:rPr lang="zh-TW" altLang="en-US" sz="2200" b="0" dirty="0">
                <a:solidFill>
                  <a:schemeClr val="tx1"/>
                </a:solidFill>
              </a:rPr>
              <a:t>編列標準：凡辦理各類會議、講習訓練與研討（習）會及其他活動所需之平安保險費屬之。</a:t>
            </a:r>
          </a:p>
          <a:p>
            <a:pPr marL="1587" indent="0">
              <a:buNone/>
            </a:pPr>
            <a:r>
              <a:rPr lang="zh-TW" altLang="en-US" sz="2200" b="0" dirty="0">
                <a:solidFill>
                  <a:schemeClr val="tx1"/>
                </a:solidFill>
              </a:rPr>
              <a:t>       </a:t>
            </a:r>
            <a:r>
              <a:rPr lang="en-US" altLang="zh-TW" sz="2200" b="0" dirty="0">
                <a:solidFill>
                  <a:schemeClr val="tx1"/>
                </a:solidFill>
              </a:rPr>
              <a:t>2.</a:t>
            </a:r>
            <a:r>
              <a:rPr lang="zh-TW" altLang="en-US" sz="2200" b="0" dirty="0">
                <a:solidFill>
                  <a:schemeClr val="tx1"/>
                </a:solidFill>
              </a:rPr>
              <a:t>支用限制：</a:t>
            </a:r>
          </a:p>
          <a:p>
            <a:pPr marL="1166813" indent="-1166813">
              <a:buNone/>
            </a:pPr>
            <a:r>
              <a:rPr lang="zh-TW" altLang="en-US" sz="2200" b="0" dirty="0">
                <a:solidFill>
                  <a:schemeClr val="tx1"/>
                </a:solidFill>
              </a:rPr>
              <a:t>          </a:t>
            </a:r>
            <a:r>
              <a:rPr lang="en-US" altLang="zh-TW" sz="2200" b="0" dirty="0">
                <a:solidFill>
                  <a:schemeClr val="tx1"/>
                </a:solidFill>
              </a:rPr>
              <a:t>(1)</a:t>
            </a:r>
            <a:r>
              <a:rPr lang="zh-TW" altLang="en-US" sz="2200" b="0" dirty="0">
                <a:solidFill>
                  <a:schemeClr val="tx1"/>
                </a:solidFill>
              </a:rPr>
              <a:t>「公務人員因公傷殘死亡慰問金發給辦法」施行後，各機關學校不得再為其公教人員投保額外險，爰不能重複編列保險費，僅得為非上開與會人員辦理保險。</a:t>
            </a:r>
          </a:p>
          <a:p>
            <a:pPr marL="1166813" indent="-1166813">
              <a:buNone/>
            </a:pPr>
            <a:r>
              <a:rPr lang="en-US" altLang="zh-TW" sz="2200" b="0" dirty="0">
                <a:solidFill>
                  <a:schemeClr val="tx1"/>
                </a:solidFill>
              </a:rPr>
              <a:t>          (2) </a:t>
            </a:r>
            <a:r>
              <a:rPr lang="zh-TW" altLang="en-US" sz="2200" b="0" dirty="0">
                <a:solidFill>
                  <a:schemeClr val="tx1"/>
                </a:solidFill>
              </a:rPr>
              <a:t>每人保額應參照行政院規定「奉派至九二一震災災區實 際從事救災及災後重建工作之公教人員投保意外險」，最高以</a:t>
            </a:r>
            <a:r>
              <a:rPr lang="en-US" altLang="zh-TW" sz="2200" b="0" dirty="0">
                <a:solidFill>
                  <a:schemeClr val="tx1"/>
                </a:solidFill>
              </a:rPr>
              <a:t>300</a:t>
            </a:r>
            <a:r>
              <a:rPr lang="zh-TW" altLang="en-US" sz="2200" b="0" dirty="0">
                <a:solidFill>
                  <a:schemeClr val="tx1"/>
                </a:solidFill>
              </a:rPr>
              <a:t>萬元為限。</a:t>
            </a:r>
          </a:p>
          <a:p>
            <a:endParaRPr lang="zh-TW" altLang="en-US" sz="22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104</a:t>
            </a:fld>
            <a:endParaRPr lang="en-US" altLang="en-US"/>
          </a:p>
        </p:txBody>
      </p:sp>
    </p:spTree>
    <p:extLst>
      <p:ext uri="{BB962C8B-B14F-4D97-AF65-F5344CB8AC3E}">
        <p14:creationId xmlns:p14="http://schemas.microsoft.com/office/powerpoint/2010/main" val="26634654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a:t>Q12.</a:t>
            </a:r>
            <a:r>
              <a:rPr lang="zh-TW" altLang="en-US" sz="3600" dirty="0"/>
              <a:t>教育部補</a:t>
            </a:r>
            <a:r>
              <a:rPr lang="en-US" altLang="zh-TW" sz="3600" dirty="0"/>
              <a:t>(</a:t>
            </a:r>
            <a:r>
              <a:rPr lang="zh-TW" altLang="en-US" sz="3600" dirty="0"/>
              <a:t>捐</a:t>
            </a:r>
            <a:r>
              <a:rPr lang="en-US" altLang="zh-TW" sz="3600" dirty="0"/>
              <a:t>)</a:t>
            </a:r>
            <a:r>
              <a:rPr lang="zh-TW" altLang="en-US" sz="3600" dirty="0"/>
              <a:t>助及委辦計畫經費可否先行墊付，事後再請領款項？</a:t>
            </a:r>
          </a:p>
        </p:txBody>
      </p:sp>
      <p:sp>
        <p:nvSpPr>
          <p:cNvPr id="3" name="內容版面配置區 2"/>
          <p:cNvSpPr>
            <a:spLocks noGrp="1"/>
          </p:cNvSpPr>
          <p:nvPr>
            <p:ph idx="1"/>
          </p:nvPr>
        </p:nvSpPr>
        <p:spPr>
          <a:xfrm>
            <a:off x="628650" y="2060847"/>
            <a:ext cx="7886700" cy="4116115"/>
          </a:xfrm>
        </p:spPr>
        <p:txBody>
          <a:bodyPr/>
          <a:lstStyle/>
          <a:p>
            <a:pPr marL="541338" indent="-541338">
              <a:buNone/>
            </a:pPr>
            <a:r>
              <a:rPr lang="en-US" altLang="zh-TW" sz="2600" b="0" dirty="0">
                <a:solidFill>
                  <a:schemeClr val="tx1"/>
                </a:solidFill>
              </a:rPr>
              <a:t>A</a:t>
            </a:r>
            <a:r>
              <a:rPr lang="zh-TW" altLang="en-US" sz="2600" b="0" dirty="0">
                <a:solidFill>
                  <a:schemeClr val="tx1"/>
                </a:solidFill>
              </a:rPr>
              <a:t>：依據教育部</a:t>
            </a:r>
            <a:r>
              <a:rPr lang="en-US" altLang="zh-TW" sz="2600" b="0" dirty="0">
                <a:solidFill>
                  <a:schemeClr val="tx1"/>
                </a:solidFill>
              </a:rPr>
              <a:t>108.12.17</a:t>
            </a:r>
            <a:r>
              <a:rPr lang="zh-TW" altLang="en-US" sz="2600" b="0" dirty="0">
                <a:solidFill>
                  <a:schemeClr val="tx1"/>
                </a:solidFill>
              </a:rPr>
              <a:t>修正發布之「教育部補</a:t>
            </a:r>
            <a:r>
              <a:rPr lang="en-US" altLang="zh-TW" sz="2400" b="0" dirty="0">
                <a:solidFill>
                  <a:schemeClr val="tx1"/>
                </a:solidFill>
              </a:rPr>
              <a:t>(</a:t>
            </a:r>
            <a:r>
              <a:rPr lang="zh-TW" altLang="en-US" sz="2400" b="0" dirty="0">
                <a:solidFill>
                  <a:schemeClr val="tx1"/>
                </a:solidFill>
              </a:rPr>
              <a:t>捐</a:t>
            </a:r>
            <a:r>
              <a:rPr lang="en-US" altLang="zh-TW" sz="2400" b="0" dirty="0">
                <a:solidFill>
                  <a:schemeClr val="tx1"/>
                </a:solidFill>
              </a:rPr>
              <a:t>)</a:t>
            </a:r>
            <a:r>
              <a:rPr lang="zh-TW" altLang="en-US" sz="2600" b="0" dirty="0">
                <a:solidFill>
                  <a:schemeClr val="tx1"/>
                </a:solidFill>
              </a:rPr>
              <a:t>助及委辦經費核撥結報作業要點」第四章第六點第</a:t>
            </a:r>
            <a:r>
              <a:rPr lang="en-US" altLang="zh-TW" sz="2600" b="0" dirty="0">
                <a:solidFill>
                  <a:schemeClr val="tx1"/>
                </a:solidFill>
              </a:rPr>
              <a:t>(</a:t>
            </a:r>
            <a:r>
              <a:rPr lang="zh-TW" altLang="en-US" sz="2600" b="0" dirty="0">
                <a:solidFill>
                  <a:schemeClr val="tx1"/>
                </a:solidFill>
              </a:rPr>
              <a:t>六</a:t>
            </a:r>
            <a:r>
              <a:rPr lang="en-US" altLang="zh-TW" sz="2600" b="0" dirty="0">
                <a:solidFill>
                  <a:schemeClr val="tx1"/>
                </a:solidFill>
              </a:rPr>
              <a:t>)</a:t>
            </a:r>
            <a:r>
              <a:rPr lang="zh-TW" altLang="en-US" sz="2600" b="0" dirty="0">
                <a:solidFill>
                  <a:schemeClr val="tx1"/>
                </a:solidFill>
              </a:rPr>
              <a:t>項規定，「本部計畫款項之支用，除零用金限額以下之小額付款得由相關人員墊付外，其餘均應逕付受款人，不得由計畫主持人或執行單位人員代領轉付，若有特殊情況，須先行預借或墊付者，應循內部行政程序簽准後辦理」。</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105</a:t>
            </a:fld>
            <a:endParaRPr lang="en-US" altLang="en-US"/>
          </a:p>
        </p:txBody>
      </p:sp>
    </p:spTree>
    <p:extLst>
      <p:ext uri="{BB962C8B-B14F-4D97-AF65-F5344CB8AC3E}">
        <p14:creationId xmlns:p14="http://schemas.microsoft.com/office/powerpoint/2010/main" val="15747345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C10321-AAD3-4303-81C0-A2F743C219E6}"/>
              </a:ext>
            </a:extLst>
          </p:cNvPr>
          <p:cNvSpPr>
            <a:spLocks noGrp="1"/>
          </p:cNvSpPr>
          <p:nvPr>
            <p:ph type="title"/>
          </p:nvPr>
        </p:nvSpPr>
        <p:spPr>
          <a:xfrm>
            <a:off x="628650" y="141535"/>
            <a:ext cx="7886700" cy="1325563"/>
          </a:xfrm>
        </p:spPr>
        <p:txBody>
          <a:bodyPr/>
          <a:lstStyle/>
          <a:p>
            <a:r>
              <a:rPr lang="en-US" altLang="zh-TW" sz="4200" dirty="0"/>
              <a:t>111~112</a:t>
            </a:r>
            <a:r>
              <a:rPr lang="zh-TW" altLang="en-US" sz="4200" dirty="0"/>
              <a:t>學年度修訂事項與提醒</a:t>
            </a:r>
          </a:p>
        </p:txBody>
      </p:sp>
      <p:sp>
        <p:nvSpPr>
          <p:cNvPr id="3" name="內容版面配置區 2">
            <a:extLst>
              <a:ext uri="{FF2B5EF4-FFF2-40B4-BE49-F238E27FC236}">
                <a16:creationId xmlns:a16="http://schemas.microsoft.com/office/drawing/2014/main" id="{1C0663D3-165C-4349-B3B6-C93E2E26F15B}"/>
              </a:ext>
            </a:extLst>
          </p:cNvPr>
          <p:cNvSpPr>
            <a:spLocks noGrp="1"/>
          </p:cNvSpPr>
          <p:nvPr>
            <p:ph idx="1"/>
          </p:nvPr>
        </p:nvSpPr>
        <p:spPr>
          <a:xfrm>
            <a:off x="628650" y="1268760"/>
            <a:ext cx="7886700" cy="4908203"/>
          </a:xfrm>
        </p:spPr>
        <p:txBody>
          <a:bodyPr>
            <a:normAutofit lnSpcReduction="10000"/>
          </a:bodyPr>
          <a:lstStyle/>
          <a:p>
            <a:pPr marL="447675" indent="-446088" algn="just"/>
            <a:r>
              <a:rPr lang="zh-TW" altLang="zh-TW" sz="2800" dirty="0"/>
              <a:t>各單據有修改，請使用新版。</a:t>
            </a:r>
            <a:endParaRPr lang="en-US" altLang="zh-TW" sz="2800" dirty="0"/>
          </a:p>
          <a:p>
            <a:pPr marL="447675" indent="-446088" algn="just"/>
            <a:r>
              <a:rPr lang="zh-TW" altLang="zh-TW" sz="2800" dirty="0"/>
              <a:t>活動核銷請依規定</a:t>
            </a:r>
            <a:r>
              <a:rPr lang="en-US" altLang="zh-TW" sz="2800" dirty="0"/>
              <a:t>15</a:t>
            </a:r>
            <a:r>
              <a:rPr lang="zh-TW" altLang="zh-TW" sz="2800" dirty="0"/>
              <a:t>日內核銷完畢。</a:t>
            </a:r>
            <a:endParaRPr lang="en-US" altLang="zh-TW" sz="2800" dirty="0"/>
          </a:p>
          <a:p>
            <a:pPr marL="447675" indent="-446088" algn="just"/>
            <a:r>
              <a:rPr lang="zh-TW" altLang="zh-TW" sz="2800" dirty="0"/>
              <a:t>研究所</a:t>
            </a:r>
            <a:r>
              <a:rPr lang="zh-TW" altLang="en-US" sz="2800" dirty="0"/>
              <a:t>校外委員交通費</a:t>
            </a:r>
            <a:r>
              <a:rPr lang="en-US" altLang="zh-TW" sz="2800" dirty="0"/>
              <a:t>-</a:t>
            </a:r>
            <a:r>
              <a:rPr lang="zh-TW" altLang="en-US" sz="2800" dirty="0"/>
              <a:t>依其服務單位之所屬地區 支領；無服務單位者，則依其戶籍地。</a:t>
            </a:r>
            <a:endParaRPr lang="en-US" altLang="zh-TW" sz="2800" dirty="0"/>
          </a:p>
          <a:p>
            <a:pPr algn="just"/>
            <a:r>
              <a:rPr lang="en-US" altLang="zh-TW" sz="2800" dirty="0"/>
              <a:t> </a:t>
            </a:r>
            <a:r>
              <a:rPr lang="zh-TW" altLang="zh-TW" sz="2800" dirty="0"/>
              <a:t>寒暑假</a:t>
            </a:r>
            <a:r>
              <a:rPr lang="zh-TW" altLang="en-US" sz="2800" dirty="0"/>
              <a:t>會議</a:t>
            </a:r>
            <a:r>
              <a:rPr lang="zh-TW" altLang="zh-TW" sz="2800" dirty="0"/>
              <a:t>不</a:t>
            </a:r>
            <a:r>
              <a:rPr lang="zh-TW" altLang="en-US" sz="2800" dirty="0"/>
              <a:t>支</a:t>
            </a:r>
            <a:r>
              <a:rPr lang="zh-TW" altLang="zh-TW" sz="2800" dirty="0"/>
              <a:t>誤餐費。</a:t>
            </a:r>
            <a:endParaRPr lang="en-US" altLang="zh-TW" sz="2800" dirty="0"/>
          </a:p>
          <a:p>
            <a:pPr marL="447675" indent="-446088" algn="just"/>
            <a:r>
              <a:rPr lang="zh-TW" altLang="zh-TW" sz="2800" dirty="0"/>
              <a:t>出差</a:t>
            </a:r>
            <a:r>
              <a:rPr lang="zh-TW" altLang="en-US" sz="2800" dirty="0"/>
              <a:t>搭乘高鐵，依出差</a:t>
            </a:r>
            <a:r>
              <a:rPr lang="zh-TW" altLang="zh-TW" sz="2800" dirty="0"/>
              <a:t>旅費報支辧法第三條第五款以台北至台中以外為限，如有特殊情況者，應事前提出申請</a:t>
            </a:r>
            <a:r>
              <a:rPr lang="zh-TW" altLang="en-US" sz="2800" dirty="0"/>
              <a:t>並</a:t>
            </a:r>
            <a:r>
              <a:rPr lang="zh-TW" altLang="zh-TW" sz="2800" dirty="0"/>
              <a:t>具體說明</a:t>
            </a:r>
            <a:r>
              <a:rPr lang="zh-TW" altLang="en-US" sz="2800" dirty="0"/>
              <a:t>理由取得同意才得以報支</a:t>
            </a:r>
            <a:r>
              <a:rPr lang="zh-TW" altLang="zh-TW" sz="2800" dirty="0"/>
              <a:t>。</a:t>
            </a:r>
            <a:endParaRPr lang="en-US" altLang="zh-TW" sz="2800" dirty="0"/>
          </a:p>
          <a:p>
            <a:pPr marL="447675" indent="-446088" algn="just"/>
            <a:r>
              <a:rPr lang="zh-TW" altLang="zh-TW" sz="2800" dirty="0"/>
              <a:t>保險要保人</a:t>
            </a:r>
            <a:r>
              <a:rPr lang="en-US" altLang="zh-TW" sz="2800" dirty="0"/>
              <a:t>/</a:t>
            </a:r>
            <a:r>
              <a:rPr lang="zh-TW" altLang="zh-TW" sz="2800" dirty="0"/>
              <a:t>收據開立抬頭：『光宇學校財團法人元培醫事科技大學』</a:t>
            </a:r>
            <a:endParaRPr lang="zh-TW" altLang="en-US" sz="2800" dirty="0"/>
          </a:p>
        </p:txBody>
      </p:sp>
      <p:sp>
        <p:nvSpPr>
          <p:cNvPr id="4" name="投影片編號版面配置區 3">
            <a:extLst>
              <a:ext uri="{FF2B5EF4-FFF2-40B4-BE49-F238E27FC236}">
                <a16:creationId xmlns:a16="http://schemas.microsoft.com/office/drawing/2014/main" id="{28C6A7F0-25FF-490F-9946-B653AF3C0270}"/>
              </a:ext>
            </a:extLst>
          </p:cNvPr>
          <p:cNvSpPr>
            <a:spLocks noGrp="1"/>
          </p:cNvSpPr>
          <p:nvPr>
            <p:ph type="sldNum" sz="quarter" idx="12"/>
          </p:nvPr>
        </p:nvSpPr>
        <p:spPr/>
        <p:txBody>
          <a:bodyPr/>
          <a:lstStyle/>
          <a:p>
            <a:fld id="{C7F2B879-241A-4E41-942D-692B57A49EED}" type="slidenum">
              <a:rPr lang="en-US" altLang="zh-TW" smtClean="0"/>
              <a:pPr/>
              <a:t>106</a:t>
            </a:fld>
            <a:endParaRPr lang="en-US" altLang="en-US"/>
          </a:p>
        </p:txBody>
      </p:sp>
    </p:spTree>
    <p:extLst>
      <p:ext uri="{BB962C8B-B14F-4D97-AF65-F5344CB8AC3E}">
        <p14:creationId xmlns:p14="http://schemas.microsoft.com/office/powerpoint/2010/main" val="23349293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F5B995-8A12-421F-9105-392C8A3BDFD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BC8B55A-D389-49A9-AAA2-6550ECBA7E64}"/>
              </a:ext>
            </a:extLst>
          </p:cNvPr>
          <p:cNvSpPr>
            <a:spLocks noGrp="1"/>
          </p:cNvSpPr>
          <p:nvPr>
            <p:ph idx="1"/>
          </p:nvPr>
        </p:nvSpPr>
        <p:spPr/>
        <p:txBody>
          <a:bodyPr/>
          <a:lstStyle/>
          <a:p>
            <a:r>
              <a:rPr lang="zh-TW" altLang="en-US" dirty="0"/>
              <a:t>每月固定付款日程：</a:t>
            </a:r>
            <a:endParaRPr lang="en-US" altLang="zh-TW" dirty="0"/>
          </a:p>
          <a:p>
            <a:pPr lvl="1"/>
            <a:r>
              <a:rPr lang="zh-TW" altLang="en-US" dirty="0"/>
              <a:t>固定為</a:t>
            </a:r>
            <a:r>
              <a:rPr lang="en-US" altLang="zh-TW" dirty="0"/>
              <a:t>1</a:t>
            </a:r>
            <a:r>
              <a:rPr lang="zh-TW" altLang="en-US" dirty="0"/>
              <a:t>日及</a:t>
            </a:r>
            <a:r>
              <a:rPr lang="en-US" altLang="zh-TW" dirty="0"/>
              <a:t>16</a:t>
            </a:r>
            <a:r>
              <a:rPr lang="zh-TW" altLang="en-US" dirty="0"/>
              <a:t>日</a:t>
            </a:r>
            <a:endParaRPr lang="en-US" altLang="zh-TW" dirty="0"/>
          </a:p>
          <a:p>
            <a:pPr lvl="1"/>
            <a:r>
              <a:rPr lang="zh-TW" altLang="en-US" dirty="0"/>
              <a:t>遇假日提前</a:t>
            </a:r>
            <a:r>
              <a:rPr lang="en-US" altLang="zh-TW" dirty="0"/>
              <a:t>–</a:t>
            </a:r>
            <a:r>
              <a:rPr lang="zh-TW" altLang="en-US" dirty="0"/>
              <a:t>請款核銷文件</a:t>
            </a:r>
            <a:r>
              <a:rPr lang="en-US" altLang="zh-TW" dirty="0"/>
              <a:t>(</a:t>
            </a:r>
            <a:r>
              <a:rPr lang="zh-TW" altLang="en-US" dirty="0"/>
              <a:t>含遇錯誤退件補正者</a:t>
            </a:r>
            <a:r>
              <a:rPr lang="en-US" altLang="zh-TW" dirty="0"/>
              <a:t>)</a:t>
            </a:r>
            <a:r>
              <a:rPr lang="zh-TW" altLang="en-US" dirty="0"/>
              <a:t>須於當月</a:t>
            </a:r>
            <a:r>
              <a:rPr lang="en-US" altLang="zh-TW" dirty="0"/>
              <a:t>2</a:t>
            </a:r>
            <a:r>
              <a:rPr lang="zh-TW" altLang="en-US" dirty="0"/>
              <a:t>日、</a:t>
            </a:r>
            <a:r>
              <a:rPr lang="en-US" altLang="zh-TW" dirty="0"/>
              <a:t>15</a:t>
            </a:r>
            <a:r>
              <a:rPr lang="zh-TW" altLang="en-US" dirty="0"/>
              <a:t>日前送達會計處且審核無誤</a:t>
            </a:r>
            <a:endParaRPr lang="en-US" altLang="zh-TW" dirty="0"/>
          </a:p>
          <a:p>
            <a:pPr lvl="1"/>
            <a:r>
              <a:rPr lang="zh-TW" altLang="en-US" dirty="0"/>
              <a:t>特殊付款日期須經校長同意</a:t>
            </a:r>
          </a:p>
        </p:txBody>
      </p:sp>
      <p:sp>
        <p:nvSpPr>
          <p:cNvPr id="4" name="投影片編號版面配置區 3">
            <a:extLst>
              <a:ext uri="{FF2B5EF4-FFF2-40B4-BE49-F238E27FC236}">
                <a16:creationId xmlns:a16="http://schemas.microsoft.com/office/drawing/2014/main" id="{BF765B2F-FF70-47CD-84BB-F433ACCEBB3A}"/>
              </a:ext>
            </a:extLst>
          </p:cNvPr>
          <p:cNvSpPr>
            <a:spLocks noGrp="1"/>
          </p:cNvSpPr>
          <p:nvPr>
            <p:ph type="sldNum" sz="quarter" idx="12"/>
          </p:nvPr>
        </p:nvSpPr>
        <p:spPr/>
        <p:txBody>
          <a:bodyPr/>
          <a:lstStyle/>
          <a:p>
            <a:fld id="{C7F2B879-241A-4E41-942D-692B57A49EED}" type="slidenum">
              <a:rPr lang="en-US" altLang="zh-TW" smtClean="0"/>
              <a:pPr/>
              <a:t>107</a:t>
            </a:fld>
            <a:endParaRPr lang="en-US" altLang="en-US"/>
          </a:p>
        </p:txBody>
      </p:sp>
    </p:spTree>
    <p:extLst>
      <p:ext uri="{BB962C8B-B14F-4D97-AF65-F5344CB8AC3E}">
        <p14:creationId xmlns:p14="http://schemas.microsoft.com/office/powerpoint/2010/main" val="26535896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THE END</a:t>
            </a:r>
            <a:endParaRPr lang="zh-TW" altLang="en-US" dirty="0"/>
          </a:p>
        </p:txBody>
      </p:sp>
      <p:pic>
        <p:nvPicPr>
          <p:cNvPr id="4" name="內容版面配置區 3" descr="Q-and-A.png"/>
          <p:cNvPicPr>
            <a:picLocks noGrp="1" noChangeAspect="1"/>
          </p:cNvPicPr>
          <p:nvPr>
            <p:ph idx="1"/>
          </p:nvPr>
        </p:nvPicPr>
        <p:blipFill>
          <a:blip r:embed="rId2" cstate="print"/>
          <a:stretch>
            <a:fillRect/>
          </a:stretch>
        </p:blipFill>
        <p:spPr>
          <a:xfrm>
            <a:off x="2838450" y="2286000"/>
            <a:ext cx="3581400" cy="35814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r>
              <a:rPr lang="en-US" altLang="zh-TW" dirty="0"/>
              <a:t>2.2</a:t>
            </a:r>
            <a:r>
              <a:rPr lang="zh-TW" altLang="en-US" dirty="0"/>
              <a:t>憑證原則</a:t>
            </a:r>
          </a:p>
        </p:txBody>
      </p:sp>
      <p:sp>
        <p:nvSpPr>
          <p:cNvPr id="6" name="內容版面配置區 2"/>
          <p:cNvSpPr>
            <a:spLocks noGrp="1"/>
          </p:cNvSpPr>
          <p:nvPr>
            <p:ph idx="1"/>
          </p:nvPr>
        </p:nvSpPr>
        <p:spPr>
          <a:xfrm>
            <a:off x="539552" y="1556792"/>
            <a:ext cx="8119814" cy="4351338"/>
          </a:xfrm>
        </p:spPr>
        <p:txBody>
          <a:bodyPr/>
          <a:lstStyle/>
          <a:p>
            <a:pPr marL="515937" indent="-514350">
              <a:lnSpc>
                <a:spcPct val="100000"/>
              </a:lnSpc>
              <a:spcBef>
                <a:spcPts val="600"/>
              </a:spcBef>
              <a:spcAft>
                <a:spcPts val="600"/>
              </a:spcAft>
              <a:buFont typeface="Wingdings" panose="05000000000000000000" pitchFamily="2" charset="2"/>
              <a:buAutoNum type="circleNumWdWhitePlain"/>
            </a:pPr>
            <a:r>
              <a:rPr lang="zh-TW" altLang="en-US" sz="3600" b="0" dirty="0">
                <a:solidFill>
                  <a:schemeClr val="tx1"/>
                </a:solidFill>
              </a:rPr>
              <a:t>核銷均需檢附</a:t>
            </a:r>
            <a:r>
              <a:rPr lang="en-US" altLang="zh-TW" sz="3600" b="0" dirty="0">
                <a:solidFill>
                  <a:schemeClr val="tx1"/>
                </a:solidFill>
              </a:rPr>
              <a:t>【</a:t>
            </a:r>
            <a:r>
              <a:rPr lang="zh-TW" altLang="en-US" sz="3600" b="0" dirty="0">
                <a:solidFill>
                  <a:schemeClr val="tx1"/>
                </a:solidFill>
              </a:rPr>
              <a:t>單據憑證</a:t>
            </a:r>
            <a:r>
              <a:rPr lang="en-US" altLang="zh-TW" sz="3600" b="0" dirty="0">
                <a:solidFill>
                  <a:schemeClr val="tx1"/>
                </a:solidFill>
              </a:rPr>
              <a:t>】</a:t>
            </a:r>
          </a:p>
          <a:p>
            <a:pPr marL="1087426" lvl="1" indent="-514350">
              <a:lnSpc>
                <a:spcPct val="100000"/>
              </a:lnSpc>
              <a:spcBef>
                <a:spcPts val="600"/>
              </a:spcBef>
              <a:spcAft>
                <a:spcPts val="600"/>
              </a:spcAft>
            </a:pPr>
            <a:r>
              <a:rPr lang="en-US" altLang="zh-TW" sz="3200" b="0" dirty="0">
                <a:solidFill>
                  <a:schemeClr val="tx1"/>
                </a:solidFill>
              </a:rPr>
              <a:t>【</a:t>
            </a:r>
            <a:r>
              <a:rPr lang="zh-TW" altLang="en-US" sz="3200" b="0" dirty="0">
                <a:solidFill>
                  <a:schemeClr val="tx1"/>
                </a:solidFill>
              </a:rPr>
              <a:t>單據憑證</a:t>
            </a:r>
            <a:r>
              <a:rPr lang="en-US" altLang="zh-TW" sz="3200" b="0" dirty="0">
                <a:solidFill>
                  <a:schemeClr val="tx1"/>
                </a:solidFill>
              </a:rPr>
              <a:t>】</a:t>
            </a:r>
            <a:r>
              <a:rPr lang="zh-TW" altLang="en-US" sz="3200" b="0" dirty="0">
                <a:solidFill>
                  <a:schemeClr val="tx1"/>
                </a:solidFill>
              </a:rPr>
              <a:t>：指明確記錄經濟活動且具有責任的書面證明。</a:t>
            </a:r>
            <a:endParaRPr lang="en-US" altLang="zh-TW" sz="3200" b="0" dirty="0">
              <a:solidFill>
                <a:schemeClr val="tx1"/>
              </a:solidFill>
            </a:endParaRPr>
          </a:p>
          <a:p>
            <a:pPr marL="1087426" lvl="1" indent="-514350">
              <a:lnSpc>
                <a:spcPct val="100000"/>
              </a:lnSpc>
              <a:spcBef>
                <a:spcPts val="600"/>
              </a:spcBef>
              <a:spcAft>
                <a:spcPts val="600"/>
              </a:spcAft>
            </a:pPr>
            <a:r>
              <a:rPr lang="zh-TW" altLang="en-US" sz="2800" b="0" dirty="0">
                <a:solidFill>
                  <a:schemeClr val="tx1"/>
                </a:solidFill>
              </a:rPr>
              <a:t>例如：</a:t>
            </a:r>
            <a:r>
              <a:rPr lang="zh-TW" altLang="en-US" sz="2800" dirty="0">
                <a:solidFill>
                  <a:schemeClr val="tx1"/>
                </a:solidFill>
                <a:effectLst>
                  <a:outerShdw blurRad="38100" dist="38100" dir="2700000" algn="tl">
                    <a:srgbClr val="000000">
                      <a:alpha val="43137"/>
                    </a:srgbClr>
                  </a:outerShdw>
                </a:effectLst>
              </a:rPr>
              <a:t>發票、收據、領據、契約書、購票證明、學校辦法、政府法令、會議記錄</a:t>
            </a:r>
            <a:r>
              <a:rPr lang="en-US" altLang="zh-TW" sz="2800" dirty="0">
                <a:solidFill>
                  <a:schemeClr val="tx1"/>
                </a:solidFill>
                <a:effectLst>
                  <a:outerShdw blurRad="38100" dist="38100" dir="2700000" algn="tl">
                    <a:srgbClr val="000000">
                      <a:alpha val="43137"/>
                    </a:srgbClr>
                  </a:outerShdw>
                </a:effectLst>
              </a:rPr>
              <a:t>…</a:t>
            </a:r>
            <a:r>
              <a:rPr lang="zh-TW" altLang="en-US" sz="2800" dirty="0">
                <a:solidFill>
                  <a:schemeClr val="tx1"/>
                </a:solidFill>
                <a:effectLst>
                  <a:outerShdw blurRad="38100" dist="38100" dir="2700000" algn="tl">
                    <a:srgbClr val="000000">
                      <a:alpha val="43137"/>
                    </a:srgbClr>
                  </a:outerShdw>
                </a:effectLst>
              </a:rPr>
              <a:t>等</a:t>
            </a:r>
            <a:r>
              <a:rPr lang="zh-TW" altLang="en-US" sz="2800" b="0" dirty="0">
                <a:solidFill>
                  <a:schemeClr val="tx1"/>
                </a:solidFill>
              </a:rPr>
              <a:t>。</a:t>
            </a:r>
            <a:endParaRPr lang="en-US" altLang="zh-TW" sz="2800" b="0" dirty="0">
              <a:solidFill>
                <a:schemeClr val="tx1"/>
              </a:solidFill>
            </a:endParaRPr>
          </a:p>
          <a:p>
            <a:pPr marL="1087426" lvl="1" indent="-514350">
              <a:lnSpc>
                <a:spcPct val="100000"/>
              </a:lnSpc>
              <a:spcBef>
                <a:spcPts val="600"/>
              </a:spcBef>
              <a:spcAft>
                <a:spcPts val="600"/>
              </a:spcAft>
            </a:pPr>
            <a:r>
              <a:rPr lang="en-US" altLang="zh-TW" sz="3200" b="0" dirty="0">
                <a:solidFill>
                  <a:schemeClr val="tx1"/>
                </a:solidFill>
              </a:rPr>
              <a:t>【</a:t>
            </a:r>
            <a:r>
              <a:rPr lang="zh-TW" altLang="en-US" sz="3200" b="0" dirty="0">
                <a:solidFill>
                  <a:srgbClr val="FF0000"/>
                </a:solidFill>
              </a:rPr>
              <a:t>估價單</a:t>
            </a:r>
            <a:r>
              <a:rPr lang="en-US" altLang="zh-TW" sz="3200" b="0" dirty="0">
                <a:solidFill>
                  <a:schemeClr val="tx1"/>
                </a:solidFill>
              </a:rPr>
              <a:t>】</a:t>
            </a:r>
            <a:r>
              <a:rPr lang="zh-TW" altLang="en-US" sz="3200" b="0" dirty="0">
                <a:solidFill>
                  <a:srgbClr val="FF0000"/>
                </a:solidFill>
              </a:rPr>
              <a:t>與</a:t>
            </a:r>
            <a:r>
              <a:rPr lang="en-US" altLang="zh-TW" sz="3200" b="0" dirty="0">
                <a:solidFill>
                  <a:schemeClr val="tx1"/>
                </a:solidFill>
              </a:rPr>
              <a:t>【</a:t>
            </a:r>
            <a:r>
              <a:rPr lang="zh-TW" altLang="en-US" sz="3200" b="0" dirty="0">
                <a:solidFill>
                  <a:srgbClr val="FF0000"/>
                </a:solidFill>
              </a:rPr>
              <a:t>劃撥收據</a:t>
            </a:r>
            <a:r>
              <a:rPr lang="en-US" altLang="zh-TW" sz="3200" b="0" dirty="0">
                <a:solidFill>
                  <a:schemeClr val="tx1"/>
                </a:solidFill>
              </a:rPr>
              <a:t>】</a:t>
            </a:r>
            <a:r>
              <a:rPr lang="zh-TW" altLang="en-US" sz="3200" b="0" dirty="0">
                <a:solidFill>
                  <a:srgbClr val="FF0000"/>
                </a:solidFill>
              </a:rPr>
              <a:t>非憑證，請勿用來請款。</a:t>
            </a:r>
            <a:endParaRPr lang="zh-TW" altLang="en-US" sz="2800" b="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11</a:t>
            </a:fld>
            <a:endParaRPr lang="en-US" dirty="0"/>
          </a:p>
        </p:txBody>
      </p:sp>
    </p:spTree>
    <p:extLst>
      <p:ext uri="{BB962C8B-B14F-4D97-AF65-F5344CB8AC3E}">
        <p14:creationId xmlns:p14="http://schemas.microsoft.com/office/powerpoint/2010/main" val="4023095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r>
              <a:rPr lang="en-US" altLang="zh-TW" dirty="0"/>
              <a:t>2.3</a:t>
            </a:r>
            <a:r>
              <a:rPr lang="zh-TW" altLang="en-US" dirty="0"/>
              <a:t>誠信原則</a:t>
            </a:r>
          </a:p>
        </p:txBody>
      </p:sp>
      <p:sp>
        <p:nvSpPr>
          <p:cNvPr id="6" name="內容版面配置區 2"/>
          <p:cNvSpPr>
            <a:spLocks noGrp="1"/>
          </p:cNvSpPr>
          <p:nvPr>
            <p:ph idx="1"/>
          </p:nvPr>
        </p:nvSpPr>
        <p:spPr>
          <a:xfrm>
            <a:off x="539552" y="1556792"/>
            <a:ext cx="8119814" cy="4351338"/>
          </a:xfrm>
        </p:spPr>
        <p:txBody>
          <a:bodyPr/>
          <a:lstStyle/>
          <a:p>
            <a:pPr marL="515937" indent="-514350">
              <a:lnSpc>
                <a:spcPct val="100000"/>
              </a:lnSpc>
              <a:spcBef>
                <a:spcPts val="600"/>
              </a:spcBef>
              <a:spcAft>
                <a:spcPts val="600"/>
              </a:spcAft>
              <a:buFont typeface="Wingdings" panose="05000000000000000000" pitchFamily="2" charset="2"/>
              <a:buAutoNum type="circleNumWdWhitePlain"/>
            </a:pPr>
            <a:r>
              <a:rPr lang="zh-TW" altLang="en-US" sz="3600" b="0" dirty="0">
                <a:solidFill>
                  <a:schemeClr val="tx1"/>
                </a:solidFill>
              </a:rPr>
              <a:t>核銷均依</a:t>
            </a:r>
            <a:r>
              <a:rPr lang="en-US" altLang="zh-TW" sz="3600" b="0" dirty="0">
                <a:solidFill>
                  <a:schemeClr val="tx1"/>
                </a:solidFill>
              </a:rPr>
              <a:t>【</a:t>
            </a:r>
            <a:r>
              <a:rPr lang="zh-TW" altLang="en-US" sz="3600" b="0" dirty="0">
                <a:solidFill>
                  <a:schemeClr val="tx1"/>
                </a:solidFill>
              </a:rPr>
              <a:t>支出憑證處理要點</a:t>
            </a:r>
            <a:r>
              <a:rPr lang="en-US" altLang="zh-TW" sz="3600" b="0" dirty="0">
                <a:solidFill>
                  <a:schemeClr val="tx1"/>
                </a:solidFill>
              </a:rPr>
              <a:t>】</a:t>
            </a:r>
            <a:r>
              <a:rPr lang="zh-TW" altLang="en-US" sz="3600" b="0" dirty="0">
                <a:solidFill>
                  <a:schemeClr val="tx1"/>
                </a:solidFill>
              </a:rPr>
              <a:t>辦理</a:t>
            </a:r>
            <a:endParaRPr lang="en-US" altLang="zh-TW" sz="3600" b="0" dirty="0">
              <a:solidFill>
                <a:schemeClr val="tx1"/>
              </a:solidFill>
            </a:endParaRPr>
          </a:p>
          <a:p>
            <a:pPr marL="515937" indent="-514350">
              <a:lnSpc>
                <a:spcPct val="100000"/>
              </a:lnSpc>
              <a:spcBef>
                <a:spcPts val="600"/>
              </a:spcBef>
              <a:spcAft>
                <a:spcPts val="600"/>
              </a:spcAft>
              <a:buFont typeface="Wingdings" panose="05000000000000000000" pitchFamily="2" charset="2"/>
              <a:buAutoNum type="circleNumWdWhitePlain"/>
            </a:pPr>
            <a:r>
              <a:rPr lang="zh-TW" altLang="en-US" sz="3600" b="0" dirty="0">
                <a:solidFill>
                  <a:schemeClr val="tx1"/>
                </a:solidFill>
              </a:rPr>
              <a:t>承辦</a:t>
            </a:r>
            <a:r>
              <a:rPr lang="en-US" altLang="zh-TW" sz="3600" b="0" dirty="0">
                <a:solidFill>
                  <a:schemeClr val="tx1"/>
                </a:solidFill>
              </a:rPr>
              <a:t>(</a:t>
            </a:r>
            <a:r>
              <a:rPr lang="zh-TW" altLang="en-US" sz="3600" b="0" dirty="0">
                <a:solidFill>
                  <a:schemeClr val="tx1"/>
                </a:solidFill>
              </a:rPr>
              <a:t>業務</a:t>
            </a:r>
            <a:r>
              <a:rPr lang="en-US" altLang="zh-TW" sz="3600" b="0" dirty="0">
                <a:solidFill>
                  <a:schemeClr val="tx1"/>
                </a:solidFill>
              </a:rPr>
              <a:t>)</a:t>
            </a:r>
            <a:r>
              <a:rPr lang="zh-TW" altLang="en-US" sz="3600" b="0" dirty="0">
                <a:solidFill>
                  <a:schemeClr val="tx1"/>
                </a:solidFill>
              </a:rPr>
              <a:t>單位基於</a:t>
            </a:r>
            <a:r>
              <a:rPr lang="en-US" altLang="zh-TW" sz="3600" b="0" dirty="0">
                <a:solidFill>
                  <a:srgbClr val="FF0000"/>
                </a:solidFill>
              </a:rPr>
              <a:t>【</a:t>
            </a:r>
            <a:r>
              <a:rPr lang="zh-TW" altLang="en-US" sz="3600" b="0" dirty="0">
                <a:solidFill>
                  <a:srgbClr val="FF0000"/>
                </a:solidFill>
              </a:rPr>
              <a:t>誠信原則</a:t>
            </a:r>
            <a:r>
              <a:rPr lang="en-US" altLang="zh-TW" sz="3600" b="0" dirty="0">
                <a:solidFill>
                  <a:srgbClr val="FF0000"/>
                </a:solidFill>
              </a:rPr>
              <a:t>】</a:t>
            </a:r>
            <a:r>
              <a:rPr lang="zh-TW" altLang="en-US" sz="3600" b="0" dirty="0">
                <a:solidFill>
                  <a:schemeClr val="tx1"/>
                </a:solidFill>
              </a:rPr>
              <a:t>，需對</a:t>
            </a:r>
            <a:r>
              <a:rPr lang="en-US" altLang="zh-TW" sz="3600" b="0" dirty="0">
                <a:solidFill>
                  <a:srgbClr val="FF0000"/>
                </a:solidFill>
              </a:rPr>
              <a:t>【</a:t>
            </a:r>
            <a:r>
              <a:rPr lang="zh-TW" altLang="en-US" sz="3600" b="0" dirty="0">
                <a:solidFill>
                  <a:srgbClr val="FF0000"/>
                </a:solidFill>
              </a:rPr>
              <a:t>憑證真實性負責</a:t>
            </a:r>
            <a:r>
              <a:rPr lang="en-US" altLang="zh-TW" sz="3600" b="0" dirty="0">
                <a:solidFill>
                  <a:srgbClr val="FF0000"/>
                </a:solidFill>
              </a:rPr>
              <a:t>】</a:t>
            </a:r>
            <a:r>
              <a:rPr lang="zh-TW" altLang="en-US" sz="3600" b="0" dirty="0">
                <a:solidFill>
                  <a:schemeClr val="tx1"/>
                </a:solidFill>
              </a:rPr>
              <a:t>，並提供佐證資料供會計室覆核。</a:t>
            </a:r>
            <a:endParaRPr lang="en-US" altLang="zh-TW" sz="3600" b="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12</a:t>
            </a:fld>
            <a:endParaRPr lang="en-US" dirty="0"/>
          </a:p>
        </p:txBody>
      </p:sp>
      <p:sp>
        <p:nvSpPr>
          <p:cNvPr id="2" name="矩形 1">
            <a:extLst>
              <a:ext uri="{FF2B5EF4-FFF2-40B4-BE49-F238E27FC236}">
                <a16:creationId xmlns:a16="http://schemas.microsoft.com/office/drawing/2014/main" id="{9112453F-AB87-491E-863F-0D7F080D1E65}"/>
              </a:ext>
            </a:extLst>
          </p:cNvPr>
          <p:cNvSpPr/>
          <p:nvPr/>
        </p:nvSpPr>
        <p:spPr>
          <a:xfrm>
            <a:off x="3046674" y="4784586"/>
            <a:ext cx="3888432" cy="1754326"/>
          </a:xfrm>
          <a:prstGeom prst="rect">
            <a:avLst/>
          </a:prstGeom>
        </p:spPr>
        <p:txBody>
          <a:bodyPr wrap="square">
            <a:spAutoFit/>
          </a:bodyPr>
          <a:lstStyle/>
          <a:p>
            <a:pPr algn="ctr"/>
            <a:r>
              <a:rPr lang="zh-TW" altLang="en-US" sz="3600" b="1" dirty="0">
                <a:solidFill>
                  <a:srgbClr val="FF0000"/>
                </a:solidFill>
                <a:ea typeface="微軟正黑體" pitchFamily="34" charset="-120"/>
              </a:rPr>
              <a:t>店家營業項目</a:t>
            </a:r>
          </a:p>
          <a:p>
            <a:pPr algn="ctr"/>
            <a:r>
              <a:rPr lang="zh-TW" altLang="en-US" sz="3600" b="1" dirty="0">
                <a:solidFill>
                  <a:srgbClr val="FF0000"/>
                </a:solidFill>
                <a:ea typeface="微軟正黑體" pitchFamily="34" charset="-120"/>
              </a:rPr>
              <a:t>是否與實際購買</a:t>
            </a:r>
          </a:p>
          <a:p>
            <a:pPr algn="ctr"/>
            <a:r>
              <a:rPr lang="zh-TW" altLang="en-US" sz="3600" b="1" dirty="0">
                <a:solidFill>
                  <a:srgbClr val="FF0000"/>
                </a:solidFill>
                <a:ea typeface="微軟正黑體" pitchFamily="34" charset="-120"/>
              </a:rPr>
              <a:t>相符→須符合邏輯</a:t>
            </a:r>
          </a:p>
        </p:txBody>
      </p:sp>
      <p:sp>
        <p:nvSpPr>
          <p:cNvPr id="3" name="文字方塊 2">
            <a:extLst>
              <a:ext uri="{FF2B5EF4-FFF2-40B4-BE49-F238E27FC236}">
                <a16:creationId xmlns:a16="http://schemas.microsoft.com/office/drawing/2014/main" id="{20F10997-0DA0-42AE-AD40-D27F23DBCAEE}"/>
              </a:ext>
            </a:extLst>
          </p:cNvPr>
          <p:cNvSpPr txBox="1"/>
          <p:nvPr/>
        </p:nvSpPr>
        <p:spPr>
          <a:xfrm>
            <a:off x="3046674" y="4005064"/>
            <a:ext cx="3888432" cy="1077218"/>
          </a:xfrm>
          <a:prstGeom prst="rect">
            <a:avLst/>
          </a:prstGeom>
          <a:noFill/>
        </p:spPr>
        <p:txBody>
          <a:bodyPr wrap="square" rtlCol="0">
            <a:spAutoFit/>
          </a:bodyPr>
          <a:lstStyle/>
          <a:p>
            <a:r>
              <a:rPr lang="zh-TW" altLang="en-US" sz="3600" b="1" dirty="0">
                <a:solidFill>
                  <a:srgbClr val="FF0000"/>
                </a:solidFill>
                <a:ea typeface="微軟正黑體" pitchFamily="34" charset="-120"/>
              </a:rPr>
              <a:t>名目不符</a:t>
            </a:r>
            <a:r>
              <a:rPr lang="en-US" altLang="zh-TW" sz="3600" b="1" dirty="0">
                <a:solidFill>
                  <a:srgbClr val="FF0000"/>
                </a:solidFill>
                <a:ea typeface="微軟正黑體" pitchFamily="34" charset="-120"/>
              </a:rPr>
              <a:t>(</a:t>
            </a:r>
            <a:r>
              <a:rPr lang="zh-TW" altLang="en-US" sz="3600" b="1" dirty="0">
                <a:solidFill>
                  <a:srgbClr val="FF0000"/>
                </a:solidFill>
                <a:ea typeface="微軟正黑體" pitchFamily="34" charset="-120"/>
              </a:rPr>
              <a:t>合理性</a:t>
            </a:r>
            <a:r>
              <a:rPr lang="en-US" altLang="zh-TW" sz="3600" b="1" dirty="0">
                <a:solidFill>
                  <a:srgbClr val="FF0000"/>
                </a:solidFill>
                <a:ea typeface="微軟正黑體" pitchFamily="34" charset="-120"/>
              </a:rPr>
              <a:t>)</a:t>
            </a:r>
          </a:p>
          <a:p>
            <a:endParaRPr lang="zh-TW" altLang="en-US" sz="2800" b="1" dirty="0">
              <a:solidFill>
                <a:srgbClr val="0000F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8135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2.4</a:t>
            </a:r>
            <a:r>
              <a:rPr lang="zh-TW" altLang="en-US" dirty="0"/>
              <a:t>期間原則</a:t>
            </a:r>
            <a:r>
              <a:rPr lang="en-US" altLang="zh-TW" dirty="0">
                <a:solidFill>
                  <a:srgbClr val="FFC000"/>
                </a:solidFill>
                <a:effectLst>
                  <a:outerShdw blurRad="38100" dist="38100" dir="2700000" algn="tl">
                    <a:srgbClr val="000000">
                      <a:alpha val="43137"/>
                    </a:srgbClr>
                  </a:outerShdw>
                </a:effectLst>
                <a:latin typeface="Arial" pitchFamily="34" charset="0"/>
                <a:cs typeface="+mn-cs"/>
              </a:rPr>
              <a:t>(</a:t>
            </a:r>
            <a:r>
              <a:rPr lang="zh-TW" altLang="en-US" dirty="0">
                <a:solidFill>
                  <a:srgbClr val="FFC000"/>
                </a:solidFill>
                <a:effectLst>
                  <a:outerShdw blurRad="38100" dist="38100" dir="2700000" algn="tl">
                    <a:srgbClr val="000000">
                      <a:alpha val="43137"/>
                    </a:srgbClr>
                  </a:outerShdw>
                </a:effectLst>
                <a:latin typeface="Arial" pitchFamily="34" charset="0"/>
                <a:cs typeface="+mn-cs"/>
              </a:rPr>
              <a:t>學校款</a:t>
            </a:r>
            <a:r>
              <a:rPr lang="en-US" altLang="zh-TW" dirty="0">
                <a:solidFill>
                  <a:srgbClr val="FFC000"/>
                </a:solidFill>
                <a:effectLst>
                  <a:outerShdw blurRad="38100" dist="38100" dir="2700000" algn="tl">
                    <a:srgbClr val="000000">
                      <a:alpha val="43137"/>
                    </a:srgbClr>
                  </a:outerShdw>
                </a:effectLst>
                <a:latin typeface="Arial" pitchFamily="34" charset="0"/>
                <a:cs typeface="+mn-cs"/>
              </a:rPr>
              <a:t>)</a:t>
            </a:r>
            <a:endParaRPr lang="zh-TW" altLang="en-US" dirty="0">
              <a:solidFill>
                <a:srgbClr val="FFC000"/>
              </a:solidFill>
              <a:effectLst>
                <a:outerShdw blurRad="38100" dist="38100" dir="2700000" algn="tl">
                  <a:srgbClr val="000000">
                    <a:alpha val="43137"/>
                  </a:srgbClr>
                </a:outerShdw>
              </a:effectLst>
              <a:latin typeface="Arial" pitchFamily="34" charset="0"/>
              <a:cs typeface="+mn-cs"/>
            </a:endParaRPr>
          </a:p>
        </p:txBody>
      </p:sp>
      <p:sp>
        <p:nvSpPr>
          <p:cNvPr id="3" name="內容版面配置區 2"/>
          <p:cNvSpPr>
            <a:spLocks noGrp="1"/>
          </p:cNvSpPr>
          <p:nvPr>
            <p:ph idx="1"/>
          </p:nvPr>
        </p:nvSpPr>
        <p:spPr>
          <a:xfrm>
            <a:off x="476089" y="1671987"/>
            <a:ext cx="8191822" cy="4968552"/>
          </a:xfrm>
        </p:spPr>
        <p:txBody>
          <a:bodyPr/>
          <a:lstStyle/>
          <a:p>
            <a:pPr>
              <a:lnSpc>
                <a:spcPct val="100000"/>
              </a:lnSpc>
            </a:pPr>
            <a:r>
              <a:rPr lang="zh-TW" altLang="en-US" sz="2600" b="0" dirty="0">
                <a:solidFill>
                  <a:schemeClr val="tx1"/>
                </a:solidFill>
              </a:rPr>
              <a:t>學校款遵循學校</a:t>
            </a:r>
            <a:r>
              <a:rPr lang="zh-TW" altLang="en-US" sz="2600" b="0" dirty="0">
                <a:solidFill>
                  <a:srgbClr val="FF0000"/>
                </a:solidFill>
              </a:rPr>
              <a:t>會計年度核銷，逾期不受理</a:t>
            </a:r>
            <a:r>
              <a:rPr lang="zh-TW" altLang="en-US" sz="2600" b="0" dirty="0">
                <a:solidFill>
                  <a:schemeClr val="tx1"/>
                </a:solidFill>
              </a:rPr>
              <a:t>。</a:t>
            </a:r>
            <a:endParaRPr lang="en-US" altLang="zh-TW" sz="2600" b="0" dirty="0">
              <a:solidFill>
                <a:schemeClr val="tx1"/>
              </a:solidFill>
            </a:endParaRPr>
          </a:p>
          <a:p>
            <a:pPr marL="515937" indent="-514350">
              <a:lnSpc>
                <a:spcPct val="100000"/>
              </a:lnSpc>
              <a:buFont typeface="Wingdings" panose="05000000000000000000" pitchFamily="2" charset="2"/>
              <a:buAutoNum type="circleNumWdWhitePlain"/>
            </a:pPr>
            <a:r>
              <a:rPr lang="zh-TW" altLang="en-US" sz="2600" b="0" dirty="0">
                <a:solidFill>
                  <a:schemeClr val="tx1"/>
                </a:solidFill>
              </a:rPr>
              <a:t>學校</a:t>
            </a:r>
            <a:r>
              <a:rPr lang="en-US" altLang="zh-TW" sz="2600" b="0" dirty="0">
                <a:solidFill>
                  <a:schemeClr val="tx1"/>
                </a:solidFill>
              </a:rPr>
              <a:t>【</a:t>
            </a:r>
            <a:r>
              <a:rPr lang="zh-TW" altLang="en-US" sz="2600" b="0" dirty="0">
                <a:solidFill>
                  <a:schemeClr val="tx1"/>
                </a:solidFill>
              </a:rPr>
              <a:t>會計年度</a:t>
            </a:r>
            <a:r>
              <a:rPr lang="en-US" altLang="zh-TW" sz="2600" b="0" dirty="0">
                <a:solidFill>
                  <a:schemeClr val="tx1"/>
                </a:solidFill>
              </a:rPr>
              <a:t>】-</a:t>
            </a:r>
            <a:r>
              <a:rPr lang="zh-TW" altLang="en-US" sz="2600" b="0" dirty="0">
                <a:solidFill>
                  <a:schemeClr val="tx1"/>
                </a:solidFill>
              </a:rPr>
              <a:t>每年</a:t>
            </a:r>
            <a:r>
              <a:rPr lang="en-US" altLang="zh-TW" sz="2600" b="0" dirty="0">
                <a:solidFill>
                  <a:schemeClr val="tx1"/>
                </a:solidFill>
              </a:rPr>
              <a:t>8/1</a:t>
            </a:r>
            <a:r>
              <a:rPr lang="zh-TW" altLang="en-US" sz="2600" b="0" dirty="0">
                <a:solidFill>
                  <a:schemeClr val="tx1"/>
                </a:solidFill>
              </a:rPr>
              <a:t>開始至次年</a:t>
            </a:r>
            <a:r>
              <a:rPr lang="en-US" altLang="zh-TW" sz="2600" b="0" dirty="0">
                <a:solidFill>
                  <a:schemeClr val="tx1"/>
                </a:solidFill>
              </a:rPr>
              <a:t>7/31</a:t>
            </a:r>
            <a:r>
              <a:rPr lang="zh-TW" altLang="en-US" sz="2600" b="0" dirty="0">
                <a:solidFill>
                  <a:schemeClr val="tx1"/>
                </a:solidFill>
              </a:rPr>
              <a:t>截止。</a:t>
            </a:r>
            <a:endParaRPr lang="en-US" altLang="zh-TW" sz="2600" b="0" dirty="0">
              <a:solidFill>
                <a:schemeClr val="tx1"/>
              </a:solidFill>
            </a:endParaRPr>
          </a:p>
          <a:p>
            <a:pPr marL="515937" indent="-514350">
              <a:lnSpc>
                <a:spcPct val="100000"/>
              </a:lnSpc>
              <a:buFont typeface="Wingdings" panose="05000000000000000000" pitchFamily="2" charset="2"/>
              <a:buAutoNum type="circleNumWdWhitePlain"/>
            </a:pPr>
            <a:r>
              <a:rPr lang="zh-TW" altLang="en-US" sz="2600" dirty="0">
                <a:solidFill>
                  <a:schemeClr val="tx1"/>
                </a:solidFill>
                <a:effectLst>
                  <a:outerShdw blurRad="38100" dist="38100" dir="2700000" algn="tl">
                    <a:srgbClr val="000000">
                      <a:alpha val="43137"/>
                    </a:srgbClr>
                  </a:outerShdw>
                </a:effectLst>
              </a:rPr>
              <a:t>請購：</a:t>
            </a:r>
            <a:endParaRPr lang="en-US" altLang="zh-TW" sz="2600" dirty="0">
              <a:solidFill>
                <a:schemeClr val="tx1"/>
              </a:solidFill>
              <a:effectLst>
                <a:outerShdw blurRad="38100" dist="38100" dir="2700000" algn="tl">
                  <a:srgbClr val="000000">
                    <a:alpha val="43137"/>
                  </a:srgbClr>
                </a:outerShdw>
              </a:effectLst>
            </a:endParaRPr>
          </a:p>
          <a:p>
            <a:pPr marL="1030276" lvl="1" indent="-457200">
              <a:lnSpc>
                <a:spcPct val="100000"/>
              </a:lnSpc>
              <a:buFont typeface="+mj-lt"/>
              <a:buAutoNum type="arabicPeriod"/>
            </a:pPr>
            <a:r>
              <a:rPr lang="zh-TW" altLang="en-US" dirty="0">
                <a:solidFill>
                  <a:schemeClr val="tx1"/>
                </a:solidFill>
                <a:effectLst>
                  <a:outerShdw blurRad="38100" dist="38100" dir="2700000" algn="tl">
                    <a:srgbClr val="000000">
                      <a:alpha val="43137"/>
                    </a:srgbClr>
                  </a:outerShdw>
                </a:effectLst>
              </a:rPr>
              <a:t>資本門</a:t>
            </a:r>
            <a:r>
              <a:rPr lang="en-US" altLang="zh-TW" dirty="0">
                <a:solidFill>
                  <a:schemeClr val="tx1"/>
                </a:solidFill>
                <a:effectLst>
                  <a:outerShdw blurRad="38100" dist="38100" dir="2700000" algn="tl">
                    <a:srgbClr val="000000">
                      <a:alpha val="43137"/>
                    </a:srgbClr>
                  </a:outerShdw>
                </a:effectLst>
              </a:rPr>
              <a:t>(</a:t>
            </a:r>
            <a:r>
              <a:rPr lang="zh-TW" altLang="en-US" dirty="0">
                <a:solidFill>
                  <a:schemeClr val="tx1"/>
                </a:solidFill>
                <a:effectLst>
                  <a:outerShdw blurRad="38100" dist="38100" dir="2700000" algn="tl">
                    <a:srgbClr val="000000">
                      <a:alpha val="43137"/>
                    </a:srgbClr>
                  </a:outerShdw>
                </a:effectLst>
              </a:rPr>
              <a:t>設備儀器</a:t>
            </a:r>
            <a:r>
              <a:rPr lang="en-US" altLang="zh-TW" dirty="0">
                <a:solidFill>
                  <a:schemeClr val="tx1"/>
                </a:solidFill>
                <a:effectLst>
                  <a:outerShdw blurRad="38100" dist="38100" dir="2700000" algn="tl">
                    <a:srgbClr val="000000">
                      <a:alpha val="43137"/>
                    </a:srgbClr>
                  </a:outerShdw>
                </a:effectLst>
              </a:rPr>
              <a:t>…</a:t>
            </a:r>
            <a:r>
              <a:rPr lang="zh-TW" altLang="en-US" dirty="0">
                <a:solidFill>
                  <a:schemeClr val="tx1"/>
                </a:solidFill>
                <a:effectLst>
                  <a:outerShdw blurRad="38100" dist="38100" dir="2700000" algn="tl">
                    <a:srgbClr val="000000">
                      <a:alpha val="43137"/>
                    </a:srgbClr>
                  </a:outerShdw>
                </a:effectLst>
              </a:rPr>
              <a:t>等</a:t>
            </a:r>
            <a:r>
              <a:rPr lang="en-US" altLang="zh-TW" dirty="0">
                <a:solidFill>
                  <a:schemeClr val="tx1"/>
                </a:solidFill>
                <a:effectLst>
                  <a:outerShdw blurRad="38100" dist="38100" dir="2700000" algn="tl">
                    <a:srgbClr val="000000">
                      <a:alpha val="43137"/>
                    </a:srgbClr>
                  </a:outerShdw>
                </a:effectLst>
              </a:rPr>
              <a:t>)</a:t>
            </a:r>
            <a:r>
              <a:rPr lang="zh-TW" altLang="en-US" b="0" dirty="0">
                <a:solidFill>
                  <a:schemeClr val="tx1"/>
                </a:solidFill>
              </a:rPr>
              <a:t>：每年</a:t>
            </a:r>
            <a:r>
              <a:rPr lang="en-US" altLang="zh-TW" b="0" dirty="0">
                <a:solidFill>
                  <a:schemeClr val="tx1"/>
                </a:solidFill>
              </a:rPr>
              <a:t>【 8/1 】</a:t>
            </a:r>
            <a:r>
              <a:rPr lang="zh-TW" altLang="en-US" b="0" dirty="0">
                <a:solidFill>
                  <a:schemeClr val="tx1"/>
                </a:solidFill>
              </a:rPr>
              <a:t>開始至次年</a:t>
            </a:r>
            <a:r>
              <a:rPr lang="en-US" altLang="zh-TW" b="0" dirty="0">
                <a:solidFill>
                  <a:schemeClr val="tx1"/>
                </a:solidFill>
              </a:rPr>
              <a:t>【5/31】</a:t>
            </a:r>
            <a:r>
              <a:rPr lang="zh-TW" altLang="en-US" b="0" dirty="0">
                <a:solidFill>
                  <a:schemeClr val="tx1"/>
                </a:solidFill>
              </a:rPr>
              <a:t>截止申請。</a:t>
            </a:r>
            <a:r>
              <a:rPr lang="en-US" altLang="zh-TW" b="0" dirty="0">
                <a:solidFill>
                  <a:srgbClr val="FF0000"/>
                </a:solidFill>
              </a:rPr>
              <a:t>(</a:t>
            </a:r>
            <a:r>
              <a:rPr lang="zh-TW" altLang="en-US" b="0" dirty="0">
                <a:solidFill>
                  <a:srgbClr val="FF0000"/>
                </a:solidFill>
              </a:rPr>
              <a:t>如有問題，洽採購組</a:t>
            </a:r>
            <a:r>
              <a:rPr lang="en-US" altLang="zh-TW" b="0" dirty="0">
                <a:solidFill>
                  <a:srgbClr val="FF0000"/>
                </a:solidFill>
              </a:rPr>
              <a:t>#2380)</a:t>
            </a:r>
            <a:r>
              <a:rPr lang="zh-TW" altLang="en-US" b="0" dirty="0">
                <a:solidFill>
                  <a:srgbClr val="FF0000"/>
                </a:solidFill>
              </a:rPr>
              <a:t>。</a:t>
            </a:r>
            <a:endParaRPr lang="en-US" altLang="zh-TW" b="0" dirty="0">
              <a:solidFill>
                <a:srgbClr val="FF0000"/>
              </a:solidFill>
            </a:endParaRPr>
          </a:p>
          <a:p>
            <a:pPr marL="1030276" lvl="1" indent="-457200">
              <a:lnSpc>
                <a:spcPct val="100000"/>
              </a:lnSpc>
              <a:buFont typeface="+mj-lt"/>
              <a:buAutoNum type="arabicPeriod"/>
            </a:pPr>
            <a:r>
              <a:rPr lang="zh-TW" altLang="en-US" dirty="0">
                <a:solidFill>
                  <a:schemeClr val="tx1"/>
                </a:solidFill>
                <a:effectLst>
                  <a:outerShdw blurRad="38100" dist="38100" dir="2700000" algn="tl">
                    <a:srgbClr val="000000">
                      <a:alpha val="43137"/>
                    </a:srgbClr>
                  </a:outerShdw>
                </a:effectLst>
              </a:rPr>
              <a:t>經常門</a:t>
            </a:r>
            <a:r>
              <a:rPr lang="en-US" altLang="zh-TW" dirty="0">
                <a:solidFill>
                  <a:schemeClr val="tx1"/>
                </a:solidFill>
                <a:effectLst>
                  <a:outerShdw blurRad="38100" dist="38100" dir="2700000" algn="tl">
                    <a:srgbClr val="000000">
                      <a:alpha val="43137"/>
                    </a:srgbClr>
                  </a:outerShdw>
                </a:effectLst>
              </a:rPr>
              <a:t>(</a:t>
            </a:r>
            <a:r>
              <a:rPr lang="zh-TW" altLang="en-US" dirty="0">
                <a:solidFill>
                  <a:schemeClr val="tx1"/>
                </a:solidFill>
                <a:effectLst>
                  <a:outerShdw blurRad="38100" dist="38100" dir="2700000" algn="tl">
                    <a:srgbClr val="000000">
                      <a:alpha val="43137"/>
                    </a:srgbClr>
                  </a:outerShdw>
                </a:effectLst>
              </a:rPr>
              <a:t>實驗材料</a:t>
            </a:r>
            <a:r>
              <a:rPr lang="en-US" altLang="zh-TW" dirty="0">
                <a:solidFill>
                  <a:schemeClr val="tx1"/>
                </a:solidFill>
                <a:effectLst>
                  <a:outerShdw blurRad="38100" dist="38100" dir="2700000" algn="tl">
                    <a:srgbClr val="000000">
                      <a:alpha val="43137"/>
                    </a:srgbClr>
                  </a:outerShdw>
                </a:effectLst>
              </a:rPr>
              <a:t>…</a:t>
            </a:r>
            <a:r>
              <a:rPr lang="zh-TW" altLang="en-US" dirty="0">
                <a:solidFill>
                  <a:schemeClr val="tx1"/>
                </a:solidFill>
                <a:effectLst>
                  <a:outerShdw blurRad="38100" dist="38100" dir="2700000" algn="tl">
                    <a:srgbClr val="000000">
                      <a:alpha val="43137"/>
                    </a:srgbClr>
                  </a:outerShdw>
                </a:effectLst>
              </a:rPr>
              <a:t>等</a:t>
            </a:r>
            <a:r>
              <a:rPr lang="en-US" altLang="zh-TW" dirty="0">
                <a:solidFill>
                  <a:schemeClr val="tx1"/>
                </a:solidFill>
                <a:effectLst>
                  <a:outerShdw blurRad="38100" dist="38100" dir="2700000" algn="tl">
                    <a:srgbClr val="000000">
                      <a:alpha val="43137"/>
                    </a:srgbClr>
                  </a:outerShdw>
                </a:effectLst>
              </a:rPr>
              <a:t>)</a:t>
            </a:r>
            <a:r>
              <a:rPr lang="zh-TW" altLang="en-US" b="0" dirty="0">
                <a:solidFill>
                  <a:schemeClr val="tx1"/>
                </a:solidFill>
              </a:rPr>
              <a:t>：每年</a:t>
            </a:r>
            <a:r>
              <a:rPr lang="en-US" altLang="zh-TW" b="0" dirty="0">
                <a:solidFill>
                  <a:schemeClr val="tx1"/>
                </a:solidFill>
              </a:rPr>
              <a:t>【 8/1 】</a:t>
            </a:r>
            <a:r>
              <a:rPr lang="zh-TW" altLang="en-US" b="0" dirty="0">
                <a:solidFill>
                  <a:schemeClr val="tx1"/>
                </a:solidFill>
              </a:rPr>
              <a:t>開始至次年</a:t>
            </a:r>
            <a:r>
              <a:rPr lang="en-US" altLang="zh-TW" b="0" dirty="0">
                <a:solidFill>
                  <a:schemeClr val="tx1"/>
                </a:solidFill>
              </a:rPr>
              <a:t>【6/30】</a:t>
            </a:r>
            <a:r>
              <a:rPr lang="zh-TW" altLang="en-US" b="0" dirty="0">
                <a:solidFill>
                  <a:schemeClr val="tx1"/>
                </a:solidFill>
              </a:rPr>
              <a:t>截止申請。</a:t>
            </a:r>
            <a:r>
              <a:rPr lang="en-US" altLang="zh-TW" b="0" dirty="0">
                <a:solidFill>
                  <a:srgbClr val="FF0000"/>
                </a:solidFill>
              </a:rPr>
              <a:t>(</a:t>
            </a:r>
            <a:r>
              <a:rPr lang="zh-TW" altLang="en-US" b="0" dirty="0">
                <a:solidFill>
                  <a:srgbClr val="FF0000"/>
                </a:solidFill>
              </a:rPr>
              <a:t>如有問題，洽採購組</a:t>
            </a:r>
            <a:r>
              <a:rPr lang="en-US" altLang="zh-TW" b="0" dirty="0">
                <a:solidFill>
                  <a:srgbClr val="FF0000"/>
                </a:solidFill>
              </a:rPr>
              <a:t>#2380)</a:t>
            </a:r>
            <a:r>
              <a:rPr lang="zh-TW" altLang="en-US" b="0" dirty="0">
                <a:solidFill>
                  <a:srgbClr val="FF0000"/>
                </a:solidFill>
              </a:rPr>
              <a:t>。</a:t>
            </a:r>
            <a:endParaRPr lang="en-US" altLang="zh-TW" b="0" dirty="0">
              <a:solidFill>
                <a:srgbClr val="FF0000"/>
              </a:solidFill>
            </a:endParaRPr>
          </a:p>
          <a:p>
            <a:pPr marL="515937" indent="-514350">
              <a:lnSpc>
                <a:spcPct val="100000"/>
              </a:lnSpc>
              <a:buFont typeface="Wingdings" panose="05000000000000000000" pitchFamily="2" charset="2"/>
              <a:buAutoNum type="circleNumWdWhitePlain"/>
            </a:pPr>
            <a:r>
              <a:rPr lang="zh-TW" altLang="en-US" sz="2600" dirty="0">
                <a:solidFill>
                  <a:schemeClr val="tx1"/>
                </a:solidFill>
                <a:effectLst>
                  <a:outerShdw blurRad="38100" dist="38100" dir="2700000" algn="tl">
                    <a:srgbClr val="000000">
                      <a:alpha val="43137"/>
                    </a:srgbClr>
                  </a:outerShdw>
                </a:effectLst>
              </a:rPr>
              <a:t>請款</a:t>
            </a:r>
            <a:r>
              <a:rPr lang="zh-TW" altLang="en-US" sz="2600" b="0" dirty="0">
                <a:solidFill>
                  <a:schemeClr val="tx1"/>
                </a:solidFill>
              </a:rPr>
              <a:t>：每年</a:t>
            </a:r>
            <a:r>
              <a:rPr lang="en-US" altLang="zh-TW" sz="2800" b="0" dirty="0">
                <a:solidFill>
                  <a:schemeClr val="tx1"/>
                </a:solidFill>
              </a:rPr>
              <a:t>【 </a:t>
            </a:r>
            <a:r>
              <a:rPr lang="en-US" altLang="zh-TW" sz="2600" b="0" dirty="0">
                <a:solidFill>
                  <a:schemeClr val="tx1"/>
                </a:solidFill>
              </a:rPr>
              <a:t>8/1</a:t>
            </a:r>
            <a:r>
              <a:rPr lang="en-US" altLang="zh-TW" sz="2800" b="0" dirty="0">
                <a:solidFill>
                  <a:schemeClr val="tx1"/>
                </a:solidFill>
              </a:rPr>
              <a:t> 】</a:t>
            </a:r>
            <a:r>
              <a:rPr lang="zh-TW" altLang="en-US" sz="2600" b="0" dirty="0">
                <a:solidFill>
                  <a:schemeClr val="tx1"/>
                </a:solidFill>
              </a:rPr>
              <a:t>開始至次年</a:t>
            </a:r>
            <a:r>
              <a:rPr lang="en-US" altLang="zh-TW" sz="2800" b="0" dirty="0">
                <a:solidFill>
                  <a:schemeClr val="tx1"/>
                </a:solidFill>
              </a:rPr>
              <a:t>【 </a:t>
            </a:r>
            <a:r>
              <a:rPr lang="en-US" altLang="zh-TW" sz="2600" b="0" dirty="0">
                <a:solidFill>
                  <a:schemeClr val="tx1"/>
                </a:solidFill>
              </a:rPr>
              <a:t>7/31</a:t>
            </a:r>
            <a:r>
              <a:rPr lang="en-US" altLang="zh-TW" sz="2800" b="0" dirty="0">
                <a:solidFill>
                  <a:schemeClr val="tx1"/>
                </a:solidFill>
              </a:rPr>
              <a:t> 】</a:t>
            </a:r>
            <a:r>
              <a:rPr lang="zh-TW" altLang="en-US" sz="2600" b="0" dirty="0">
                <a:solidFill>
                  <a:schemeClr val="tx1"/>
                </a:solidFill>
              </a:rPr>
              <a:t>截止。</a:t>
            </a:r>
            <a:r>
              <a:rPr lang="en-US" altLang="zh-TW" sz="2600" b="0" u="sng" dirty="0">
                <a:solidFill>
                  <a:srgbClr val="FF0000"/>
                </a:solidFill>
              </a:rPr>
              <a:t>(</a:t>
            </a:r>
            <a:r>
              <a:rPr lang="en-US" altLang="zh-TW" sz="2600" b="1" u="sng" dirty="0">
                <a:solidFill>
                  <a:srgbClr val="FF0000"/>
                </a:solidFill>
              </a:rPr>
              <a:t>1.</a:t>
            </a:r>
            <a:r>
              <a:rPr lang="zh-TW" altLang="en-US" sz="2600" b="1" u="sng" dirty="0">
                <a:solidFill>
                  <a:srgbClr val="FF0000"/>
                </a:solidFill>
              </a:rPr>
              <a:t>實際請款截止日依會計室公告</a:t>
            </a:r>
            <a:r>
              <a:rPr lang="zh-TW" altLang="en-US" sz="2600" b="0" u="sng" dirty="0">
                <a:solidFill>
                  <a:srgbClr val="FF0000"/>
                </a:solidFill>
              </a:rPr>
              <a:t>。</a:t>
            </a:r>
            <a:r>
              <a:rPr lang="en-US" altLang="zh-TW" sz="2600" b="0" u="sng" dirty="0">
                <a:solidFill>
                  <a:srgbClr val="FF0000"/>
                </a:solidFill>
              </a:rPr>
              <a:t>2.</a:t>
            </a:r>
            <a:r>
              <a:rPr lang="en-US" altLang="zh-TW" sz="2600" b="0" dirty="0">
                <a:solidFill>
                  <a:schemeClr val="tx1"/>
                </a:solidFill>
              </a:rPr>
              <a:t> </a:t>
            </a:r>
            <a:r>
              <a:rPr lang="zh-TW" altLang="en-US" sz="2600" b="0" u="sng" dirty="0">
                <a:solidFill>
                  <a:srgbClr val="FF0000"/>
                </a:solidFill>
              </a:rPr>
              <a:t>請款單日期需在</a:t>
            </a:r>
            <a:r>
              <a:rPr lang="zh-TW" altLang="en-US" sz="2600" b="1" u="sng" dirty="0">
                <a:solidFill>
                  <a:srgbClr val="FF0000"/>
                </a:solidFill>
              </a:rPr>
              <a:t>截止日前</a:t>
            </a:r>
            <a:r>
              <a:rPr lang="en-US" altLang="zh-TW" sz="2600" b="0" u="sng" dirty="0">
                <a:solidFill>
                  <a:srgbClr val="FF0000"/>
                </a:solidFill>
              </a:rPr>
              <a:t>) </a:t>
            </a:r>
            <a:r>
              <a:rPr lang="zh-TW" altLang="en-US" sz="2600" b="0" u="sng" dirty="0">
                <a:solidFill>
                  <a:srgbClr val="FF0000"/>
                </a:solidFill>
              </a:rPr>
              <a:t>。</a:t>
            </a:r>
            <a:endParaRPr lang="en-US" altLang="zh-TW" sz="2600" b="0" u="sng" dirty="0">
              <a:solidFill>
                <a:srgbClr val="FF0000"/>
              </a:solidFill>
            </a:endParaRPr>
          </a:p>
          <a:p>
            <a:pPr marL="1587" indent="0">
              <a:buNone/>
            </a:pPr>
            <a:endParaRPr lang="zh-TW" altLang="en-US" sz="2600" b="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13</a:t>
            </a:fld>
            <a:endParaRPr lang="en-US" altLang="en-US" dirty="0"/>
          </a:p>
        </p:txBody>
      </p:sp>
    </p:spTree>
    <p:extLst>
      <p:ext uri="{BB962C8B-B14F-4D97-AF65-F5344CB8AC3E}">
        <p14:creationId xmlns:p14="http://schemas.microsoft.com/office/powerpoint/2010/main" val="45022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2.4</a:t>
            </a:r>
            <a:r>
              <a:rPr lang="zh-TW" altLang="en-US" dirty="0"/>
              <a:t>期間原則</a:t>
            </a:r>
            <a:r>
              <a:rPr lang="en-US" altLang="zh-TW" dirty="0">
                <a:solidFill>
                  <a:srgbClr val="FFC000"/>
                </a:solidFill>
                <a:effectLst>
                  <a:outerShdw blurRad="38100" dist="38100" dir="2700000" algn="tl">
                    <a:srgbClr val="000000">
                      <a:alpha val="43137"/>
                    </a:srgbClr>
                  </a:outerShdw>
                </a:effectLst>
                <a:latin typeface="Arial" pitchFamily="34" charset="0"/>
              </a:rPr>
              <a:t>(</a:t>
            </a:r>
            <a:r>
              <a:rPr lang="zh-TW" altLang="en-US" dirty="0">
                <a:solidFill>
                  <a:srgbClr val="FFC000"/>
                </a:solidFill>
                <a:effectLst>
                  <a:outerShdw blurRad="38100" dist="38100" dir="2700000" algn="tl">
                    <a:srgbClr val="000000">
                      <a:alpha val="43137"/>
                    </a:srgbClr>
                  </a:outerShdw>
                </a:effectLst>
                <a:latin typeface="Arial" pitchFamily="34" charset="0"/>
              </a:rPr>
              <a:t>計畫經費</a:t>
            </a:r>
            <a:r>
              <a:rPr lang="en-US" altLang="zh-TW" dirty="0">
                <a:solidFill>
                  <a:srgbClr val="FFC000"/>
                </a:solidFill>
                <a:effectLst>
                  <a:outerShdw blurRad="38100" dist="38100" dir="2700000" algn="tl">
                    <a:srgbClr val="000000">
                      <a:alpha val="43137"/>
                    </a:srgbClr>
                  </a:outerShdw>
                </a:effectLst>
                <a:latin typeface="Arial" pitchFamily="34" charset="0"/>
              </a:rPr>
              <a:t>)</a:t>
            </a:r>
            <a:endParaRPr lang="zh-TW" altLang="en-US" dirty="0"/>
          </a:p>
        </p:txBody>
      </p:sp>
      <p:sp>
        <p:nvSpPr>
          <p:cNvPr id="3" name="內容版面配置區 2"/>
          <p:cNvSpPr>
            <a:spLocks noGrp="1"/>
          </p:cNvSpPr>
          <p:nvPr>
            <p:ph idx="1"/>
          </p:nvPr>
        </p:nvSpPr>
        <p:spPr>
          <a:xfrm>
            <a:off x="611560" y="1484784"/>
            <a:ext cx="8083810" cy="5040560"/>
          </a:xfrm>
        </p:spPr>
        <p:txBody>
          <a:bodyPr/>
          <a:lstStyle/>
          <a:p>
            <a:pPr marL="515937" indent="-514350">
              <a:lnSpc>
                <a:spcPct val="100000"/>
              </a:lnSpc>
              <a:buFont typeface="Wingdings" panose="05000000000000000000" pitchFamily="2" charset="2"/>
              <a:buAutoNum type="circleNumWdWhitePlain"/>
            </a:pPr>
            <a:r>
              <a:rPr lang="zh-TW" altLang="en-US" sz="2600" b="0" dirty="0">
                <a:solidFill>
                  <a:schemeClr val="tx1"/>
                </a:solidFill>
              </a:rPr>
              <a:t>計畫補助款</a:t>
            </a:r>
            <a:r>
              <a:rPr lang="en-US" altLang="zh-TW" sz="2600" b="0" dirty="0">
                <a:solidFill>
                  <a:schemeClr val="tx1"/>
                </a:solidFill>
              </a:rPr>
              <a:t>(</a:t>
            </a:r>
            <a:r>
              <a:rPr lang="zh-TW" altLang="en-US" sz="2600" b="0" dirty="0">
                <a:solidFill>
                  <a:schemeClr val="tx1"/>
                </a:solidFill>
              </a:rPr>
              <a:t>含配合款</a:t>
            </a:r>
            <a:r>
              <a:rPr lang="en-US" altLang="zh-TW" sz="2600" b="0" dirty="0">
                <a:solidFill>
                  <a:schemeClr val="tx1"/>
                </a:solidFill>
              </a:rPr>
              <a:t>)</a:t>
            </a:r>
            <a:r>
              <a:rPr lang="zh-TW" altLang="en-US" sz="2600" b="0" dirty="0">
                <a:solidFill>
                  <a:schemeClr val="tx1"/>
                </a:solidFill>
              </a:rPr>
              <a:t>須符合下列規定：</a:t>
            </a:r>
            <a:endParaRPr lang="en-US" altLang="zh-TW" sz="2600" b="0" dirty="0">
              <a:solidFill>
                <a:schemeClr val="tx1"/>
              </a:solidFill>
            </a:endParaRPr>
          </a:p>
          <a:p>
            <a:pPr marL="515937" indent="-514350">
              <a:lnSpc>
                <a:spcPct val="100000"/>
              </a:lnSpc>
              <a:buFont typeface="Wingdings" panose="05000000000000000000" pitchFamily="2" charset="2"/>
              <a:buAutoNum type="circleNumWdWhitePlain"/>
            </a:pPr>
            <a:r>
              <a:rPr lang="zh-TW" altLang="en-US" sz="2600" b="0" dirty="0">
                <a:solidFill>
                  <a:schemeClr val="tx1"/>
                </a:solidFill>
              </a:rPr>
              <a:t>經費期間</a:t>
            </a:r>
            <a:r>
              <a:rPr lang="en-US" altLang="zh-TW" sz="2600" b="0" dirty="0">
                <a:solidFill>
                  <a:schemeClr val="tx1"/>
                </a:solidFill>
              </a:rPr>
              <a:t>【</a:t>
            </a:r>
            <a:r>
              <a:rPr lang="zh-TW" altLang="en-US" sz="2600" b="0" dirty="0">
                <a:solidFill>
                  <a:schemeClr val="tx1"/>
                </a:solidFill>
              </a:rPr>
              <a:t>依補</a:t>
            </a:r>
            <a:r>
              <a:rPr lang="en-US" altLang="zh-TW" sz="2600" b="0" dirty="0">
                <a:solidFill>
                  <a:schemeClr val="tx1"/>
                </a:solidFill>
              </a:rPr>
              <a:t>(</a:t>
            </a:r>
            <a:r>
              <a:rPr lang="zh-TW" altLang="en-US" sz="2600" b="0" dirty="0">
                <a:solidFill>
                  <a:schemeClr val="tx1"/>
                </a:solidFill>
              </a:rPr>
              <a:t>捐</a:t>
            </a:r>
            <a:r>
              <a:rPr lang="en-US" altLang="zh-TW" sz="2600" b="0" dirty="0">
                <a:solidFill>
                  <a:schemeClr val="tx1"/>
                </a:solidFill>
              </a:rPr>
              <a:t>)</a:t>
            </a:r>
            <a:r>
              <a:rPr lang="zh-TW" altLang="en-US" sz="2600" b="0" dirty="0">
                <a:solidFill>
                  <a:schemeClr val="tx1"/>
                </a:solidFill>
              </a:rPr>
              <a:t>助及委辦單位規定</a:t>
            </a:r>
            <a:r>
              <a:rPr lang="en-US" altLang="zh-TW" sz="2600" b="0" dirty="0">
                <a:solidFill>
                  <a:schemeClr val="tx1"/>
                </a:solidFill>
              </a:rPr>
              <a:t>】</a:t>
            </a:r>
            <a:r>
              <a:rPr lang="zh-TW" altLang="en-US" sz="2600" b="0" dirty="0">
                <a:solidFill>
                  <a:schemeClr val="tx1"/>
                </a:solidFill>
              </a:rPr>
              <a:t>，於計畫</a:t>
            </a:r>
            <a:r>
              <a:rPr lang="zh-TW" altLang="en-US" sz="2600" b="0" dirty="0">
                <a:solidFill>
                  <a:srgbClr val="0000FF"/>
                </a:solidFill>
              </a:rPr>
              <a:t>截止日內完成請購</a:t>
            </a:r>
            <a:r>
              <a:rPr lang="en-US" altLang="zh-TW" sz="2600" b="0" dirty="0">
                <a:solidFill>
                  <a:srgbClr val="0000FF"/>
                </a:solidFill>
              </a:rPr>
              <a:t>(</a:t>
            </a:r>
            <a:r>
              <a:rPr lang="zh-TW" altLang="en-US" sz="2600" b="0" dirty="0">
                <a:solidFill>
                  <a:srgbClr val="0000FF"/>
                </a:solidFill>
              </a:rPr>
              <a:t>款</a:t>
            </a:r>
            <a:r>
              <a:rPr lang="en-US" altLang="zh-TW" sz="2600" b="0" dirty="0">
                <a:solidFill>
                  <a:srgbClr val="0000FF"/>
                </a:solidFill>
              </a:rPr>
              <a:t>)</a:t>
            </a:r>
            <a:r>
              <a:rPr lang="zh-TW" altLang="en-US" sz="2600" b="0" dirty="0">
                <a:solidFill>
                  <a:srgbClr val="FF0000"/>
                </a:solidFill>
              </a:rPr>
              <a:t>。例如：計畫截止日為</a:t>
            </a:r>
            <a:r>
              <a:rPr lang="en-US" altLang="zh-TW" sz="2600" b="0" dirty="0">
                <a:solidFill>
                  <a:srgbClr val="FF0000"/>
                </a:solidFill>
              </a:rPr>
              <a:t>10/31</a:t>
            </a:r>
            <a:r>
              <a:rPr lang="zh-TW" altLang="en-US" sz="2600" b="0" dirty="0">
                <a:solidFill>
                  <a:srgbClr val="FF0000"/>
                </a:solidFill>
              </a:rPr>
              <a:t>日，計畫請款單均需在</a:t>
            </a:r>
            <a:r>
              <a:rPr lang="en-US" altLang="zh-TW" sz="2600" b="0" dirty="0">
                <a:solidFill>
                  <a:srgbClr val="FF0000"/>
                </a:solidFill>
              </a:rPr>
              <a:t>10/31</a:t>
            </a:r>
            <a:r>
              <a:rPr lang="zh-TW" altLang="en-US" sz="2600" b="0" dirty="0">
                <a:solidFill>
                  <a:srgbClr val="FF0000"/>
                </a:solidFill>
              </a:rPr>
              <a:t>日內。</a:t>
            </a:r>
            <a:endParaRPr lang="en-US" altLang="zh-TW" sz="2600" b="0" dirty="0">
              <a:solidFill>
                <a:srgbClr val="FF0000"/>
              </a:solidFill>
            </a:endParaRPr>
          </a:p>
          <a:p>
            <a:pPr marL="515937" indent="-514350">
              <a:lnSpc>
                <a:spcPct val="100000"/>
              </a:lnSpc>
              <a:buFont typeface="Wingdings" panose="05000000000000000000" pitchFamily="2" charset="2"/>
              <a:buAutoNum type="circleNumWdWhitePlain"/>
            </a:pPr>
            <a:r>
              <a:rPr lang="zh-TW" altLang="en-US" sz="2600" b="0" dirty="0">
                <a:solidFill>
                  <a:schemeClr val="tx1"/>
                </a:solidFill>
              </a:rPr>
              <a:t>計畫預算編列</a:t>
            </a:r>
            <a:r>
              <a:rPr lang="zh-TW" altLang="en-US" sz="2600" b="0" dirty="0">
                <a:solidFill>
                  <a:schemeClr val="accent6">
                    <a:lumMod val="50000"/>
                  </a:schemeClr>
                </a:solidFill>
              </a:rPr>
              <a:t>，</a:t>
            </a:r>
            <a:r>
              <a:rPr lang="zh-TW" altLang="en-US" sz="2600" b="0" u="sng" dirty="0">
                <a:solidFill>
                  <a:srgbClr val="0000FF"/>
                </a:solidFill>
              </a:rPr>
              <a:t>核定函文到校後</a:t>
            </a:r>
            <a:r>
              <a:rPr lang="zh-TW" altLang="en-US" sz="2600" b="0" dirty="0">
                <a:solidFill>
                  <a:srgbClr val="0000FF"/>
                </a:solidFill>
              </a:rPr>
              <a:t>，</a:t>
            </a:r>
            <a:r>
              <a:rPr lang="zh-TW" altLang="en-US" sz="2600" b="0" dirty="0">
                <a:solidFill>
                  <a:schemeClr val="tx1"/>
                </a:solidFill>
              </a:rPr>
              <a:t>請立即</a:t>
            </a:r>
            <a:r>
              <a:rPr lang="zh-TW" altLang="en-US" sz="2600" b="0" dirty="0">
                <a:solidFill>
                  <a:schemeClr val="accent6">
                    <a:lumMod val="75000"/>
                  </a:schemeClr>
                </a:solidFill>
              </a:rPr>
              <a:t>開立專案並編列</a:t>
            </a:r>
            <a:r>
              <a:rPr lang="zh-TW" altLang="en-US" sz="2600" b="0" dirty="0">
                <a:solidFill>
                  <a:schemeClr val="accent6">
                    <a:lumMod val="75000"/>
                  </a:schemeClr>
                </a:solidFill>
                <a:hlinkClick r:id="rId2" action="ppaction://hlinksldjump"/>
              </a:rPr>
              <a:t>專案計畫</a:t>
            </a:r>
            <a:r>
              <a:rPr lang="zh-TW" altLang="en-US" sz="2600" b="0" dirty="0">
                <a:solidFill>
                  <a:schemeClr val="accent6">
                    <a:lumMod val="75000"/>
                  </a:schemeClr>
                </a:solidFill>
              </a:rPr>
              <a:t>預算。</a:t>
            </a:r>
          </a:p>
          <a:p>
            <a:pPr marL="515937" indent="-514350">
              <a:lnSpc>
                <a:spcPct val="100000"/>
              </a:lnSpc>
              <a:buFont typeface="Wingdings" panose="05000000000000000000" pitchFamily="2" charset="2"/>
              <a:buAutoNum type="circleNumWdWhitePlain"/>
            </a:pPr>
            <a:r>
              <a:rPr lang="zh-TW" altLang="en-US" sz="2600" b="0" dirty="0">
                <a:solidFill>
                  <a:schemeClr val="tx1"/>
                </a:solidFill>
              </a:rPr>
              <a:t>計畫設備 </a:t>
            </a:r>
            <a:r>
              <a:rPr lang="en-US" altLang="zh-TW" sz="2600" b="0" dirty="0">
                <a:solidFill>
                  <a:schemeClr val="tx1"/>
                </a:solidFill>
              </a:rPr>
              <a:t>(</a:t>
            </a:r>
            <a:r>
              <a:rPr lang="zh-TW" altLang="en-US" sz="2600" b="0" dirty="0">
                <a:solidFill>
                  <a:schemeClr val="tx1"/>
                </a:solidFill>
              </a:rPr>
              <a:t>資本門</a:t>
            </a:r>
            <a:r>
              <a:rPr lang="en-US" altLang="zh-TW" sz="2600" b="0" dirty="0">
                <a:solidFill>
                  <a:schemeClr val="tx1"/>
                </a:solidFill>
              </a:rPr>
              <a:t>)</a:t>
            </a:r>
            <a:r>
              <a:rPr lang="zh-TW" altLang="en-US" sz="2600" b="0" dirty="0">
                <a:solidFill>
                  <a:schemeClr val="tx1"/>
                </a:solidFill>
              </a:rPr>
              <a:t>請購期間，請於修正核定函文送達後</a:t>
            </a:r>
            <a:r>
              <a:rPr lang="en-US" altLang="zh-TW" sz="2600" b="0" dirty="0">
                <a:solidFill>
                  <a:srgbClr val="FF0000"/>
                </a:solidFill>
              </a:rPr>
              <a:t>3</a:t>
            </a:r>
            <a:r>
              <a:rPr lang="zh-TW" altLang="en-US" sz="2600" b="0" dirty="0">
                <a:solidFill>
                  <a:srgbClr val="FF0000"/>
                </a:solidFill>
              </a:rPr>
              <a:t>個月內請購完畢。</a:t>
            </a:r>
            <a:endParaRPr lang="en-US" altLang="zh-TW" sz="2600" b="0" dirty="0">
              <a:solidFill>
                <a:srgbClr val="FF0000"/>
              </a:solidFill>
            </a:endParaRPr>
          </a:p>
          <a:p>
            <a:pPr marL="1587" indent="0">
              <a:buNone/>
            </a:pPr>
            <a:r>
              <a:rPr lang="zh-TW" altLang="en-US" sz="2600" b="1" dirty="0">
                <a:solidFill>
                  <a:srgbClr val="C00000"/>
                </a:solidFill>
                <a:effectLst>
                  <a:outerShdw blurRad="38100" dist="38100" dir="2700000" algn="tl">
                    <a:srgbClr val="000000">
                      <a:alpha val="43137"/>
                    </a:srgbClr>
                  </a:outerShdw>
                </a:effectLst>
              </a:rPr>
              <a:t>注意事項：</a:t>
            </a:r>
            <a:r>
              <a:rPr lang="zh-TW" altLang="en-US" sz="2600" b="1" dirty="0">
                <a:solidFill>
                  <a:srgbClr val="C00000"/>
                </a:solidFill>
              </a:rPr>
              <a:t>計畫經費發生於當年度會計期間</a:t>
            </a:r>
            <a:r>
              <a:rPr lang="en-US" altLang="zh-TW" sz="2600" b="1" dirty="0">
                <a:solidFill>
                  <a:srgbClr val="C00000"/>
                </a:solidFill>
              </a:rPr>
              <a:t>【</a:t>
            </a:r>
            <a:r>
              <a:rPr lang="zh-TW" altLang="en-US" sz="2600" b="1" dirty="0">
                <a:solidFill>
                  <a:srgbClr val="C00000"/>
                </a:solidFill>
              </a:rPr>
              <a:t>每年</a:t>
            </a:r>
            <a:r>
              <a:rPr lang="en-US" altLang="zh-TW" sz="2600" b="1" dirty="0">
                <a:solidFill>
                  <a:srgbClr val="C00000"/>
                </a:solidFill>
              </a:rPr>
              <a:t>8/1~</a:t>
            </a:r>
            <a:r>
              <a:rPr lang="zh-TW" altLang="en-US" sz="2600" b="1" dirty="0">
                <a:solidFill>
                  <a:srgbClr val="C00000"/>
                </a:solidFill>
              </a:rPr>
              <a:t>次年</a:t>
            </a:r>
            <a:r>
              <a:rPr lang="en-US" altLang="zh-TW" sz="2600" b="1" dirty="0">
                <a:solidFill>
                  <a:srgbClr val="C00000"/>
                </a:solidFill>
              </a:rPr>
              <a:t>7/31 】</a:t>
            </a:r>
            <a:r>
              <a:rPr lang="zh-TW" altLang="en-US" sz="2600" b="1" dirty="0">
                <a:solidFill>
                  <a:srgbClr val="C00000"/>
                </a:solidFill>
              </a:rPr>
              <a:t>，仍須請於</a:t>
            </a:r>
            <a:r>
              <a:rPr lang="en-US" altLang="zh-TW" sz="2600" b="1" dirty="0">
                <a:solidFill>
                  <a:srgbClr val="C00000"/>
                </a:solidFill>
              </a:rPr>
              <a:t>7/31</a:t>
            </a:r>
            <a:r>
              <a:rPr lang="zh-TW" altLang="en-US" sz="2600" b="1" dirty="0">
                <a:solidFill>
                  <a:srgbClr val="C00000"/>
                </a:solidFill>
              </a:rPr>
              <a:t>前完成請款，逾期無法請款。</a:t>
            </a:r>
            <a:endParaRPr lang="en-US" altLang="zh-TW" sz="2600" b="1" dirty="0">
              <a:solidFill>
                <a:srgbClr val="C00000"/>
              </a:solidFill>
            </a:endParaRPr>
          </a:p>
          <a:p>
            <a:pPr marL="1030264" lvl="2" indent="0">
              <a:buNone/>
            </a:pPr>
            <a:endParaRPr lang="en-US" altLang="zh-TW" sz="2200" b="0" u="sng" dirty="0">
              <a:solidFill>
                <a:schemeClr val="tx1"/>
              </a:solidFill>
              <a:effectLst>
                <a:outerShdw blurRad="38100" dist="38100" dir="2700000" algn="tl">
                  <a:srgbClr val="000000">
                    <a:alpha val="43137"/>
                  </a:srgbClr>
                </a:outerShdw>
              </a:effectLst>
            </a:endParaRPr>
          </a:p>
          <a:p>
            <a:pPr marL="1030264" lvl="2" indent="0">
              <a:buNone/>
            </a:pPr>
            <a:endParaRPr lang="en-US" altLang="zh-TW" sz="2200" b="0" u="sng" dirty="0">
              <a:solidFill>
                <a:schemeClr val="tx1"/>
              </a:solidFill>
              <a:effectLst>
                <a:outerShdw blurRad="38100" dist="38100" dir="2700000" algn="tl">
                  <a:srgbClr val="000000">
                    <a:alpha val="43137"/>
                  </a:srgbClr>
                </a:outerShdw>
              </a:effectLst>
            </a:endParaRPr>
          </a:p>
          <a:p>
            <a:pPr marL="1544614" lvl="2" indent="-514350">
              <a:buFont typeface="Wingdings" panose="05000000000000000000" pitchFamily="2" charset="2"/>
              <a:buAutoNum type="circleNumWdWhitePlain"/>
            </a:pPr>
            <a:endParaRPr lang="zh-TW" altLang="en-US" sz="2200" b="0" dirty="0">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14</a:t>
            </a:fld>
            <a:endParaRPr lang="en-US" altLang="en-US" dirty="0"/>
          </a:p>
        </p:txBody>
      </p:sp>
    </p:spTree>
    <p:extLst>
      <p:ext uri="{BB962C8B-B14F-4D97-AF65-F5344CB8AC3E}">
        <p14:creationId xmlns:p14="http://schemas.microsoft.com/office/powerpoint/2010/main" val="4185162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2.5</a:t>
            </a:r>
            <a:r>
              <a:rPr lang="zh-TW" altLang="en-US" dirty="0"/>
              <a:t>動支原則</a:t>
            </a:r>
            <a:r>
              <a:rPr lang="en-US" altLang="zh-TW" dirty="0">
                <a:solidFill>
                  <a:schemeClr val="accent4"/>
                </a:solidFill>
                <a:effectLst>
                  <a:outerShdw blurRad="38100" dist="38100" dir="2700000" algn="tl">
                    <a:srgbClr val="000000">
                      <a:alpha val="43137"/>
                    </a:srgbClr>
                  </a:outerShdw>
                </a:effectLst>
                <a:cs typeface="Times New Roman" panose="02020603050405020304" pitchFamily="18" charset="0"/>
              </a:rPr>
              <a:t>(</a:t>
            </a:r>
            <a:r>
              <a:rPr lang="zh-TW" altLang="en-US" dirty="0">
                <a:solidFill>
                  <a:schemeClr val="accent4"/>
                </a:solidFill>
                <a:effectLst>
                  <a:outerShdw blurRad="38100" dist="38100" dir="2700000" algn="tl">
                    <a:srgbClr val="000000">
                      <a:alpha val="43137"/>
                    </a:srgbClr>
                  </a:outerShdw>
                </a:effectLst>
                <a:cs typeface="Times New Roman" panose="02020603050405020304" pitchFamily="18" charset="0"/>
              </a:rPr>
              <a:t>動支權限</a:t>
            </a:r>
            <a:r>
              <a:rPr lang="en-US" altLang="zh-TW" dirty="0">
                <a:solidFill>
                  <a:schemeClr val="accent4"/>
                </a:solidFill>
                <a:effectLst>
                  <a:outerShdw blurRad="38100" dist="38100" dir="2700000" algn="tl">
                    <a:srgbClr val="000000">
                      <a:alpha val="43137"/>
                    </a:srgbClr>
                  </a:outerShdw>
                </a:effectLst>
                <a:cs typeface="Times New Roman" panose="02020603050405020304" pitchFamily="18" charset="0"/>
              </a:rPr>
              <a:t>)</a:t>
            </a:r>
            <a:endParaRPr lang="zh-TW" altLang="en-US" dirty="0">
              <a:solidFill>
                <a:schemeClr val="accent4"/>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628650" y="1690688"/>
            <a:ext cx="7886700" cy="4351338"/>
          </a:xfrm>
        </p:spPr>
        <p:txBody>
          <a:bodyPr/>
          <a:lstStyle/>
          <a:p>
            <a:pPr marL="515937" indent="-514350">
              <a:buFont typeface="Wingdings" panose="05000000000000000000" pitchFamily="2" charset="2"/>
              <a:buAutoNum type="circleNumWdWhitePlain"/>
            </a:pPr>
            <a:r>
              <a:rPr lang="zh-TW" altLang="en-US" sz="3400" b="0" dirty="0">
                <a:solidFill>
                  <a:schemeClr val="tx1"/>
                </a:solidFill>
              </a:rPr>
              <a:t>經費動支權限</a:t>
            </a:r>
            <a:r>
              <a:rPr lang="zh-TW" altLang="en-US" sz="3400" b="0" dirty="0">
                <a:solidFill>
                  <a:schemeClr val="accent6">
                    <a:lumMod val="50000"/>
                  </a:schemeClr>
                </a:solidFill>
              </a:rPr>
              <a:t>，依本校權責劃分規定</a:t>
            </a:r>
            <a:r>
              <a:rPr lang="en-US" altLang="zh-TW" sz="3400" b="0" dirty="0">
                <a:solidFill>
                  <a:srgbClr val="0000FF"/>
                </a:solidFill>
              </a:rPr>
              <a:t>(</a:t>
            </a:r>
            <a:r>
              <a:rPr lang="zh-TW" altLang="en-US" sz="3400" b="0" dirty="0">
                <a:solidFill>
                  <a:srgbClr val="0000FF"/>
                </a:solidFill>
              </a:rPr>
              <a:t>參閱秘書室規定</a:t>
            </a:r>
            <a:r>
              <a:rPr lang="en-US" altLang="zh-TW" sz="3400" b="0" dirty="0">
                <a:solidFill>
                  <a:schemeClr val="accent6">
                    <a:lumMod val="50000"/>
                  </a:schemeClr>
                </a:solidFill>
              </a:rPr>
              <a:t>)</a:t>
            </a:r>
            <a:r>
              <a:rPr lang="zh-TW" altLang="en-US" sz="3400" b="0" dirty="0">
                <a:solidFill>
                  <a:schemeClr val="accent6">
                    <a:lumMod val="50000"/>
                  </a:schemeClr>
                </a:solidFill>
              </a:rPr>
              <a:t>。</a:t>
            </a:r>
            <a:endParaRPr lang="zh-TW" altLang="en-US" sz="3400" b="0" dirty="0">
              <a:solidFill>
                <a:schemeClr val="tx1"/>
              </a:solidFill>
            </a:endParaRPr>
          </a:p>
          <a:p>
            <a:pPr marL="1087426" lvl="1" indent="-514350">
              <a:lnSpc>
                <a:spcPct val="100000"/>
              </a:lnSpc>
              <a:buFont typeface="+mj-lt"/>
              <a:buAutoNum type="alphaUcPeriod"/>
            </a:pPr>
            <a:r>
              <a:rPr lang="zh-TW" altLang="en-US" sz="2600" b="0" dirty="0">
                <a:solidFill>
                  <a:srgbClr val="FF0000"/>
                </a:solidFill>
              </a:rPr>
              <a:t>任何經費使用，</a:t>
            </a:r>
            <a:r>
              <a:rPr lang="zh-TW" altLang="en-US" sz="2600" b="0" u="sng" dirty="0">
                <a:solidFill>
                  <a:srgbClr val="FF0000"/>
                </a:solidFill>
              </a:rPr>
              <a:t>鈞長未決行前，不可動支經費</a:t>
            </a:r>
            <a:endParaRPr lang="en-US" altLang="zh-TW" sz="2600" b="0" dirty="0">
              <a:solidFill>
                <a:srgbClr val="FF0000"/>
              </a:solidFill>
            </a:endParaRPr>
          </a:p>
          <a:p>
            <a:pPr marL="1087426" lvl="1" indent="-514350">
              <a:lnSpc>
                <a:spcPct val="100000"/>
              </a:lnSpc>
              <a:buFont typeface="+mj-lt"/>
              <a:buAutoNum type="alphaUcPeriod"/>
            </a:pPr>
            <a:r>
              <a:rPr lang="zh-TW" altLang="en-US" sz="2600" b="0" dirty="0">
                <a:solidFill>
                  <a:schemeClr val="tx1"/>
                </a:solidFill>
              </a:rPr>
              <a:t>標準動支程序</a:t>
            </a:r>
            <a:r>
              <a:rPr lang="zh-TW" altLang="en-US" sz="2600" b="0" dirty="0">
                <a:solidFill>
                  <a:schemeClr val="tx1"/>
                </a:solidFill>
                <a:sym typeface="Wingdings" panose="05000000000000000000" pitchFamily="2" charset="2"/>
              </a:rPr>
              <a:t>：</a:t>
            </a:r>
            <a:endParaRPr lang="en-US" altLang="zh-TW" sz="26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15</a:t>
            </a:fld>
            <a:endParaRPr lang="en-US" altLang="en-US" dirty="0"/>
          </a:p>
        </p:txBody>
      </p:sp>
      <p:graphicFrame>
        <p:nvGraphicFramePr>
          <p:cNvPr id="5" name="內容版面配置區 5"/>
          <p:cNvGraphicFramePr>
            <a:graphicFrameLocks/>
          </p:cNvGraphicFramePr>
          <p:nvPr>
            <p:extLst>
              <p:ext uri="{D42A27DB-BD31-4B8C-83A1-F6EECF244321}">
                <p14:modId xmlns:p14="http://schemas.microsoft.com/office/powerpoint/2010/main" val="2149402180"/>
              </p:ext>
            </p:extLst>
          </p:nvPr>
        </p:nvGraphicFramePr>
        <p:xfrm>
          <a:off x="641780" y="3744944"/>
          <a:ext cx="7886700"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1115616" y="4942482"/>
            <a:ext cx="6264696" cy="837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dirty="0">
                <a:solidFill>
                  <a:srgbClr val="FF0000"/>
                </a:solidFill>
                <a:effectLst>
                  <a:outerShdw blurRad="38100" dist="38100" dir="2700000" algn="tl">
                    <a:srgbClr val="000000">
                      <a:alpha val="43137"/>
                    </a:srgbClr>
                  </a:outerShdw>
                </a:effectLst>
              </a:rPr>
              <a:t>簽准、發票、請款可為同一天</a:t>
            </a:r>
            <a:endParaRPr lang="en-US" altLang="zh-TW" sz="2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498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2.5</a:t>
            </a:r>
            <a:r>
              <a:rPr lang="zh-TW" altLang="en-US" dirty="0"/>
              <a:t>動支原則</a:t>
            </a:r>
            <a:r>
              <a:rPr lang="en-US" altLang="zh-TW" dirty="0">
                <a:solidFill>
                  <a:schemeClr val="accent4"/>
                </a:solidFill>
                <a:effectLst>
                  <a:outerShdw blurRad="38100" dist="38100" dir="2700000" algn="tl">
                    <a:srgbClr val="000000">
                      <a:alpha val="43137"/>
                    </a:srgbClr>
                  </a:outerShdw>
                </a:effectLst>
                <a:cs typeface="Times New Roman" panose="02020603050405020304" pitchFamily="18" charset="0"/>
              </a:rPr>
              <a:t>(</a:t>
            </a:r>
            <a:r>
              <a:rPr lang="zh-TW" altLang="en-US" dirty="0">
                <a:solidFill>
                  <a:schemeClr val="accent4"/>
                </a:solidFill>
                <a:effectLst>
                  <a:outerShdw blurRad="38100" dist="38100" dir="2700000" algn="tl">
                    <a:srgbClr val="000000">
                      <a:alpha val="43137"/>
                    </a:srgbClr>
                  </a:outerShdw>
                </a:effectLst>
                <a:cs typeface="Times New Roman" panose="02020603050405020304" pitchFamily="18" charset="0"/>
              </a:rPr>
              <a:t>動支權限</a:t>
            </a:r>
            <a:r>
              <a:rPr lang="en-US" altLang="zh-TW" dirty="0">
                <a:solidFill>
                  <a:schemeClr val="accent4"/>
                </a:solidFill>
                <a:effectLst>
                  <a:outerShdw blurRad="38100" dist="38100" dir="2700000" algn="tl">
                    <a:srgbClr val="000000">
                      <a:alpha val="43137"/>
                    </a:srgbClr>
                  </a:outerShdw>
                </a:effectLst>
                <a:cs typeface="Times New Roman" panose="02020603050405020304" pitchFamily="18" charset="0"/>
              </a:rPr>
              <a:t>)</a:t>
            </a:r>
            <a:endParaRPr lang="zh-TW" altLang="en-US"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16</a:t>
            </a:fld>
            <a:endParaRPr lang="en-US" altLang="en-US"/>
          </a:p>
        </p:txBody>
      </p:sp>
      <p:graphicFrame>
        <p:nvGraphicFramePr>
          <p:cNvPr id="9" name="內容版面配置區 5"/>
          <p:cNvGraphicFramePr>
            <a:graphicFrameLocks/>
          </p:cNvGraphicFramePr>
          <p:nvPr>
            <p:extLst>
              <p:ext uri="{D42A27DB-BD31-4B8C-83A1-F6EECF244321}">
                <p14:modId xmlns:p14="http://schemas.microsoft.com/office/powerpoint/2010/main" val="1071771922"/>
              </p:ext>
            </p:extLst>
          </p:nvPr>
        </p:nvGraphicFramePr>
        <p:xfrm>
          <a:off x="628650" y="2044044"/>
          <a:ext cx="6734572" cy="1108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內容版面配置區 5"/>
          <p:cNvGraphicFramePr>
            <a:graphicFrameLocks/>
          </p:cNvGraphicFramePr>
          <p:nvPr>
            <p:extLst>
              <p:ext uri="{D42A27DB-BD31-4B8C-83A1-F6EECF244321}">
                <p14:modId xmlns:p14="http://schemas.microsoft.com/office/powerpoint/2010/main" val="2310138259"/>
              </p:ext>
            </p:extLst>
          </p:nvPr>
        </p:nvGraphicFramePr>
        <p:xfrm>
          <a:off x="628650" y="3470848"/>
          <a:ext cx="6734572" cy="11405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內容版面配置區 5"/>
          <p:cNvGraphicFramePr>
            <a:graphicFrameLocks/>
          </p:cNvGraphicFramePr>
          <p:nvPr>
            <p:extLst>
              <p:ext uri="{D42A27DB-BD31-4B8C-83A1-F6EECF244321}">
                <p14:modId xmlns:p14="http://schemas.microsoft.com/office/powerpoint/2010/main" val="851959921"/>
              </p:ext>
            </p:extLst>
          </p:nvPr>
        </p:nvGraphicFramePr>
        <p:xfrm>
          <a:off x="628650" y="4869160"/>
          <a:ext cx="6734572" cy="11521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7" name="矩形 16"/>
          <p:cNvSpPr/>
          <p:nvPr/>
        </p:nvSpPr>
        <p:spPr>
          <a:xfrm>
            <a:off x="7334455" y="2261111"/>
            <a:ext cx="1809545" cy="1066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b="1" u="sng" dirty="0">
                <a:solidFill>
                  <a:schemeClr val="tx1"/>
                </a:solidFill>
              </a:rPr>
              <a:t>O</a:t>
            </a:r>
            <a:endParaRPr lang="en-US" altLang="zh-TW" sz="1200" b="1" u="sng" dirty="0">
              <a:solidFill>
                <a:schemeClr val="tx1"/>
              </a:solidFill>
            </a:endParaRPr>
          </a:p>
          <a:p>
            <a:pPr algn="ctr"/>
            <a:r>
              <a:rPr lang="en-US" altLang="zh-TW" dirty="0">
                <a:solidFill>
                  <a:srgbClr val="FF0000"/>
                </a:solidFill>
                <a:effectLst>
                  <a:outerShdw blurRad="38100" dist="38100" dir="2700000" algn="tl">
                    <a:srgbClr val="000000">
                      <a:alpha val="43137"/>
                    </a:srgbClr>
                  </a:outerShdw>
                </a:effectLst>
              </a:rPr>
              <a:t>(</a:t>
            </a:r>
            <a:r>
              <a:rPr lang="zh-TW" altLang="en-US" dirty="0">
                <a:solidFill>
                  <a:srgbClr val="FF0000"/>
                </a:solidFill>
                <a:effectLst>
                  <a:outerShdw blurRad="38100" dist="38100" dir="2700000" algn="tl">
                    <a:srgbClr val="000000">
                      <a:alpha val="43137"/>
                    </a:srgbClr>
                  </a:outerShdw>
                </a:effectLst>
              </a:rPr>
              <a:t>簽准、發票、請款可為同一天</a:t>
            </a:r>
            <a:r>
              <a:rPr lang="en-US" altLang="zh-TW" dirty="0">
                <a:solidFill>
                  <a:srgbClr val="FF0000"/>
                </a:solidFill>
                <a:effectLst>
                  <a:outerShdw blurRad="38100" dist="38100" dir="2700000" algn="tl">
                    <a:srgbClr val="000000">
                      <a:alpha val="43137"/>
                    </a:srgbClr>
                  </a:outerShdw>
                </a:effectLst>
              </a:rPr>
              <a:t>)</a:t>
            </a:r>
          </a:p>
          <a:p>
            <a:pPr algn="ctr"/>
            <a:endParaRPr lang="zh-TW" altLang="en-US" b="1" u="sng" dirty="0">
              <a:solidFill>
                <a:schemeClr val="tx1"/>
              </a:solidFill>
            </a:endParaRPr>
          </a:p>
        </p:txBody>
      </p:sp>
      <p:sp>
        <p:nvSpPr>
          <p:cNvPr id="18" name="矩形 17"/>
          <p:cNvSpPr/>
          <p:nvPr/>
        </p:nvSpPr>
        <p:spPr>
          <a:xfrm>
            <a:off x="7486650" y="3544766"/>
            <a:ext cx="1258814" cy="1066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b="1" i="1" u="sng" dirty="0">
                <a:solidFill>
                  <a:schemeClr val="tx1"/>
                </a:solidFill>
              </a:rPr>
              <a:t>X</a:t>
            </a:r>
            <a:endParaRPr lang="zh-TW" altLang="en-US" sz="3000" b="1" i="1" u="sng" dirty="0">
              <a:solidFill>
                <a:schemeClr val="tx1"/>
              </a:solidFill>
            </a:endParaRPr>
          </a:p>
        </p:txBody>
      </p:sp>
      <p:sp>
        <p:nvSpPr>
          <p:cNvPr id="19" name="矩形 18"/>
          <p:cNvSpPr/>
          <p:nvPr/>
        </p:nvSpPr>
        <p:spPr>
          <a:xfrm>
            <a:off x="7486650" y="4831861"/>
            <a:ext cx="1258814" cy="1066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b="1" i="1" u="sng" dirty="0">
                <a:solidFill>
                  <a:schemeClr val="tx1"/>
                </a:solidFill>
              </a:rPr>
              <a:t>X</a:t>
            </a:r>
            <a:endParaRPr lang="zh-TW" altLang="en-US" sz="3000" b="1" i="1" u="sng" dirty="0">
              <a:solidFill>
                <a:schemeClr val="tx1"/>
              </a:solidFill>
            </a:endParaRPr>
          </a:p>
        </p:txBody>
      </p:sp>
    </p:spTree>
    <p:extLst>
      <p:ext uri="{BB962C8B-B14F-4D97-AF65-F5344CB8AC3E}">
        <p14:creationId xmlns:p14="http://schemas.microsoft.com/office/powerpoint/2010/main" val="361006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2.5</a:t>
            </a:r>
            <a:r>
              <a:rPr lang="zh-TW" altLang="en-US" dirty="0"/>
              <a:t>動支原則</a:t>
            </a:r>
            <a:r>
              <a:rPr lang="en-US" altLang="zh-TW" sz="3000" dirty="0">
                <a:solidFill>
                  <a:srgbClr val="00B050"/>
                </a:solidFill>
                <a:effectLst>
                  <a:outerShdw blurRad="38100" dist="38100" dir="2700000" algn="tl">
                    <a:srgbClr val="000000">
                      <a:alpha val="43137"/>
                    </a:srgbClr>
                  </a:outerShdw>
                </a:effectLst>
                <a:cs typeface="Times New Roman" panose="02020603050405020304" pitchFamily="18" charset="0"/>
              </a:rPr>
              <a:t>(</a:t>
            </a:r>
            <a:r>
              <a:rPr lang="zh-TW" altLang="en-US" sz="3000" dirty="0">
                <a:solidFill>
                  <a:srgbClr val="00B050"/>
                </a:solidFill>
                <a:effectLst>
                  <a:outerShdw blurRad="38100" dist="38100" dir="2700000" algn="tl">
                    <a:srgbClr val="000000">
                      <a:alpha val="43137"/>
                    </a:srgbClr>
                  </a:outerShdw>
                </a:effectLst>
                <a:cs typeface="Times New Roman" panose="02020603050405020304" pitchFamily="18" charset="0"/>
              </a:rPr>
              <a:t>支付項目及標準</a:t>
            </a:r>
            <a:r>
              <a:rPr lang="en-US" altLang="zh-TW" sz="3000" dirty="0">
                <a:solidFill>
                  <a:srgbClr val="00B050"/>
                </a:solidFill>
                <a:effectLst>
                  <a:outerShdw blurRad="38100" dist="38100" dir="2700000" algn="tl">
                    <a:srgbClr val="000000">
                      <a:alpha val="43137"/>
                    </a:srgbClr>
                  </a:outerShdw>
                </a:effectLst>
                <a:cs typeface="Times New Roman" panose="02020603050405020304" pitchFamily="18" charset="0"/>
              </a:rPr>
              <a:t>)</a:t>
            </a:r>
            <a:r>
              <a:rPr lang="en-US" altLang="zh-TW" sz="3000" dirty="0">
                <a:solidFill>
                  <a:schemeClr val="accent4"/>
                </a:solidFill>
                <a:effectLst>
                  <a:outerShdw blurRad="38100" dist="38100" dir="2700000" algn="tl">
                    <a:srgbClr val="000000">
                      <a:alpha val="43137"/>
                    </a:srgbClr>
                  </a:outerShdw>
                </a:effectLst>
                <a:cs typeface="Times New Roman" panose="02020603050405020304" pitchFamily="18" charset="0"/>
              </a:rPr>
              <a:t>-</a:t>
            </a:r>
            <a:r>
              <a:rPr lang="zh-TW" altLang="en-US" sz="3600" dirty="0">
                <a:solidFill>
                  <a:srgbClr val="FFC000"/>
                </a:solidFill>
                <a:effectLst>
                  <a:outerShdw blurRad="38100" dist="38100" dir="2700000" algn="tl">
                    <a:srgbClr val="000000">
                      <a:alpha val="43137"/>
                    </a:srgbClr>
                  </a:outerShdw>
                </a:effectLst>
                <a:cs typeface="+mn-cs"/>
              </a:rPr>
              <a:t>學校款</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604195787"/>
              </p:ext>
            </p:extLst>
          </p:nvPr>
        </p:nvGraphicFramePr>
        <p:xfrm>
          <a:off x="1028700" y="2286000"/>
          <a:ext cx="72009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17</a:t>
            </a:fld>
            <a:endParaRPr lang="en-US" altLang="en-US"/>
          </a:p>
        </p:txBody>
      </p:sp>
    </p:spTree>
    <p:extLst>
      <p:ext uri="{BB962C8B-B14F-4D97-AF65-F5344CB8AC3E}">
        <p14:creationId xmlns:p14="http://schemas.microsoft.com/office/powerpoint/2010/main" val="4239285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8700" y="685800"/>
            <a:ext cx="7575748" cy="1485900"/>
          </a:xfrm>
        </p:spPr>
        <p:txBody>
          <a:bodyPr/>
          <a:lstStyle/>
          <a:p>
            <a:r>
              <a:rPr lang="en-US" altLang="zh-TW" dirty="0"/>
              <a:t>2.5</a:t>
            </a:r>
            <a:r>
              <a:rPr lang="zh-TW" altLang="en-US" dirty="0"/>
              <a:t>動支原則</a:t>
            </a:r>
            <a:r>
              <a:rPr lang="en-US" altLang="zh-TW" sz="2800" dirty="0">
                <a:solidFill>
                  <a:srgbClr val="00B050"/>
                </a:solidFill>
                <a:effectLst>
                  <a:outerShdw blurRad="38100" dist="38100" dir="2700000" algn="tl">
                    <a:srgbClr val="000000">
                      <a:alpha val="43137"/>
                    </a:srgbClr>
                  </a:outerShdw>
                </a:effectLst>
                <a:cs typeface="Times New Roman" panose="02020603050405020304" pitchFamily="18" charset="0"/>
              </a:rPr>
              <a:t>(</a:t>
            </a:r>
            <a:r>
              <a:rPr lang="zh-TW" altLang="en-US" sz="2800" dirty="0">
                <a:solidFill>
                  <a:srgbClr val="00B050"/>
                </a:solidFill>
                <a:effectLst>
                  <a:outerShdw blurRad="38100" dist="38100" dir="2700000" algn="tl">
                    <a:srgbClr val="000000">
                      <a:alpha val="43137"/>
                    </a:srgbClr>
                  </a:outerShdw>
                </a:effectLst>
                <a:cs typeface="Times New Roman" panose="02020603050405020304" pitchFamily="18" charset="0"/>
              </a:rPr>
              <a:t>支付項目及標準</a:t>
            </a:r>
            <a:r>
              <a:rPr lang="en-US" altLang="zh-TW" sz="2800" dirty="0">
                <a:solidFill>
                  <a:srgbClr val="00B050"/>
                </a:solidFill>
                <a:effectLst>
                  <a:outerShdw blurRad="38100" dist="38100" dir="2700000" algn="tl">
                    <a:srgbClr val="000000">
                      <a:alpha val="43137"/>
                    </a:srgbClr>
                  </a:outerShdw>
                </a:effectLst>
                <a:cs typeface="Times New Roman" panose="02020603050405020304" pitchFamily="18" charset="0"/>
              </a:rPr>
              <a:t>)-</a:t>
            </a:r>
            <a:r>
              <a:rPr lang="zh-TW" altLang="en-US" sz="3000" dirty="0">
                <a:solidFill>
                  <a:srgbClr val="FFC000"/>
                </a:solidFill>
                <a:effectLst>
                  <a:outerShdw blurRad="38100" dist="38100" dir="2700000" algn="tl">
                    <a:srgbClr val="000000">
                      <a:alpha val="43137"/>
                    </a:srgbClr>
                  </a:outerShdw>
                </a:effectLst>
                <a:cs typeface="Times New Roman" panose="02020603050405020304" pitchFamily="18" charset="0"/>
              </a:rPr>
              <a:t>計畫經費</a:t>
            </a:r>
            <a:endParaRPr lang="zh-TW" altLang="en-US" sz="3000" dirty="0">
              <a:solidFill>
                <a:srgbClr val="FFC000"/>
              </a:solidFill>
              <a:cs typeface="Times New Roman" panose="02020603050405020304" pitchFamily="18" charset="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585679591"/>
              </p:ext>
            </p:extLst>
          </p:nvPr>
        </p:nvGraphicFramePr>
        <p:xfrm>
          <a:off x="611560" y="1556792"/>
          <a:ext cx="835292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18</a:t>
            </a:fld>
            <a:endParaRPr lang="en-US" altLang="en-US"/>
          </a:p>
        </p:txBody>
      </p:sp>
    </p:spTree>
    <p:extLst>
      <p:ext uri="{BB962C8B-B14F-4D97-AF65-F5344CB8AC3E}">
        <p14:creationId xmlns:p14="http://schemas.microsoft.com/office/powerpoint/2010/main" val="1653941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2.6</a:t>
            </a:r>
            <a:r>
              <a:rPr lang="zh-TW" altLang="en-US" dirty="0"/>
              <a:t>補助及委辦經費處理原則</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57196529"/>
              </p:ext>
            </p:extLst>
          </p:nvPr>
        </p:nvGraphicFramePr>
        <p:xfrm>
          <a:off x="683568" y="1690688"/>
          <a:ext cx="8208912" cy="4481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19</a:t>
            </a:fld>
            <a:endParaRPr lang="en-US" altLang="en-US"/>
          </a:p>
        </p:txBody>
      </p:sp>
    </p:spTree>
    <p:extLst>
      <p:ext uri="{BB962C8B-B14F-4D97-AF65-F5344CB8AC3E}">
        <p14:creationId xmlns:p14="http://schemas.microsoft.com/office/powerpoint/2010/main" val="289140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781050" y="517525"/>
            <a:ext cx="7886700" cy="1325563"/>
          </a:xfrm>
        </p:spPr>
        <p:txBody>
          <a:bodyPr/>
          <a:lstStyle/>
          <a:p>
            <a:r>
              <a:rPr lang="zh-TW" altLang="en-US" dirty="0"/>
              <a:t>大綱</a:t>
            </a:r>
          </a:p>
        </p:txBody>
      </p:sp>
      <p:sp>
        <p:nvSpPr>
          <p:cNvPr id="8" name="內容版面配置區 2"/>
          <p:cNvSpPr>
            <a:spLocks noGrp="1"/>
          </p:cNvSpPr>
          <p:nvPr>
            <p:ph idx="1"/>
          </p:nvPr>
        </p:nvSpPr>
        <p:spPr>
          <a:xfrm>
            <a:off x="781050" y="1709192"/>
            <a:ext cx="7886700" cy="4351338"/>
          </a:xfrm>
        </p:spPr>
        <p:txBody>
          <a:bodyPr>
            <a:normAutofit lnSpcReduction="10000"/>
          </a:bodyPr>
          <a:lstStyle/>
          <a:p>
            <a:pPr marL="515937" indent="-514350">
              <a:buFont typeface="+mj-lt"/>
              <a:buAutoNum type="arabicPeriod"/>
            </a:pPr>
            <a:r>
              <a:rPr lang="zh-TW" altLang="en-US" sz="2400" dirty="0">
                <a:solidFill>
                  <a:srgbClr val="0000FF"/>
                </a:solidFill>
              </a:rPr>
              <a:t>會計室組織成員</a:t>
            </a:r>
            <a:endParaRPr lang="en-US" altLang="zh-TW" sz="2400" dirty="0">
              <a:solidFill>
                <a:srgbClr val="0000FF"/>
              </a:solidFill>
            </a:endParaRPr>
          </a:p>
          <a:p>
            <a:pPr marL="515937" indent="-514350">
              <a:buFont typeface="+mj-lt"/>
              <a:buAutoNum type="arabicPeriod"/>
            </a:pPr>
            <a:r>
              <a:rPr lang="zh-TW" altLang="en-US" sz="2400" dirty="0">
                <a:solidFill>
                  <a:srgbClr val="0000FF"/>
                </a:solidFill>
              </a:rPr>
              <a:t>經費使用原則</a:t>
            </a:r>
            <a:endParaRPr lang="en-US" altLang="zh-TW" sz="2400" dirty="0">
              <a:solidFill>
                <a:srgbClr val="0000FF"/>
              </a:solidFill>
            </a:endParaRPr>
          </a:p>
          <a:p>
            <a:pPr marL="515937" indent="-514350">
              <a:buFont typeface="+mj-lt"/>
              <a:buAutoNum type="arabicPeriod"/>
            </a:pPr>
            <a:r>
              <a:rPr lang="zh-TW" altLang="en-US" sz="2400" dirty="0">
                <a:solidFill>
                  <a:srgbClr val="0000FF"/>
                </a:solidFill>
              </a:rPr>
              <a:t>經費申請變更原則</a:t>
            </a:r>
            <a:r>
              <a:rPr lang="en-US" altLang="zh-TW" sz="2400" dirty="0">
                <a:solidFill>
                  <a:srgbClr val="0000FF"/>
                </a:solidFill>
              </a:rPr>
              <a:t>(</a:t>
            </a:r>
            <a:r>
              <a:rPr lang="zh-TW" altLang="en-US" sz="2400" dirty="0">
                <a:solidFill>
                  <a:srgbClr val="0000FF"/>
                </a:solidFill>
              </a:rPr>
              <a:t>流用、追加減、展延</a:t>
            </a:r>
            <a:r>
              <a:rPr lang="en-US" altLang="zh-TW" sz="2400" dirty="0">
                <a:solidFill>
                  <a:srgbClr val="0000FF"/>
                </a:solidFill>
              </a:rPr>
              <a:t>)</a:t>
            </a:r>
          </a:p>
          <a:p>
            <a:pPr marL="515937" indent="-514350">
              <a:buFont typeface="+mj-lt"/>
              <a:buAutoNum type="arabicPeriod"/>
            </a:pPr>
            <a:r>
              <a:rPr lang="zh-TW" altLang="en-US" sz="2400" dirty="0">
                <a:solidFill>
                  <a:srgbClr val="0000FF"/>
                </a:solidFill>
              </a:rPr>
              <a:t>經費報支</a:t>
            </a:r>
            <a:endParaRPr lang="en-US" altLang="zh-TW" sz="2400" dirty="0">
              <a:solidFill>
                <a:srgbClr val="0000FF"/>
              </a:solidFill>
            </a:endParaRPr>
          </a:p>
          <a:p>
            <a:pPr marL="515937" indent="-514350">
              <a:buFont typeface="+mj-lt"/>
              <a:buAutoNum type="arabicPeriod"/>
            </a:pPr>
            <a:r>
              <a:rPr lang="zh-TW" altLang="en-US" sz="2400" dirty="0">
                <a:solidFill>
                  <a:srgbClr val="0000FF"/>
                </a:solidFill>
              </a:rPr>
              <a:t>核銷憑證</a:t>
            </a:r>
            <a:endParaRPr lang="en-US" altLang="zh-TW" sz="2400" dirty="0">
              <a:solidFill>
                <a:srgbClr val="0000FF"/>
              </a:solidFill>
            </a:endParaRPr>
          </a:p>
          <a:p>
            <a:pPr marL="515937" indent="-514350">
              <a:buFont typeface="+mj-lt"/>
              <a:buAutoNum type="arabicPeriod"/>
            </a:pPr>
            <a:r>
              <a:rPr lang="zh-TW" altLang="en-US" sz="2400" dirty="0">
                <a:solidFill>
                  <a:srgbClr val="0000FF"/>
                </a:solidFill>
              </a:rPr>
              <a:t>常見退件問題</a:t>
            </a:r>
            <a:endParaRPr lang="en-US" altLang="zh-TW" sz="2400" dirty="0">
              <a:solidFill>
                <a:srgbClr val="0000FF"/>
              </a:solidFill>
            </a:endParaRPr>
          </a:p>
          <a:p>
            <a:pPr marL="515937" indent="-514350">
              <a:buFont typeface="+mj-lt"/>
              <a:buAutoNum type="arabicPeriod"/>
            </a:pPr>
            <a:r>
              <a:rPr lang="zh-TW" altLang="en-US" sz="2400" dirty="0">
                <a:solidFill>
                  <a:srgbClr val="0000FF"/>
                </a:solidFill>
              </a:rPr>
              <a:t>會計室表單</a:t>
            </a:r>
            <a:r>
              <a:rPr lang="en-US" altLang="zh-TW" sz="2400" dirty="0">
                <a:solidFill>
                  <a:srgbClr val="0000FF"/>
                </a:solidFill>
              </a:rPr>
              <a:t>(</a:t>
            </a:r>
            <a:r>
              <a:rPr lang="zh-TW" altLang="en-US" sz="2400" dirty="0">
                <a:solidFill>
                  <a:srgbClr val="0000FF"/>
                </a:solidFill>
              </a:rPr>
              <a:t>參閱會計室網頁</a:t>
            </a:r>
            <a:r>
              <a:rPr lang="en-US" altLang="zh-TW" sz="2400" dirty="0">
                <a:solidFill>
                  <a:srgbClr val="0000FF"/>
                </a:solidFill>
              </a:rPr>
              <a:t>)</a:t>
            </a:r>
          </a:p>
          <a:p>
            <a:pPr marL="515937" indent="-514350">
              <a:buFont typeface="+mj-lt"/>
              <a:buAutoNum type="arabicPeriod"/>
            </a:pPr>
            <a:r>
              <a:rPr lang="zh-TW" altLang="en-US" sz="2400" dirty="0">
                <a:solidFill>
                  <a:srgbClr val="0000FF"/>
                </a:solidFill>
              </a:rPr>
              <a:t>教育部補助及委辦計畫經費報支</a:t>
            </a:r>
            <a:r>
              <a:rPr lang="en-US" altLang="zh-TW" sz="2400" dirty="0">
                <a:solidFill>
                  <a:srgbClr val="0000FF"/>
                </a:solidFill>
              </a:rPr>
              <a:t>Q&amp;A</a:t>
            </a:r>
          </a:p>
          <a:p>
            <a:pPr marL="515937" indent="-514350">
              <a:buFont typeface="+mj-lt"/>
              <a:buAutoNum type="arabicPeriod"/>
            </a:pPr>
            <a:r>
              <a:rPr lang="en-US" altLang="zh-TW" sz="2400" dirty="0">
                <a:solidFill>
                  <a:srgbClr val="0000FF"/>
                </a:solidFill>
              </a:rPr>
              <a:t>113</a:t>
            </a:r>
            <a:r>
              <a:rPr lang="zh-TW" altLang="en-US" sz="2400" dirty="0">
                <a:solidFill>
                  <a:srgbClr val="0000FF"/>
                </a:solidFill>
              </a:rPr>
              <a:t>學年度修訂項目及其它相關事項</a:t>
            </a:r>
            <a:endParaRPr lang="en-US" altLang="zh-TW" sz="2400" dirty="0">
              <a:solidFill>
                <a:srgbClr val="0000FF"/>
              </a:solidFill>
            </a:endParaRPr>
          </a:p>
          <a:p>
            <a:pPr marL="515937" indent="-514350">
              <a:buFont typeface="+mj-lt"/>
              <a:buAutoNum type="arabicPeriod"/>
            </a:pPr>
            <a:endParaRPr lang="en-US" altLang="zh-TW" sz="2400" dirty="0">
              <a:solidFill>
                <a:schemeClr val="tx1"/>
              </a:solidFill>
            </a:endParaRPr>
          </a:p>
          <a:p>
            <a:pPr marL="515937" indent="-514350">
              <a:buFont typeface="+mj-ea"/>
              <a:buAutoNum type="arabicPeriod"/>
            </a:pPr>
            <a:endParaRPr lang="zh-TW" altLang="en-US" sz="2400" dirty="0">
              <a:solidFill>
                <a:schemeClr val="tx1"/>
              </a:solidFill>
            </a:endParaRPr>
          </a:p>
        </p:txBody>
      </p:sp>
      <p:sp>
        <p:nvSpPr>
          <p:cNvPr id="5"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80430" y="288032"/>
            <a:ext cx="7886700" cy="1124744"/>
          </a:xfrm>
        </p:spPr>
        <p:txBody>
          <a:bodyPr/>
          <a:lstStyle/>
          <a:p>
            <a:r>
              <a:rPr lang="en-US" altLang="zh-TW" dirty="0">
                <a:solidFill>
                  <a:srgbClr val="0000FF"/>
                </a:solidFill>
              </a:rPr>
              <a:t>3.</a:t>
            </a:r>
            <a:r>
              <a:rPr lang="zh-TW" altLang="en-US" dirty="0">
                <a:solidFill>
                  <a:srgbClr val="0000FF"/>
                </a:solidFill>
              </a:rPr>
              <a:t>經費申請、編列及變更</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567214173"/>
              </p:ext>
            </p:extLst>
          </p:nvPr>
        </p:nvGraphicFramePr>
        <p:xfrm>
          <a:off x="639330" y="1412776"/>
          <a:ext cx="788670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20</a:t>
            </a:fld>
            <a:endParaRPr lang="en-US" dirty="0"/>
          </a:p>
        </p:txBody>
      </p:sp>
    </p:spTree>
    <p:extLst>
      <p:ext uri="{BB962C8B-B14F-4D97-AF65-F5344CB8AC3E}">
        <p14:creationId xmlns:p14="http://schemas.microsoft.com/office/powerpoint/2010/main" val="3291456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20675"/>
            <a:ext cx="7886700" cy="1325563"/>
          </a:xfrm>
        </p:spPr>
        <p:txBody>
          <a:bodyPr/>
          <a:lstStyle/>
          <a:p>
            <a:r>
              <a:rPr lang="en-US" altLang="zh-TW" dirty="0"/>
              <a:t>3.1</a:t>
            </a:r>
            <a:r>
              <a:rPr lang="zh-TW" altLang="en-US" dirty="0"/>
              <a:t>單位預算</a:t>
            </a:r>
          </a:p>
        </p:txBody>
      </p:sp>
      <p:sp>
        <p:nvSpPr>
          <p:cNvPr id="3" name="內容版面配置區 2"/>
          <p:cNvSpPr>
            <a:spLocks noGrp="1"/>
          </p:cNvSpPr>
          <p:nvPr>
            <p:ph idx="1"/>
          </p:nvPr>
        </p:nvSpPr>
        <p:spPr>
          <a:xfrm>
            <a:off x="628650" y="1484784"/>
            <a:ext cx="7886700" cy="4867464"/>
          </a:xfrm>
        </p:spPr>
        <p:txBody>
          <a:bodyPr/>
          <a:lstStyle/>
          <a:p>
            <a:pPr marL="515937" indent="-514350">
              <a:buSzPct val="70000"/>
              <a:buFont typeface="Wingdings" panose="05000000000000000000" pitchFamily="2" charset="2"/>
              <a:buAutoNum type="circleNumWdWhitePlain"/>
            </a:pPr>
            <a:r>
              <a:rPr lang="zh-TW" altLang="en-US" sz="2600" b="0" dirty="0">
                <a:solidFill>
                  <a:schemeClr val="tx1"/>
                </a:solidFill>
              </a:rPr>
              <a:t>預算：單位在某一段期間，為特定工作計畫所編列工作金費。</a:t>
            </a:r>
            <a:endParaRPr lang="en-US" altLang="zh-TW" sz="2600" b="0" dirty="0">
              <a:solidFill>
                <a:schemeClr val="tx1"/>
              </a:solidFill>
            </a:endParaRPr>
          </a:p>
          <a:p>
            <a:pPr marL="515937" indent="-514350">
              <a:buSzPct val="70000"/>
              <a:buFont typeface="Wingdings" panose="05000000000000000000" pitchFamily="2" charset="2"/>
              <a:buAutoNum type="circleNumWdWhitePlain"/>
            </a:pPr>
            <a:r>
              <a:rPr lang="zh-TW" altLang="en-US" sz="2600" b="0" dirty="0">
                <a:solidFill>
                  <a:schemeClr val="tx1"/>
                </a:solidFill>
              </a:rPr>
              <a:t>單位預算包含</a:t>
            </a:r>
            <a:r>
              <a:rPr lang="en-US" altLang="zh-TW" sz="2600" b="0" dirty="0">
                <a:solidFill>
                  <a:schemeClr val="tx1"/>
                </a:solidFill>
              </a:rPr>
              <a:t>【</a:t>
            </a:r>
            <a:r>
              <a:rPr lang="zh-TW" altLang="en-US" sz="2600" b="0" dirty="0">
                <a:solidFill>
                  <a:schemeClr val="tx1"/>
                </a:solidFill>
              </a:rPr>
              <a:t>年度預算</a:t>
            </a:r>
            <a:r>
              <a:rPr lang="en-US" altLang="zh-TW" sz="2600" b="0" dirty="0">
                <a:solidFill>
                  <a:schemeClr val="tx1"/>
                </a:solidFill>
              </a:rPr>
              <a:t>】</a:t>
            </a:r>
            <a:r>
              <a:rPr lang="zh-TW" altLang="en-US" sz="2600" b="0" dirty="0">
                <a:solidFill>
                  <a:schemeClr val="tx1"/>
                </a:solidFill>
              </a:rPr>
              <a:t>及</a:t>
            </a:r>
            <a:r>
              <a:rPr lang="en-US" altLang="zh-TW" sz="2600" b="0" dirty="0">
                <a:solidFill>
                  <a:schemeClr val="tx1"/>
                </a:solidFill>
              </a:rPr>
              <a:t>【</a:t>
            </a:r>
            <a:r>
              <a:rPr lang="zh-TW" altLang="en-US" sz="2600" b="0" dirty="0">
                <a:solidFill>
                  <a:schemeClr val="tx1"/>
                </a:solidFill>
              </a:rPr>
              <a:t>專案預算</a:t>
            </a:r>
            <a:r>
              <a:rPr lang="en-US" altLang="zh-TW" sz="2600" b="0" dirty="0">
                <a:solidFill>
                  <a:schemeClr val="tx1"/>
                </a:solidFill>
              </a:rPr>
              <a:t>】 </a:t>
            </a:r>
            <a:r>
              <a:rPr lang="zh-TW" altLang="en-US" sz="2600" b="0" dirty="0">
                <a:solidFill>
                  <a:schemeClr val="tx1"/>
                </a:solidFill>
              </a:rPr>
              <a:t>。</a:t>
            </a:r>
            <a:endParaRPr lang="en-US" altLang="zh-TW" sz="2600" b="0" dirty="0">
              <a:solidFill>
                <a:schemeClr val="tx1"/>
              </a:solidFill>
            </a:endParaRPr>
          </a:p>
          <a:p>
            <a:pPr marL="515937" indent="-514350">
              <a:buSzPct val="70000"/>
              <a:buFont typeface="Wingdings" panose="05000000000000000000" pitchFamily="2" charset="2"/>
              <a:buAutoNum type="circleNumWdWhitePlain"/>
            </a:pPr>
            <a:endParaRPr lang="zh-TW" altLang="en-US" sz="2000" b="0" dirty="0">
              <a:solidFill>
                <a:schemeClr val="accent6">
                  <a:lumMod val="50000"/>
                </a:schemeClr>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21</a:t>
            </a:fld>
            <a:endParaRPr lang="en-US" altLang="en-US" dirty="0"/>
          </a:p>
        </p:txBody>
      </p:sp>
      <p:graphicFrame>
        <p:nvGraphicFramePr>
          <p:cNvPr id="5" name="內容版面配置區 4"/>
          <p:cNvGraphicFramePr>
            <a:graphicFrameLocks/>
          </p:cNvGraphicFramePr>
          <p:nvPr>
            <p:extLst>
              <p:ext uri="{D42A27DB-BD31-4B8C-83A1-F6EECF244321}">
                <p14:modId xmlns:p14="http://schemas.microsoft.com/office/powerpoint/2010/main" val="2118093442"/>
              </p:ext>
            </p:extLst>
          </p:nvPr>
        </p:nvGraphicFramePr>
        <p:xfrm>
          <a:off x="628650" y="2810346"/>
          <a:ext cx="7886700" cy="3541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9965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3.2</a:t>
            </a:r>
            <a:r>
              <a:rPr lang="zh-TW" altLang="en-US" dirty="0"/>
              <a:t>專案預算申請與編列步驟</a:t>
            </a: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3395619734"/>
              </p:ext>
            </p:extLst>
          </p:nvPr>
        </p:nvGraphicFramePr>
        <p:xfrm>
          <a:off x="611560" y="1484784"/>
          <a:ext cx="849694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22</a:t>
            </a:fld>
            <a:endParaRPr lang="en-US" altLang="en-US"/>
          </a:p>
        </p:txBody>
      </p:sp>
      <p:sp>
        <p:nvSpPr>
          <p:cNvPr id="9" name="內容版面配置區 2"/>
          <p:cNvSpPr txBox="1">
            <a:spLocks/>
          </p:cNvSpPr>
          <p:nvPr/>
        </p:nvSpPr>
        <p:spPr bwMode="auto">
          <a:xfrm>
            <a:off x="1835696" y="4509851"/>
            <a:ext cx="6048672" cy="194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7013" algn="l" defTabSz="912813" rtl="0" eaLnBrk="1" fontAlgn="base" hangingPunct="1">
              <a:lnSpc>
                <a:spcPct val="90000"/>
              </a:lnSpc>
              <a:spcBef>
                <a:spcPts val="1000"/>
              </a:spcBef>
              <a:spcAft>
                <a:spcPct val="0"/>
              </a:spcAft>
              <a:buFont typeface="Wingdings" panose="05000000000000000000" pitchFamily="2" charset="2"/>
              <a:buChar char="u"/>
              <a:defRPr lang="zh-TW" altLang="en-US" sz="3200" b="1" kern="1200" dirty="0">
                <a:solidFill>
                  <a:srgbClr val="0000CC"/>
                </a:solidFill>
                <a:latin typeface="Arial" pitchFamily="34" charset="0"/>
                <a:ea typeface="微軟正黑體" pitchFamily="34" charset="-120"/>
                <a:cs typeface="+mn-cs"/>
              </a:defRPr>
            </a:lvl1pPr>
            <a:lvl2pPr marL="800089" indent="-342900" algn="l" rtl="0" eaLnBrk="1" fontAlgn="base" hangingPunct="1">
              <a:lnSpc>
                <a:spcPct val="90000"/>
              </a:lnSpc>
              <a:spcBef>
                <a:spcPts val="500"/>
              </a:spcBef>
              <a:spcAft>
                <a:spcPct val="0"/>
              </a:spcAft>
              <a:buFont typeface="Wingdings" panose="05000000000000000000" pitchFamily="2" charset="2"/>
              <a:buChar char="Ø"/>
              <a:defRPr lang="zh-TW" altLang="en-US" sz="2400" b="1" kern="1200">
                <a:solidFill>
                  <a:srgbClr val="548235"/>
                </a:solidFill>
                <a:latin typeface="微軟正黑體" panose="020B0604030504040204" pitchFamily="34" charset="-120"/>
                <a:ea typeface="微軟正黑體" panose="020B0604030504040204" pitchFamily="34" charset="-120"/>
                <a:cs typeface="+mn-cs"/>
              </a:defRPr>
            </a:lvl2pPr>
            <a:lvl3pPr marL="1257277" indent="-342900" algn="l" rtl="0" eaLnBrk="1" fontAlgn="base" hangingPunct="1">
              <a:lnSpc>
                <a:spcPct val="90000"/>
              </a:lnSpc>
              <a:spcBef>
                <a:spcPts val="500"/>
              </a:spcBef>
              <a:spcAft>
                <a:spcPct val="0"/>
              </a:spcAft>
              <a:buFont typeface="Wingdings" panose="05000000000000000000" pitchFamily="2" charset="2"/>
              <a:buChar char="l"/>
              <a:defRPr lang="zh-TW" altLang="en-US" sz="2000" b="1" kern="1200">
                <a:solidFill>
                  <a:schemeClr val="accent2"/>
                </a:solidFill>
                <a:latin typeface="微軟正黑體" panose="020B0604030504040204" pitchFamily="34" charset="-120"/>
                <a:ea typeface="微軟正黑體" panose="020B0604030504040204" pitchFamily="34" charset="-120"/>
                <a:cs typeface="+mn-cs"/>
              </a:defRPr>
            </a:lvl3pPr>
            <a:lvl4pPr marL="1657316" indent="-285750" algn="l" rtl="0" eaLnBrk="1" fontAlgn="base" hangingPunct="1">
              <a:lnSpc>
                <a:spcPct val="90000"/>
              </a:lnSpc>
              <a:spcBef>
                <a:spcPts val="500"/>
              </a:spcBef>
              <a:spcAft>
                <a:spcPct val="0"/>
              </a:spcAft>
              <a:buFont typeface="Wingdings" panose="05000000000000000000" pitchFamily="2" charset="2"/>
              <a:buChar char="n"/>
              <a:defRPr lang="zh-TW" altLang="en-US" b="1" kern="1200">
                <a:solidFill>
                  <a:srgbClr val="0000CC"/>
                </a:solidFill>
                <a:latin typeface="微軟正黑體" panose="020B0604030504040204" pitchFamily="34" charset="-120"/>
                <a:ea typeface="微軟正黑體" panose="020B0604030504040204" pitchFamily="34" charset="-120"/>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lang="en-US" altLang="en-US" b="1" kern="1200" dirty="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zh-TW" altLang="en-US" sz="2200" b="0" dirty="0">
                <a:solidFill>
                  <a:schemeClr val="tx1"/>
                </a:solidFill>
              </a:rPr>
              <a:t>全校性預算問題，請洽張辦事員</a:t>
            </a:r>
            <a:r>
              <a:rPr kumimoji="0" lang="en-US" altLang="zh-TW" sz="2200" b="0" dirty="0">
                <a:solidFill>
                  <a:schemeClr val="tx1"/>
                </a:solidFill>
              </a:rPr>
              <a:t>#2276</a:t>
            </a:r>
            <a:r>
              <a:rPr kumimoji="0" lang="zh-TW" altLang="en-US" sz="2200" b="0" dirty="0">
                <a:solidFill>
                  <a:schemeClr val="tx1"/>
                </a:solidFill>
              </a:rPr>
              <a:t>。</a:t>
            </a:r>
            <a:endParaRPr kumimoji="0" lang="en-US" altLang="zh-TW" sz="2200" b="0" dirty="0">
              <a:solidFill>
                <a:schemeClr val="tx1"/>
              </a:solidFill>
            </a:endParaRPr>
          </a:p>
          <a:p>
            <a:r>
              <a:rPr kumimoji="0" lang="zh-TW" altLang="en-US" sz="2200" b="0" dirty="0">
                <a:solidFill>
                  <a:schemeClr val="tx1"/>
                </a:solidFill>
              </a:rPr>
              <a:t>高教深耕預算問題，請洽傅辦事員</a:t>
            </a:r>
            <a:r>
              <a:rPr kumimoji="0" lang="en-US" altLang="zh-TW" sz="2200" b="0" dirty="0">
                <a:solidFill>
                  <a:srgbClr val="7030A0"/>
                </a:solidFill>
              </a:rPr>
              <a:t># 2467</a:t>
            </a:r>
            <a:r>
              <a:rPr kumimoji="0" lang="zh-TW" altLang="en-US" sz="2200" b="0" dirty="0">
                <a:solidFill>
                  <a:schemeClr val="tx1"/>
                </a:solidFill>
              </a:rPr>
              <a:t>。</a:t>
            </a:r>
            <a:endParaRPr kumimoji="0" lang="en-US" altLang="zh-TW" sz="2200" b="0" dirty="0">
              <a:solidFill>
                <a:schemeClr val="tx1"/>
              </a:solidFill>
            </a:endParaRPr>
          </a:p>
          <a:p>
            <a:r>
              <a:rPr kumimoji="0" lang="zh-TW" altLang="en-US" sz="2200" b="0" dirty="0">
                <a:solidFill>
                  <a:schemeClr val="tx1"/>
                </a:solidFill>
              </a:rPr>
              <a:t>個人計畫預算申請，請洽</a:t>
            </a:r>
            <a:r>
              <a:rPr kumimoji="0" lang="zh-TW" altLang="en-US" sz="2200" b="0" dirty="0">
                <a:solidFill>
                  <a:srgbClr val="7030A0"/>
                </a:solidFill>
              </a:rPr>
              <a:t>產學合作中心陳辦事員</a:t>
            </a:r>
            <a:r>
              <a:rPr kumimoji="0" lang="en-US" altLang="zh-TW" sz="2200" b="0" dirty="0">
                <a:solidFill>
                  <a:srgbClr val="7030A0"/>
                </a:solidFill>
              </a:rPr>
              <a:t>#2419</a:t>
            </a:r>
            <a:r>
              <a:rPr kumimoji="0" lang="zh-TW" altLang="en-US" sz="2200" b="0" dirty="0">
                <a:solidFill>
                  <a:srgbClr val="7030A0"/>
                </a:solidFill>
              </a:rPr>
              <a:t>。</a:t>
            </a:r>
            <a:endParaRPr kumimoji="0" lang="en-US" altLang="zh-TW" sz="2200" b="0" dirty="0">
              <a:solidFill>
                <a:srgbClr val="7030A0"/>
              </a:solidFill>
            </a:endParaRPr>
          </a:p>
          <a:p>
            <a:r>
              <a:rPr kumimoji="0" lang="zh-TW" altLang="en-US" sz="2200" b="0" dirty="0">
                <a:solidFill>
                  <a:schemeClr val="tx1"/>
                </a:solidFill>
              </a:rPr>
              <a:t>個人計畫預算編列，請洽</a:t>
            </a:r>
            <a:r>
              <a:rPr kumimoji="0" lang="zh-TW" altLang="en-US" sz="2200" b="0" dirty="0">
                <a:solidFill>
                  <a:srgbClr val="7030A0"/>
                </a:solidFill>
                <a:sym typeface="Wingdings 2" panose="05020102010507070707" pitchFamily="18" charset="2"/>
              </a:rPr>
              <a:t>邱</a:t>
            </a:r>
            <a:r>
              <a:rPr kumimoji="0" lang="zh-TW" altLang="en-US" sz="2200" b="0" dirty="0">
                <a:solidFill>
                  <a:srgbClr val="7030A0"/>
                </a:solidFill>
              </a:rPr>
              <a:t>辦事員</a:t>
            </a:r>
            <a:r>
              <a:rPr kumimoji="0" lang="en-US" altLang="zh-TW" sz="2200" b="0" dirty="0">
                <a:solidFill>
                  <a:srgbClr val="7030A0"/>
                </a:solidFill>
              </a:rPr>
              <a:t># 2384</a:t>
            </a:r>
            <a:r>
              <a:rPr kumimoji="0" lang="zh-TW" altLang="en-US" sz="2200" b="0" dirty="0">
                <a:solidFill>
                  <a:schemeClr val="tx1"/>
                </a:solidFill>
              </a:rPr>
              <a:t>。</a:t>
            </a:r>
            <a:endParaRPr kumimoji="0" lang="zh-TW" altLang="en-US" sz="2200" b="0" dirty="0">
              <a:solidFill>
                <a:srgbClr val="FF0000"/>
              </a:solidFill>
            </a:endParaRPr>
          </a:p>
        </p:txBody>
      </p:sp>
    </p:spTree>
    <p:extLst>
      <p:ext uri="{BB962C8B-B14F-4D97-AF65-F5344CB8AC3E}">
        <p14:creationId xmlns:p14="http://schemas.microsoft.com/office/powerpoint/2010/main" val="181040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3.2</a:t>
            </a:r>
            <a:r>
              <a:rPr lang="zh-TW" altLang="en-US" dirty="0"/>
              <a:t>預算變更</a:t>
            </a:r>
          </a:p>
        </p:txBody>
      </p:sp>
      <p:sp>
        <p:nvSpPr>
          <p:cNvPr id="3" name="內容版面配置區 2"/>
          <p:cNvSpPr>
            <a:spLocks noGrp="1"/>
          </p:cNvSpPr>
          <p:nvPr>
            <p:ph idx="1"/>
          </p:nvPr>
        </p:nvSpPr>
        <p:spPr>
          <a:xfrm>
            <a:off x="594232" y="1556792"/>
            <a:ext cx="7886700" cy="1152128"/>
          </a:xfrm>
        </p:spPr>
        <p:txBody>
          <a:bodyPr>
            <a:normAutofit fontScale="92500" lnSpcReduction="10000"/>
          </a:bodyPr>
          <a:lstStyle/>
          <a:p>
            <a:pPr lvl="0">
              <a:lnSpc>
                <a:spcPct val="100000"/>
              </a:lnSpc>
              <a:spcBef>
                <a:spcPts val="600"/>
              </a:spcBef>
              <a:spcAft>
                <a:spcPts val="600"/>
              </a:spcAft>
            </a:pPr>
            <a:r>
              <a:rPr lang="zh-TW" altLang="en-US" sz="2600" b="0" dirty="0">
                <a:solidFill>
                  <a:schemeClr val="tx1"/>
                </a:solidFill>
              </a:rPr>
              <a:t>經費支用需與預算相符。每個</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rgbClr val="0000FF"/>
                </a:solidFill>
              </a:rPr>
              <a:t>工作計畫</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chemeClr val="tx1"/>
                </a:solidFill>
              </a:rPr>
              <a:t>對應</a:t>
            </a:r>
            <a:r>
              <a:rPr lang="zh-TW" altLang="en-US" sz="2600" b="0" dirty="0">
                <a:solidFill>
                  <a:srgbClr val="0000FF"/>
                </a:solidFill>
              </a:rPr>
              <a:t>一個</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rgbClr val="0000FF"/>
                </a:solidFill>
              </a:rPr>
              <a:t>工作預算</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chemeClr val="tx1"/>
                </a:solidFill>
              </a:rPr>
              <a:t>，</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chemeClr val="tx1"/>
                </a:solidFill>
              </a:rPr>
              <a:t>每個預算</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chemeClr val="tx1"/>
                </a:solidFill>
              </a:rPr>
              <a:t>對應一個</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rgbClr val="0000FF"/>
                </a:solidFill>
              </a:rPr>
              <a:t>預算代號</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chemeClr val="tx1"/>
                </a:solidFill>
              </a:rPr>
              <a:t>。</a:t>
            </a:r>
            <a:r>
              <a:rPr lang="zh-TW" altLang="en-US" sz="2600" dirty="0">
                <a:solidFill>
                  <a:schemeClr val="tx1"/>
                </a:solidFill>
                <a:effectLst>
                  <a:outerShdw blurRad="38100" dist="38100" dir="2700000" algn="tl">
                    <a:srgbClr val="000000">
                      <a:alpha val="43137"/>
                    </a:srgbClr>
                  </a:outerShdw>
                </a:effectLst>
              </a:rPr>
              <a:t>預算變動項目如下：</a:t>
            </a:r>
            <a:endParaRPr lang="en-US" altLang="zh-TW" sz="2600" dirty="0">
              <a:solidFill>
                <a:schemeClr val="tx1"/>
              </a:solidFill>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23</a:t>
            </a:fld>
            <a:endParaRPr lang="en-US" altLang="en-US"/>
          </a:p>
        </p:txBody>
      </p:sp>
      <p:graphicFrame>
        <p:nvGraphicFramePr>
          <p:cNvPr id="5" name="內容版面配置區 4"/>
          <p:cNvGraphicFramePr>
            <a:graphicFrameLocks/>
          </p:cNvGraphicFramePr>
          <p:nvPr>
            <p:extLst>
              <p:ext uri="{D42A27DB-BD31-4B8C-83A1-F6EECF244321}">
                <p14:modId xmlns:p14="http://schemas.microsoft.com/office/powerpoint/2010/main" val="4080047877"/>
              </p:ext>
            </p:extLst>
          </p:nvPr>
        </p:nvGraphicFramePr>
        <p:xfrm>
          <a:off x="628650" y="2708920"/>
          <a:ext cx="7886700" cy="3870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25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447253"/>
            <a:ext cx="7886700" cy="1325563"/>
          </a:xfrm>
        </p:spPr>
        <p:txBody>
          <a:bodyPr/>
          <a:lstStyle/>
          <a:p>
            <a:r>
              <a:rPr lang="zh-TW" altLang="en-US" dirty="0">
                <a:solidFill>
                  <a:schemeClr val="accent5">
                    <a:lumMod val="50000"/>
                  </a:schemeClr>
                </a:solidFill>
                <a:cs typeface="Times New Roman" panose="02020603050405020304" pitchFamily="18" charset="0"/>
              </a:rPr>
              <a:t> </a:t>
            </a:r>
            <a:r>
              <a:rPr lang="en-US" altLang="zh-TW" dirty="0"/>
              <a:t>3.3</a:t>
            </a:r>
            <a:r>
              <a:rPr lang="zh-TW" altLang="en-US" dirty="0"/>
              <a:t> 預算流用</a:t>
            </a:r>
          </a:p>
        </p:txBody>
      </p:sp>
      <p:sp>
        <p:nvSpPr>
          <p:cNvPr id="6" name="內容版面配置區 2"/>
          <p:cNvSpPr>
            <a:spLocks noGrp="1"/>
          </p:cNvSpPr>
          <p:nvPr>
            <p:ph idx="1"/>
          </p:nvPr>
        </p:nvSpPr>
        <p:spPr>
          <a:xfrm>
            <a:off x="827584" y="1556792"/>
            <a:ext cx="7488832" cy="4351338"/>
          </a:xfrm>
        </p:spPr>
        <p:txBody>
          <a:bodyPr>
            <a:normAutofit fontScale="92500"/>
          </a:bodyPr>
          <a:lstStyle/>
          <a:p>
            <a:pPr>
              <a:lnSpc>
                <a:spcPct val="100000"/>
              </a:lnSpc>
              <a:spcBef>
                <a:spcPts val="600"/>
              </a:spcBef>
              <a:spcAft>
                <a:spcPts val="600"/>
              </a:spcAft>
            </a:pPr>
            <a:r>
              <a:rPr lang="zh-TW" altLang="en-US" sz="2800" b="0" dirty="0">
                <a:solidFill>
                  <a:schemeClr val="tx1"/>
                </a:solidFill>
              </a:rPr>
              <a:t>經費流用：指</a:t>
            </a:r>
            <a:r>
              <a:rPr lang="zh-TW" altLang="en-US" sz="2800" b="0" u="sng" dirty="0">
                <a:solidFill>
                  <a:schemeClr val="tx1"/>
                </a:solidFill>
              </a:rPr>
              <a:t>同一工作計畫</a:t>
            </a:r>
            <a:r>
              <a:rPr lang="zh-TW" altLang="en-US" sz="2800" b="0" dirty="0">
                <a:solidFill>
                  <a:schemeClr val="tx1"/>
                </a:solidFill>
              </a:rPr>
              <a:t>內</a:t>
            </a:r>
            <a:r>
              <a:rPr lang="zh-TW" altLang="en-US" sz="2800" b="0" u="sng" dirty="0">
                <a:solidFill>
                  <a:schemeClr val="tx1"/>
                </a:solidFill>
              </a:rPr>
              <a:t>單項經費流入及流出</a:t>
            </a:r>
            <a:r>
              <a:rPr lang="zh-TW" altLang="en-US" sz="2800" b="0" dirty="0">
                <a:solidFill>
                  <a:schemeClr val="tx1"/>
                </a:solidFill>
              </a:rPr>
              <a:t>。</a:t>
            </a:r>
            <a:endParaRPr lang="en-US" altLang="zh-TW" sz="2800" b="0" dirty="0">
              <a:solidFill>
                <a:schemeClr val="tx1"/>
              </a:solidFill>
            </a:endParaRPr>
          </a:p>
          <a:p>
            <a:pPr marL="1087426" lvl="1" indent="-514350">
              <a:lnSpc>
                <a:spcPct val="100000"/>
              </a:lnSpc>
              <a:spcBef>
                <a:spcPts val="600"/>
              </a:spcBef>
              <a:spcAft>
                <a:spcPts val="600"/>
              </a:spcAft>
              <a:buFont typeface="Wingdings" panose="05000000000000000000" pitchFamily="2" charset="2"/>
              <a:buAutoNum type="circleNumWdWhitePlain"/>
            </a:pPr>
            <a:r>
              <a:rPr lang="en-US" altLang="zh-TW" sz="2800" b="0" dirty="0">
                <a:solidFill>
                  <a:schemeClr val="tx1"/>
                </a:solidFill>
              </a:rPr>
              <a:t>【</a:t>
            </a:r>
            <a:r>
              <a:rPr lang="zh-TW" altLang="en-US" sz="2800" b="0" dirty="0">
                <a:solidFill>
                  <a:schemeClr val="tx1"/>
                </a:solidFill>
              </a:rPr>
              <a:t>經費支用</a:t>
            </a:r>
            <a:r>
              <a:rPr lang="en-US" altLang="zh-TW" sz="2800" b="0" dirty="0">
                <a:solidFill>
                  <a:schemeClr val="tx1"/>
                </a:solidFill>
              </a:rPr>
              <a:t>】</a:t>
            </a:r>
            <a:r>
              <a:rPr lang="zh-TW" altLang="en-US" sz="2800" b="0" dirty="0">
                <a:solidFill>
                  <a:schemeClr val="tx1"/>
                </a:solidFill>
              </a:rPr>
              <a:t>需與</a:t>
            </a:r>
            <a:r>
              <a:rPr lang="en-US" altLang="zh-TW" sz="2800" b="0" dirty="0">
                <a:solidFill>
                  <a:schemeClr val="tx1"/>
                </a:solidFill>
              </a:rPr>
              <a:t>【</a:t>
            </a:r>
            <a:r>
              <a:rPr lang="zh-TW" altLang="en-US" sz="2800" b="0" dirty="0">
                <a:solidFill>
                  <a:schemeClr val="tx1"/>
                </a:solidFill>
              </a:rPr>
              <a:t>預算項目</a:t>
            </a:r>
            <a:r>
              <a:rPr lang="en-US" altLang="zh-TW" sz="2800" b="0" dirty="0">
                <a:solidFill>
                  <a:schemeClr val="tx1"/>
                </a:solidFill>
              </a:rPr>
              <a:t>】</a:t>
            </a:r>
            <a:r>
              <a:rPr lang="zh-TW" altLang="en-US" sz="2800" b="0" dirty="0">
                <a:solidFill>
                  <a:schemeClr val="tx1"/>
                </a:solidFill>
              </a:rPr>
              <a:t>相符，不符應辦理經費流用。</a:t>
            </a:r>
            <a:endParaRPr lang="en-US" altLang="zh-TW" sz="2800" b="0" dirty="0">
              <a:solidFill>
                <a:schemeClr val="tx1"/>
              </a:solidFill>
            </a:endParaRPr>
          </a:p>
          <a:p>
            <a:pPr marL="1087426" lvl="1" indent="-514350">
              <a:lnSpc>
                <a:spcPct val="100000"/>
              </a:lnSpc>
              <a:spcBef>
                <a:spcPts val="600"/>
              </a:spcBef>
              <a:spcAft>
                <a:spcPts val="600"/>
              </a:spcAft>
              <a:buFont typeface="Wingdings" panose="05000000000000000000" pitchFamily="2" charset="2"/>
              <a:buAutoNum type="circleNumWdWhitePlain"/>
            </a:pPr>
            <a:r>
              <a:rPr lang="zh-TW" altLang="en-US" sz="2800" b="0" dirty="0">
                <a:solidFill>
                  <a:schemeClr val="tx1"/>
                </a:solidFill>
              </a:rPr>
              <a:t>補助及委辦計畫經費流用，依照</a:t>
            </a:r>
            <a:r>
              <a:rPr lang="en-US" altLang="zh-TW" sz="2800" b="0" dirty="0">
                <a:solidFill>
                  <a:schemeClr val="tx1"/>
                </a:solidFill>
              </a:rPr>
              <a:t>【</a:t>
            </a:r>
            <a:r>
              <a:rPr lang="zh-TW" altLang="en-US" sz="2800" b="0" dirty="0">
                <a:solidFill>
                  <a:schemeClr val="tx1"/>
                </a:solidFill>
              </a:rPr>
              <a:t>委辦</a:t>
            </a:r>
            <a:r>
              <a:rPr lang="en-US" altLang="zh-TW" sz="2800" b="0" dirty="0">
                <a:solidFill>
                  <a:schemeClr val="tx1"/>
                </a:solidFill>
              </a:rPr>
              <a:t>(</a:t>
            </a:r>
            <a:r>
              <a:rPr lang="zh-TW" altLang="en-US" sz="2800" b="0" dirty="0">
                <a:solidFill>
                  <a:schemeClr val="tx1"/>
                </a:solidFill>
              </a:rPr>
              <a:t>補助</a:t>
            </a:r>
            <a:r>
              <a:rPr lang="en-US" altLang="zh-TW" sz="2800" b="0" dirty="0">
                <a:solidFill>
                  <a:schemeClr val="tx1"/>
                </a:solidFill>
              </a:rPr>
              <a:t>)</a:t>
            </a:r>
            <a:r>
              <a:rPr lang="zh-TW" altLang="en-US" sz="2800" b="0" dirty="0">
                <a:solidFill>
                  <a:schemeClr val="tx1"/>
                </a:solidFill>
              </a:rPr>
              <a:t>單位規定辦理</a:t>
            </a:r>
            <a:r>
              <a:rPr lang="en-US" altLang="zh-TW" sz="2800" b="0" dirty="0">
                <a:solidFill>
                  <a:schemeClr val="tx1"/>
                </a:solidFill>
              </a:rPr>
              <a:t>】</a:t>
            </a:r>
            <a:r>
              <a:rPr lang="zh-TW" altLang="en-US" sz="2800" b="0" dirty="0">
                <a:solidFill>
                  <a:schemeClr val="tx1"/>
                </a:solidFill>
              </a:rPr>
              <a:t>，如對流用有所疑慮，請先</a:t>
            </a:r>
            <a:r>
              <a:rPr lang="en-US" altLang="zh-TW" sz="2800" b="0" dirty="0">
                <a:solidFill>
                  <a:schemeClr val="tx1"/>
                </a:solidFill>
              </a:rPr>
              <a:t>【</a:t>
            </a:r>
            <a:r>
              <a:rPr lang="zh-TW" altLang="en-US" sz="2800" b="0" dirty="0">
                <a:solidFill>
                  <a:schemeClr val="tx1"/>
                </a:solidFill>
              </a:rPr>
              <a:t>徵詢委辦</a:t>
            </a:r>
            <a:r>
              <a:rPr lang="en-US" altLang="zh-TW" sz="2800" b="0" dirty="0">
                <a:solidFill>
                  <a:schemeClr val="tx1"/>
                </a:solidFill>
              </a:rPr>
              <a:t>(</a:t>
            </a:r>
            <a:r>
              <a:rPr lang="zh-TW" altLang="en-US" sz="2800" b="0" dirty="0">
                <a:solidFill>
                  <a:schemeClr val="tx1"/>
                </a:solidFill>
              </a:rPr>
              <a:t>補助</a:t>
            </a:r>
            <a:r>
              <a:rPr lang="en-US" altLang="zh-TW" sz="2800" b="0" dirty="0">
                <a:solidFill>
                  <a:schemeClr val="tx1"/>
                </a:solidFill>
              </a:rPr>
              <a:t>)</a:t>
            </a:r>
            <a:r>
              <a:rPr lang="zh-TW" altLang="en-US" sz="2800" b="0" dirty="0">
                <a:solidFill>
                  <a:schemeClr val="tx1"/>
                </a:solidFill>
              </a:rPr>
              <a:t>單位</a:t>
            </a:r>
            <a:r>
              <a:rPr lang="en-US" altLang="zh-TW" sz="2800" b="0" dirty="0">
                <a:solidFill>
                  <a:schemeClr val="tx1"/>
                </a:solidFill>
              </a:rPr>
              <a:t>】</a:t>
            </a:r>
            <a:r>
              <a:rPr lang="zh-TW" altLang="en-US" sz="2800" b="0" dirty="0">
                <a:solidFill>
                  <a:schemeClr val="tx1"/>
                </a:solidFill>
              </a:rPr>
              <a:t>後，核可後依本校流用程序辦理。</a:t>
            </a:r>
            <a:endParaRPr lang="en-US" altLang="zh-TW" sz="2800" b="0" dirty="0">
              <a:solidFill>
                <a:schemeClr val="tx1"/>
              </a:solidFill>
            </a:endParaRPr>
          </a:p>
          <a:p>
            <a:pPr marL="1087426" lvl="1" indent="-514350">
              <a:lnSpc>
                <a:spcPct val="100000"/>
              </a:lnSpc>
              <a:spcBef>
                <a:spcPts val="600"/>
              </a:spcBef>
              <a:spcAft>
                <a:spcPts val="600"/>
              </a:spcAft>
              <a:buFont typeface="Wingdings" panose="05000000000000000000" pitchFamily="2" charset="2"/>
              <a:buAutoNum type="circleNumWdWhitePlain"/>
            </a:pPr>
            <a:r>
              <a:rPr lang="zh-TW" altLang="en-US" sz="2800" b="0" dirty="0">
                <a:solidFill>
                  <a:schemeClr val="tx1"/>
                </a:solidFill>
              </a:rPr>
              <a:t>如無特殊規定，依照本校一般性原則流用。</a:t>
            </a:r>
            <a:endParaRPr lang="en-US" altLang="zh-TW" sz="2800" b="0" dirty="0">
              <a:solidFill>
                <a:schemeClr val="tx1"/>
              </a:solidFill>
            </a:endParaRPr>
          </a:p>
        </p:txBody>
      </p:sp>
      <p:sp>
        <p:nvSpPr>
          <p:cNvPr id="7" name="投影片編號版面配置區 3"/>
          <p:cNvSpPr>
            <a:spLocks noGrp="1"/>
          </p:cNvSpPr>
          <p:nvPr>
            <p:ph type="sldNum" sz="quarter" idx="12"/>
          </p:nvPr>
        </p:nvSpPr>
        <p:spPr>
          <a:xfrm>
            <a:off x="6444697" y="6206454"/>
            <a:ext cx="2057400" cy="365125"/>
          </a:xfrm>
        </p:spPr>
        <p:txBody>
          <a:bodyPr/>
          <a:lstStyle/>
          <a:p>
            <a:pPr>
              <a:defRPr/>
            </a:pPr>
            <a:fld id="{7CE83161-681E-4481-ABCF-F2B2DED19BFF}" type="slidenum">
              <a:rPr lang="en-US" altLang="zh-TW" smtClean="0"/>
              <a:pPr>
                <a:defRPr/>
              </a:pPr>
              <a:t>24</a:t>
            </a:fld>
            <a:endParaRPr lang="en-US" dirty="0"/>
          </a:p>
        </p:txBody>
      </p:sp>
    </p:spTree>
    <p:extLst>
      <p:ext uri="{BB962C8B-B14F-4D97-AF65-F5344CB8AC3E}">
        <p14:creationId xmlns:p14="http://schemas.microsoft.com/office/powerpoint/2010/main" val="151205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447253"/>
            <a:ext cx="7886700" cy="1325563"/>
          </a:xfrm>
        </p:spPr>
        <p:txBody>
          <a:bodyPr/>
          <a:lstStyle/>
          <a:p>
            <a:r>
              <a:rPr lang="zh-TW" altLang="en-US" dirty="0">
                <a:solidFill>
                  <a:schemeClr val="accent5">
                    <a:lumMod val="50000"/>
                  </a:schemeClr>
                </a:solidFill>
                <a:cs typeface="Times New Roman" panose="02020603050405020304" pitchFamily="18" charset="0"/>
              </a:rPr>
              <a:t> </a:t>
            </a:r>
            <a:r>
              <a:rPr lang="en-US" altLang="zh-TW" dirty="0"/>
              <a:t>3.3</a:t>
            </a:r>
            <a:r>
              <a:rPr lang="zh-TW" altLang="en-US" dirty="0"/>
              <a:t> 預算流用</a:t>
            </a:r>
          </a:p>
        </p:txBody>
      </p:sp>
      <p:sp>
        <p:nvSpPr>
          <p:cNvPr id="6" name="內容版面配置區 2"/>
          <p:cNvSpPr>
            <a:spLocks noGrp="1"/>
          </p:cNvSpPr>
          <p:nvPr>
            <p:ph idx="1"/>
          </p:nvPr>
        </p:nvSpPr>
        <p:spPr>
          <a:xfrm>
            <a:off x="161764" y="1750450"/>
            <a:ext cx="8820472" cy="4351338"/>
          </a:xfrm>
        </p:spPr>
        <p:txBody>
          <a:bodyPr/>
          <a:lstStyle/>
          <a:p>
            <a:pPr marL="1087426" lvl="1" indent="-51435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經費流用一般性原則：</a:t>
            </a:r>
            <a:endParaRPr lang="en-US" altLang="zh-TW" sz="2600" b="0" dirty="0">
              <a:solidFill>
                <a:schemeClr val="tx1"/>
              </a:solidFill>
            </a:endParaRPr>
          </a:p>
          <a:p>
            <a:pPr marL="1371577" lvl="2" indent="-457200">
              <a:lnSpc>
                <a:spcPct val="100000"/>
              </a:lnSpc>
              <a:spcBef>
                <a:spcPts val="600"/>
              </a:spcBef>
              <a:spcAft>
                <a:spcPts val="600"/>
              </a:spcAft>
              <a:buFont typeface="+mj-lt"/>
              <a:buAutoNum type="alphaUcPeriod"/>
            </a:pPr>
            <a:r>
              <a:rPr lang="en-US" altLang="zh-TW" sz="2600" b="0" dirty="0">
                <a:solidFill>
                  <a:schemeClr val="tx1"/>
                </a:solidFill>
              </a:rPr>
              <a:t>【</a:t>
            </a:r>
            <a:r>
              <a:rPr lang="zh-TW" altLang="en-US" sz="2600" b="0" dirty="0">
                <a:solidFill>
                  <a:schemeClr val="tx1"/>
                </a:solidFill>
              </a:rPr>
              <a:t>不同工作計畫</a:t>
            </a:r>
            <a:r>
              <a:rPr lang="en-US" altLang="zh-TW" sz="2600" b="0" dirty="0">
                <a:solidFill>
                  <a:schemeClr val="tx1"/>
                </a:solidFill>
              </a:rPr>
              <a:t>】</a:t>
            </a:r>
            <a:r>
              <a:rPr lang="zh-TW" altLang="en-US" sz="2600" b="0" dirty="0">
                <a:solidFill>
                  <a:schemeClr val="tx1"/>
                </a:solidFill>
              </a:rPr>
              <a:t>，不可流用。</a:t>
            </a:r>
            <a:endParaRPr lang="en-US" altLang="zh-TW" sz="2600" b="0" dirty="0">
              <a:solidFill>
                <a:schemeClr val="tx1"/>
              </a:solidFill>
            </a:endParaRPr>
          </a:p>
          <a:p>
            <a:pPr marL="1371577" lvl="2" indent="-457200">
              <a:lnSpc>
                <a:spcPct val="100000"/>
              </a:lnSpc>
              <a:spcBef>
                <a:spcPts val="600"/>
              </a:spcBef>
              <a:spcAft>
                <a:spcPts val="600"/>
              </a:spcAft>
              <a:buFont typeface="+mj-lt"/>
              <a:buAutoNum type="alphaUcPeriod"/>
            </a:pPr>
            <a:r>
              <a:rPr lang="en-US" altLang="zh-TW" sz="2600" b="0" dirty="0">
                <a:solidFill>
                  <a:schemeClr val="tx1"/>
                </a:solidFill>
              </a:rPr>
              <a:t>【</a:t>
            </a:r>
            <a:r>
              <a:rPr lang="zh-TW" altLang="en-US" sz="2600" b="0" dirty="0">
                <a:solidFill>
                  <a:schemeClr val="tx1"/>
                </a:solidFill>
              </a:rPr>
              <a:t>不同專案計畫</a:t>
            </a:r>
            <a:r>
              <a:rPr lang="en-US" altLang="zh-TW" sz="2600" b="0" dirty="0">
                <a:solidFill>
                  <a:schemeClr val="tx1"/>
                </a:solidFill>
              </a:rPr>
              <a:t>】</a:t>
            </a:r>
            <a:r>
              <a:rPr lang="zh-TW" altLang="en-US" sz="2600" b="0" dirty="0">
                <a:solidFill>
                  <a:schemeClr val="tx1"/>
                </a:solidFill>
              </a:rPr>
              <a:t>，不可流用。</a:t>
            </a:r>
            <a:endParaRPr lang="en-US" altLang="zh-TW" sz="2600" b="0" dirty="0">
              <a:solidFill>
                <a:schemeClr val="tx1"/>
              </a:solidFill>
            </a:endParaRPr>
          </a:p>
          <a:p>
            <a:pPr marL="1371577" lvl="2" indent="-457200">
              <a:lnSpc>
                <a:spcPct val="100000"/>
              </a:lnSpc>
              <a:spcBef>
                <a:spcPts val="600"/>
              </a:spcBef>
              <a:spcAft>
                <a:spcPts val="600"/>
              </a:spcAft>
              <a:buFont typeface="+mj-lt"/>
              <a:buAutoNum type="alphaUcPeriod"/>
            </a:pPr>
            <a:r>
              <a:rPr lang="zh-TW" altLang="en-US" sz="2600" b="0" dirty="0">
                <a:solidFill>
                  <a:schemeClr val="tx1"/>
                </a:solidFill>
              </a:rPr>
              <a:t>同一工作計畫</a:t>
            </a:r>
            <a:r>
              <a:rPr lang="en-US" altLang="zh-TW" sz="2600" b="0" dirty="0">
                <a:solidFill>
                  <a:schemeClr val="tx1"/>
                </a:solidFill>
              </a:rPr>
              <a:t>【</a:t>
            </a:r>
            <a:r>
              <a:rPr lang="zh-TW" altLang="en-US" sz="2600" b="0" dirty="0">
                <a:solidFill>
                  <a:schemeClr val="tx1"/>
                </a:solidFill>
              </a:rPr>
              <a:t>資本門</a:t>
            </a:r>
            <a:r>
              <a:rPr lang="en-US" altLang="zh-TW" sz="2600" b="0" dirty="0">
                <a:solidFill>
                  <a:schemeClr val="tx1"/>
                </a:solidFill>
              </a:rPr>
              <a:t>】</a:t>
            </a:r>
            <a:r>
              <a:rPr lang="zh-TW" altLang="en-US" sz="2600" b="0" dirty="0">
                <a:solidFill>
                  <a:schemeClr val="tx1"/>
                </a:solidFill>
              </a:rPr>
              <a:t>與</a:t>
            </a:r>
            <a:r>
              <a:rPr lang="en-US" altLang="zh-TW" sz="2600" b="0" dirty="0">
                <a:solidFill>
                  <a:schemeClr val="tx1"/>
                </a:solidFill>
              </a:rPr>
              <a:t>【</a:t>
            </a:r>
            <a:r>
              <a:rPr lang="zh-TW" altLang="en-US" sz="2600" b="0" dirty="0">
                <a:solidFill>
                  <a:schemeClr val="tx1"/>
                </a:solidFill>
              </a:rPr>
              <a:t>經常門</a:t>
            </a:r>
            <a:r>
              <a:rPr lang="en-US" altLang="zh-TW" sz="2600" b="0" dirty="0">
                <a:solidFill>
                  <a:schemeClr val="tx1"/>
                </a:solidFill>
              </a:rPr>
              <a:t>】</a:t>
            </a:r>
            <a:r>
              <a:rPr lang="zh-TW" altLang="en-US" sz="2600" b="0" dirty="0">
                <a:solidFill>
                  <a:schemeClr val="tx1"/>
                </a:solidFill>
              </a:rPr>
              <a:t>，</a:t>
            </a:r>
            <a:r>
              <a:rPr lang="zh-TW" altLang="en-US" sz="2600" b="0" dirty="0">
                <a:solidFill>
                  <a:srgbClr val="FF0000"/>
                </a:solidFill>
              </a:rPr>
              <a:t>不可流用。</a:t>
            </a:r>
            <a:endParaRPr lang="en-US" altLang="zh-TW" sz="2600" b="0" dirty="0">
              <a:solidFill>
                <a:srgbClr val="FF0000"/>
              </a:solidFill>
            </a:endParaRPr>
          </a:p>
          <a:p>
            <a:pPr marL="1371577" lvl="2" indent="-457200">
              <a:lnSpc>
                <a:spcPct val="100000"/>
              </a:lnSpc>
              <a:spcBef>
                <a:spcPts val="600"/>
              </a:spcBef>
              <a:spcAft>
                <a:spcPts val="600"/>
              </a:spcAft>
              <a:buFont typeface="+mj-lt"/>
              <a:buAutoNum type="alphaUcPeriod"/>
            </a:pPr>
            <a:r>
              <a:rPr lang="zh-TW" altLang="en-US" sz="2600" b="0" dirty="0">
                <a:solidFill>
                  <a:schemeClr val="tx1"/>
                </a:solidFill>
              </a:rPr>
              <a:t>同一工作計畫</a:t>
            </a:r>
            <a:r>
              <a:rPr lang="en-US" altLang="zh-TW" sz="2600" b="0" dirty="0">
                <a:solidFill>
                  <a:schemeClr val="tx1"/>
                </a:solidFill>
              </a:rPr>
              <a:t>【</a:t>
            </a:r>
            <a:r>
              <a:rPr lang="zh-TW" altLang="en-US" sz="2600" b="0" dirty="0">
                <a:solidFill>
                  <a:schemeClr val="tx1"/>
                </a:solidFill>
              </a:rPr>
              <a:t>人事費</a:t>
            </a:r>
            <a:r>
              <a:rPr lang="en-US" altLang="zh-TW" sz="2600" b="0" dirty="0">
                <a:solidFill>
                  <a:schemeClr val="tx1"/>
                </a:solidFill>
              </a:rPr>
              <a:t>】</a:t>
            </a:r>
            <a:r>
              <a:rPr lang="zh-TW" altLang="en-US" sz="2600" b="0" dirty="0">
                <a:solidFill>
                  <a:schemeClr val="tx1"/>
                </a:solidFill>
              </a:rPr>
              <a:t>與</a:t>
            </a:r>
            <a:r>
              <a:rPr lang="en-US" altLang="zh-TW" sz="2600" b="0" dirty="0">
                <a:solidFill>
                  <a:schemeClr val="tx1"/>
                </a:solidFill>
              </a:rPr>
              <a:t>【</a:t>
            </a:r>
            <a:r>
              <a:rPr lang="zh-TW" altLang="en-US" sz="2600" b="0" dirty="0">
                <a:solidFill>
                  <a:schemeClr val="tx1"/>
                </a:solidFill>
              </a:rPr>
              <a:t>業務費</a:t>
            </a:r>
            <a:r>
              <a:rPr lang="en-US" altLang="zh-TW" sz="2600" b="0" dirty="0">
                <a:solidFill>
                  <a:schemeClr val="tx1"/>
                </a:solidFill>
              </a:rPr>
              <a:t>】</a:t>
            </a:r>
            <a:r>
              <a:rPr lang="zh-TW" altLang="en-US" sz="2600" b="0" dirty="0">
                <a:solidFill>
                  <a:schemeClr val="tx1"/>
                </a:solidFill>
              </a:rPr>
              <a:t>，</a:t>
            </a:r>
            <a:r>
              <a:rPr lang="zh-TW" altLang="en-US" sz="2600" b="0" dirty="0">
                <a:solidFill>
                  <a:srgbClr val="FF0000"/>
                </a:solidFill>
              </a:rPr>
              <a:t>不可流用。</a:t>
            </a:r>
            <a:endParaRPr lang="en-US" altLang="zh-TW" sz="2600" b="0" dirty="0">
              <a:solidFill>
                <a:srgbClr val="FF0000"/>
              </a:solidFill>
            </a:endParaRPr>
          </a:p>
          <a:p>
            <a:pPr marL="1371577" lvl="2" indent="-457200">
              <a:lnSpc>
                <a:spcPct val="100000"/>
              </a:lnSpc>
              <a:spcBef>
                <a:spcPts val="600"/>
              </a:spcBef>
              <a:spcAft>
                <a:spcPts val="600"/>
              </a:spcAft>
              <a:buFont typeface="+mj-lt"/>
              <a:buAutoNum type="alphaUcPeriod"/>
            </a:pPr>
            <a:r>
              <a:rPr lang="zh-TW" altLang="en-US" sz="2600" b="0" dirty="0">
                <a:solidFill>
                  <a:schemeClr val="tx1"/>
                </a:solidFill>
              </a:rPr>
              <a:t>計畫經費，不可</a:t>
            </a:r>
            <a:r>
              <a:rPr lang="en-US" altLang="zh-TW" sz="2600" b="0" dirty="0">
                <a:solidFill>
                  <a:schemeClr val="tx1"/>
                </a:solidFill>
              </a:rPr>
              <a:t>【</a:t>
            </a:r>
            <a:r>
              <a:rPr lang="zh-TW" altLang="en-US" sz="2600" b="0" dirty="0">
                <a:solidFill>
                  <a:schemeClr val="tx1"/>
                </a:solidFill>
              </a:rPr>
              <a:t>全額流用</a:t>
            </a:r>
            <a:r>
              <a:rPr lang="en-US" altLang="zh-TW" sz="2600" b="0" dirty="0">
                <a:solidFill>
                  <a:schemeClr val="tx1"/>
                </a:solidFill>
              </a:rPr>
              <a:t>】</a:t>
            </a:r>
            <a:r>
              <a:rPr lang="zh-TW" altLang="en-US" sz="2600" b="0" dirty="0">
                <a:solidFill>
                  <a:schemeClr val="tx1"/>
                </a:solidFill>
              </a:rPr>
              <a:t>至其他項目</a:t>
            </a:r>
            <a:r>
              <a:rPr lang="en-US" altLang="zh-TW" sz="2600" b="0" dirty="0">
                <a:solidFill>
                  <a:schemeClr val="tx1"/>
                </a:solidFill>
              </a:rPr>
              <a:t> </a:t>
            </a:r>
            <a:r>
              <a:rPr lang="zh-TW" altLang="en-US" sz="2600" b="0" dirty="0">
                <a:solidFill>
                  <a:schemeClr val="tx1"/>
                </a:solidFill>
              </a:rPr>
              <a:t>。</a:t>
            </a:r>
            <a:endParaRPr lang="en-US" altLang="zh-TW" sz="2600" b="0" dirty="0">
              <a:solidFill>
                <a:schemeClr val="tx1"/>
              </a:solidFill>
            </a:endParaRPr>
          </a:p>
          <a:p>
            <a:pPr lvl="2">
              <a:lnSpc>
                <a:spcPct val="100000"/>
              </a:lnSpc>
              <a:spcBef>
                <a:spcPts val="600"/>
              </a:spcBef>
              <a:spcAft>
                <a:spcPts val="600"/>
              </a:spcAft>
            </a:pPr>
            <a:r>
              <a:rPr lang="zh-TW" altLang="en-US" sz="2600" b="0" dirty="0">
                <a:solidFill>
                  <a:schemeClr val="tx1"/>
                </a:solidFill>
              </a:rPr>
              <a:t>如計畫補助或委辦單位另有規定，依照補助及委辦單位規定執行</a:t>
            </a:r>
            <a:r>
              <a:rPr lang="en-US" altLang="zh-TW" sz="2600" b="0" dirty="0">
                <a:solidFill>
                  <a:schemeClr val="tx1"/>
                </a:solidFill>
              </a:rPr>
              <a:t>(</a:t>
            </a:r>
            <a:r>
              <a:rPr lang="zh-TW" altLang="en-US" sz="2600" b="0" dirty="0">
                <a:solidFill>
                  <a:schemeClr val="tx1"/>
                </a:solidFill>
              </a:rPr>
              <a:t>請檢附相關佐證資料</a:t>
            </a:r>
            <a:r>
              <a:rPr lang="en-US" altLang="zh-TW" sz="2600" b="0" dirty="0">
                <a:solidFill>
                  <a:schemeClr val="tx1"/>
                </a:solidFill>
              </a:rPr>
              <a:t>)</a:t>
            </a:r>
            <a:r>
              <a:rPr lang="zh-TW" altLang="en-US" sz="2600" b="0" dirty="0">
                <a:solidFill>
                  <a:schemeClr val="tx1"/>
                </a:solidFill>
              </a:rPr>
              <a:t>。</a:t>
            </a:r>
            <a:endParaRPr lang="en-US" altLang="zh-TW" sz="2600" b="0" dirty="0">
              <a:solidFill>
                <a:schemeClr val="tx1"/>
              </a:solidFill>
            </a:endParaRPr>
          </a:p>
        </p:txBody>
      </p:sp>
      <p:sp>
        <p:nvSpPr>
          <p:cNvPr id="7" name="投影片編號版面配置區 3"/>
          <p:cNvSpPr>
            <a:spLocks noGrp="1"/>
          </p:cNvSpPr>
          <p:nvPr>
            <p:ph type="sldNum" sz="quarter" idx="12"/>
          </p:nvPr>
        </p:nvSpPr>
        <p:spPr>
          <a:xfrm>
            <a:off x="6444697" y="6206454"/>
            <a:ext cx="2057400" cy="365125"/>
          </a:xfrm>
        </p:spPr>
        <p:txBody>
          <a:bodyPr/>
          <a:lstStyle/>
          <a:p>
            <a:pPr>
              <a:defRPr/>
            </a:pPr>
            <a:fld id="{7CE83161-681E-4481-ABCF-F2B2DED19BFF}" type="slidenum">
              <a:rPr lang="en-US" altLang="zh-TW" smtClean="0"/>
              <a:pPr>
                <a:defRPr/>
              </a:pPr>
              <a:t>25</a:t>
            </a:fld>
            <a:endParaRPr lang="en-US" dirty="0"/>
          </a:p>
        </p:txBody>
      </p:sp>
    </p:spTree>
    <p:extLst>
      <p:ext uri="{BB962C8B-B14F-4D97-AF65-F5344CB8AC3E}">
        <p14:creationId xmlns:p14="http://schemas.microsoft.com/office/powerpoint/2010/main" val="17979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accent5">
                    <a:lumMod val="50000"/>
                  </a:schemeClr>
                </a:solidFill>
                <a:cs typeface="Times New Roman" panose="02020603050405020304" pitchFamily="18" charset="0"/>
              </a:rPr>
              <a:t> </a:t>
            </a:r>
            <a:r>
              <a:rPr lang="en-US" altLang="zh-TW" dirty="0"/>
              <a:t>3.3</a:t>
            </a:r>
            <a:r>
              <a:rPr lang="zh-TW" altLang="en-US" dirty="0"/>
              <a:t>預算流用</a:t>
            </a:r>
            <a:r>
              <a:rPr lang="en-US" altLang="zh-TW" dirty="0"/>
              <a:t>-</a:t>
            </a:r>
            <a:r>
              <a:rPr lang="zh-TW" altLang="en-US" dirty="0"/>
              <a:t>作業程序</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26</a:t>
            </a:fld>
            <a:endParaRPr lang="en-US" altLang="en-US"/>
          </a:p>
        </p:txBody>
      </p:sp>
      <p:graphicFrame>
        <p:nvGraphicFramePr>
          <p:cNvPr id="7" name="資料庫圖表 6"/>
          <p:cNvGraphicFramePr/>
          <p:nvPr>
            <p:extLst>
              <p:ext uri="{D42A27DB-BD31-4B8C-83A1-F6EECF244321}">
                <p14:modId xmlns:p14="http://schemas.microsoft.com/office/powerpoint/2010/main" val="1259767866"/>
              </p:ext>
            </p:extLst>
          </p:nvPr>
        </p:nvGraphicFramePr>
        <p:xfrm>
          <a:off x="628650" y="1690688"/>
          <a:ext cx="8263830" cy="4546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3089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7906" y="303237"/>
            <a:ext cx="7886700" cy="1325563"/>
          </a:xfrm>
        </p:spPr>
        <p:txBody>
          <a:bodyPr/>
          <a:lstStyle/>
          <a:p>
            <a:r>
              <a:rPr lang="en-US" altLang="zh-TW" dirty="0"/>
              <a:t>3.4</a:t>
            </a:r>
            <a:r>
              <a:rPr lang="zh-TW" altLang="en-US" dirty="0"/>
              <a:t> 預算追加</a:t>
            </a:r>
            <a:r>
              <a:rPr lang="en-US" altLang="zh-TW" dirty="0"/>
              <a:t>(</a:t>
            </a:r>
            <a:r>
              <a:rPr lang="zh-TW" altLang="en-US" dirty="0"/>
              <a:t>減</a:t>
            </a:r>
            <a:r>
              <a:rPr lang="en-US" altLang="zh-TW" dirty="0"/>
              <a:t>)</a:t>
            </a:r>
            <a:endParaRPr lang="zh-TW" altLang="en-US" dirty="0"/>
          </a:p>
        </p:txBody>
      </p:sp>
      <p:sp>
        <p:nvSpPr>
          <p:cNvPr id="6" name="內容版面配置區 2"/>
          <p:cNvSpPr>
            <a:spLocks noGrp="1"/>
          </p:cNvSpPr>
          <p:nvPr>
            <p:ph idx="1"/>
          </p:nvPr>
        </p:nvSpPr>
        <p:spPr>
          <a:xfrm>
            <a:off x="323528" y="1620616"/>
            <a:ext cx="7886700" cy="4799558"/>
          </a:xfrm>
        </p:spPr>
        <p:txBody>
          <a:bodyPr/>
          <a:lstStyle/>
          <a:p>
            <a:pPr>
              <a:lnSpc>
                <a:spcPct val="100000"/>
              </a:lnSpc>
              <a:spcBef>
                <a:spcPts val="600"/>
              </a:spcBef>
              <a:spcAft>
                <a:spcPts val="600"/>
              </a:spcAft>
            </a:pPr>
            <a:r>
              <a:rPr lang="zh-TW" altLang="en-US" sz="2600" dirty="0">
                <a:solidFill>
                  <a:schemeClr val="tx1"/>
                </a:solidFill>
                <a:latin typeface="微軟正黑體" panose="020B0604030504040204" pitchFamily="34" charset="-120"/>
              </a:rPr>
              <a:t>經費追加：</a:t>
            </a:r>
            <a:endParaRPr lang="en-US" altLang="zh-TW" sz="2600" dirty="0">
              <a:solidFill>
                <a:schemeClr val="tx1"/>
              </a:solidFill>
              <a:latin typeface="微軟正黑體" panose="020B0604030504040204" pitchFamily="34" charset="-120"/>
            </a:endParaRPr>
          </a:p>
          <a:p>
            <a:pPr marL="971539" lvl="1" indent="-514350">
              <a:lnSpc>
                <a:spcPct val="100000"/>
              </a:lnSpc>
              <a:spcBef>
                <a:spcPts val="600"/>
              </a:spcBef>
              <a:spcAft>
                <a:spcPts val="600"/>
              </a:spcAft>
              <a:buFont typeface="+mj-lt"/>
              <a:buAutoNum type="arabicPeriod"/>
            </a:pPr>
            <a:r>
              <a:rPr lang="zh-TW" altLang="en-US" sz="2600" b="0" dirty="0">
                <a:solidFill>
                  <a:schemeClr val="tx1"/>
                </a:solidFill>
              </a:rPr>
              <a:t>學校款款使用，為加強財務紀律，各項經費使用務求於預算限額內完成任務，如因特殊原因：</a:t>
            </a:r>
            <a:endParaRPr lang="en-US" altLang="zh-TW" sz="2600" b="0" dirty="0">
              <a:solidFill>
                <a:schemeClr val="tx1"/>
              </a:solidFill>
            </a:endParaRPr>
          </a:p>
          <a:p>
            <a:pPr marL="1428727" lvl="2" indent="-514350">
              <a:lnSpc>
                <a:spcPct val="100000"/>
              </a:lnSpc>
              <a:spcBef>
                <a:spcPts val="600"/>
              </a:spcBef>
              <a:spcAft>
                <a:spcPts val="600"/>
              </a:spcAft>
              <a:buFont typeface="Wingdings" panose="05000000000000000000" pitchFamily="2" charset="2"/>
              <a:buAutoNum type="circleNumWdWhitePlain"/>
            </a:pPr>
            <a:r>
              <a:rPr lang="en-US" altLang="zh-TW" sz="2200" b="0" dirty="0">
                <a:solidFill>
                  <a:schemeClr val="tx1"/>
                </a:solidFill>
              </a:rPr>
              <a:t>【 </a:t>
            </a:r>
            <a:r>
              <a:rPr lang="zh-TW" altLang="en-US" sz="2200" b="0" dirty="0">
                <a:solidFill>
                  <a:schemeClr val="tx1"/>
                </a:solidFill>
              </a:rPr>
              <a:t>工作計畫預算不足以完成任務</a:t>
            </a:r>
            <a:r>
              <a:rPr lang="en-US" altLang="zh-TW" sz="2200" b="0" dirty="0">
                <a:solidFill>
                  <a:schemeClr val="tx1"/>
                </a:solidFill>
              </a:rPr>
              <a:t>】</a:t>
            </a:r>
            <a:r>
              <a:rPr lang="zh-TW" altLang="en-US" sz="2200" b="0" dirty="0">
                <a:solidFill>
                  <a:schemeClr val="tx1"/>
                </a:solidFill>
              </a:rPr>
              <a:t>。</a:t>
            </a:r>
            <a:endParaRPr lang="en-US" altLang="zh-TW" sz="2200" b="0" dirty="0">
              <a:solidFill>
                <a:schemeClr val="tx1"/>
              </a:solidFill>
            </a:endParaRPr>
          </a:p>
          <a:p>
            <a:pPr marL="1428727" lvl="2" indent="-514350">
              <a:lnSpc>
                <a:spcPct val="100000"/>
              </a:lnSpc>
              <a:spcBef>
                <a:spcPts val="600"/>
              </a:spcBef>
              <a:spcAft>
                <a:spcPts val="600"/>
              </a:spcAft>
              <a:buFont typeface="Wingdings" panose="05000000000000000000" pitchFamily="2" charset="2"/>
              <a:buAutoNum type="circleNumWdWhitePlain"/>
            </a:pPr>
            <a:r>
              <a:rPr lang="en-US" altLang="zh-TW" sz="2200" b="0" dirty="0">
                <a:solidFill>
                  <a:schemeClr val="tx1"/>
                </a:solidFill>
              </a:rPr>
              <a:t>【 </a:t>
            </a:r>
            <a:r>
              <a:rPr lang="zh-TW" altLang="en-US" sz="2200" b="0" dirty="0">
                <a:solidFill>
                  <a:schemeClr val="tx1"/>
                </a:solidFill>
              </a:rPr>
              <a:t>鈞長交辦新增工作計畫無對應預算</a:t>
            </a:r>
            <a:r>
              <a:rPr lang="en-US" altLang="zh-TW" sz="2200" b="0" dirty="0">
                <a:solidFill>
                  <a:schemeClr val="tx1"/>
                </a:solidFill>
              </a:rPr>
              <a:t>】</a:t>
            </a:r>
            <a:r>
              <a:rPr lang="zh-TW" altLang="en-US" sz="2200" b="0" dirty="0">
                <a:solidFill>
                  <a:schemeClr val="tx1"/>
                </a:solidFill>
              </a:rPr>
              <a:t>。</a:t>
            </a:r>
            <a:endParaRPr lang="en-US" altLang="zh-TW" sz="2200" b="0" dirty="0">
              <a:solidFill>
                <a:schemeClr val="tx1"/>
              </a:solidFill>
            </a:endParaRPr>
          </a:p>
          <a:p>
            <a:pPr marL="457189" lvl="1" indent="0">
              <a:lnSpc>
                <a:spcPct val="100000"/>
              </a:lnSpc>
              <a:spcBef>
                <a:spcPts val="600"/>
              </a:spcBef>
              <a:spcAft>
                <a:spcPts val="600"/>
              </a:spcAft>
              <a:buNone/>
            </a:pPr>
            <a:r>
              <a:rPr lang="zh-TW" altLang="en-US" sz="2600" b="0" dirty="0">
                <a:solidFill>
                  <a:schemeClr val="tx1"/>
                </a:solidFill>
              </a:rPr>
              <a:t>        ，請依內部程序追加預算。</a:t>
            </a:r>
            <a:r>
              <a:rPr lang="en-US" altLang="zh-TW" sz="2600" b="0" dirty="0">
                <a:solidFill>
                  <a:schemeClr val="tx1"/>
                </a:solidFill>
              </a:rPr>
              <a:t>(</a:t>
            </a:r>
            <a:r>
              <a:rPr lang="zh-TW" altLang="en-US" sz="2600" b="0" dirty="0">
                <a:solidFill>
                  <a:schemeClr val="tx1"/>
                </a:solidFill>
              </a:rPr>
              <a:t>下一頁</a:t>
            </a:r>
            <a:r>
              <a:rPr lang="en-US" altLang="zh-TW" sz="2600" b="0" dirty="0">
                <a:solidFill>
                  <a:schemeClr val="tx1"/>
                </a:solidFill>
              </a:rPr>
              <a:t>)</a:t>
            </a:r>
            <a:r>
              <a:rPr lang="zh-TW" altLang="en-US" sz="2600" b="0" dirty="0">
                <a:solidFill>
                  <a:schemeClr val="tx1"/>
                </a:solidFill>
              </a:rPr>
              <a:t>。</a:t>
            </a:r>
            <a:endParaRPr lang="en-US" altLang="zh-TW" sz="2600" b="0" dirty="0">
              <a:solidFill>
                <a:schemeClr val="tx1"/>
              </a:solidFill>
            </a:endParaRPr>
          </a:p>
          <a:p>
            <a:pPr marL="971539" lvl="1" indent="-514350">
              <a:lnSpc>
                <a:spcPct val="100000"/>
              </a:lnSpc>
              <a:spcBef>
                <a:spcPts val="600"/>
              </a:spcBef>
              <a:spcAft>
                <a:spcPts val="600"/>
              </a:spcAft>
              <a:buFont typeface="+mj-lt"/>
              <a:buAutoNum type="arabicPeriod" startAt="2"/>
            </a:pPr>
            <a:r>
              <a:rPr lang="en-US" altLang="zh-TW" sz="2600" b="0" dirty="0">
                <a:solidFill>
                  <a:schemeClr val="tx1"/>
                </a:solidFill>
              </a:rPr>
              <a:t>【</a:t>
            </a:r>
            <a:r>
              <a:rPr lang="zh-TW" altLang="en-US" sz="2600" b="0" dirty="0">
                <a:solidFill>
                  <a:schemeClr val="tx1"/>
                </a:solidFill>
              </a:rPr>
              <a:t>補助及委辦計畫</a:t>
            </a:r>
            <a:r>
              <a:rPr lang="en-US" altLang="zh-TW" sz="2600" b="0" dirty="0">
                <a:solidFill>
                  <a:schemeClr val="tx1"/>
                </a:solidFill>
              </a:rPr>
              <a:t>】</a:t>
            </a:r>
            <a:r>
              <a:rPr lang="zh-TW" altLang="en-US" sz="2600" b="0" dirty="0">
                <a:solidFill>
                  <a:schemeClr val="tx1"/>
                </a:solidFill>
              </a:rPr>
              <a:t>並無追加</a:t>
            </a:r>
            <a:r>
              <a:rPr lang="en-US" altLang="zh-TW" sz="2600" b="0" dirty="0">
                <a:solidFill>
                  <a:schemeClr val="tx1"/>
                </a:solidFill>
              </a:rPr>
              <a:t>(</a:t>
            </a:r>
            <a:r>
              <a:rPr lang="zh-TW" altLang="en-US" sz="2600" b="0" dirty="0">
                <a:solidFill>
                  <a:schemeClr val="tx1"/>
                </a:solidFill>
              </a:rPr>
              <a:t>減</a:t>
            </a:r>
            <a:r>
              <a:rPr lang="en-US" altLang="zh-TW" sz="2600" b="0" dirty="0">
                <a:solidFill>
                  <a:schemeClr val="tx1"/>
                </a:solidFill>
              </a:rPr>
              <a:t>)</a:t>
            </a:r>
            <a:r>
              <a:rPr lang="zh-TW" altLang="en-US" sz="2600" b="0" dirty="0">
                <a:solidFill>
                  <a:schemeClr val="tx1"/>
                </a:solidFill>
              </a:rPr>
              <a:t>預算，僅可流用經費。</a:t>
            </a:r>
            <a:r>
              <a:rPr lang="en-US" altLang="zh-TW" sz="2600" b="0" dirty="0">
                <a:solidFill>
                  <a:schemeClr val="tx1"/>
                </a:solidFill>
              </a:rPr>
              <a:t>(</a:t>
            </a:r>
            <a:r>
              <a:rPr lang="zh-TW" altLang="en-US" sz="2600" b="0" dirty="0">
                <a:solidFill>
                  <a:schemeClr val="tx1"/>
                </a:solidFill>
              </a:rPr>
              <a:t>參閱預算流用規定</a:t>
            </a:r>
            <a:r>
              <a:rPr lang="en-US" altLang="zh-TW" sz="2600" b="0" dirty="0">
                <a:solidFill>
                  <a:schemeClr val="tx1"/>
                </a:solidFill>
              </a:rPr>
              <a:t>)</a:t>
            </a:r>
            <a:r>
              <a:rPr lang="zh-TW" altLang="en-US" sz="2600" b="0" dirty="0">
                <a:solidFill>
                  <a:schemeClr val="tx1"/>
                </a:solidFill>
              </a:rPr>
              <a:t>。</a:t>
            </a: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27</a:t>
            </a:fld>
            <a:endParaRPr lang="en-US" dirty="0"/>
          </a:p>
        </p:txBody>
      </p:sp>
    </p:spTree>
    <p:extLst>
      <p:ext uri="{BB962C8B-B14F-4D97-AF65-F5344CB8AC3E}">
        <p14:creationId xmlns:p14="http://schemas.microsoft.com/office/powerpoint/2010/main" val="3999483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 </a:t>
            </a:r>
            <a:r>
              <a:rPr lang="en-US" altLang="zh-TW" dirty="0"/>
              <a:t>3.4</a:t>
            </a:r>
            <a:r>
              <a:rPr lang="zh-TW" altLang="en-US" dirty="0"/>
              <a:t>預算追加</a:t>
            </a:r>
            <a:r>
              <a:rPr lang="en-US" altLang="zh-TW" dirty="0"/>
              <a:t>-</a:t>
            </a:r>
            <a:r>
              <a:rPr lang="zh-TW" altLang="en-US" dirty="0"/>
              <a:t>作業程序</a:t>
            </a: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2962344052"/>
              </p:ext>
            </p:extLst>
          </p:nvPr>
        </p:nvGraphicFramePr>
        <p:xfrm>
          <a:off x="611560" y="1825625"/>
          <a:ext cx="8136904" cy="3979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28</a:t>
            </a:fld>
            <a:endParaRPr lang="en-US" altLang="en-US"/>
          </a:p>
        </p:txBody>
      </p:sp>
    </p:spTree>
    <p:extLst>
      <p:ext uri="{BB962C8B-B14F-4D97-AF65-F5344CB8AC3E}">
        <p14:creationId xmlns:p14="http://schemas.microsoft.com/office/powerpoint/2010/main" val="2168218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831627"/>
          </a:xfrm>
        </p:spPr>
        <p:txBody>
          <a:bodyPr/>
          <a:lstStyle/>
          <a:p>
            <a:r>
              <a:rPr lang="en-US" altLang="zh-TW" dirty="0"/>
              <a:t>3.5 </a:t>
            </a:r>
            <a:r>
              <a:rPr lang="zh-TW" altLang="en-US" dirty="0"/>
              <a:t>請購定義</a:t>
            </a:r>
          </a:p>
        </p:txBody>
      </p:sp>
      <p:sp>
        <p:nvSpPr>
          <p:cNvPr id="6" name="內容版面配置區 2"/>
          <p:cNvSpPr>
            <a:spLocks noGrp="1"/>
          </p:cNvSpPr>
          <p:nvPr>
            <p:ph idx="1"/>
          </p:nvPr>
        </p:nvSpPr>
        <p:spPr>
          <a:xfrm>
            <a:off x="633277" y="1340768"/>
            <a:ext cx="7886700" cy="4896544"/>
          </a:xfrm>
        </p:spPr>
        <p:txBody>
          <a:bodyPr/>
          <a:lstStyle/>
          <a:p>
            <a:pPr>
              <a:lnSpc>
                <a:spcPct val="100000"/>
              </a:lnSpc>
              <a:spcBef>
                <a:spcPts val="600"/>
              </a:spcBef>
              <a:spcAft>
                <a:spcPts val="600"/>
              </a:spcAft>
            </a:pPr>
            <a:r>
              <a:rPr lang="zh-TW" altLang="en-US" sz="2200" dirty="0">
                <a:solidFill>
                  <a:schemeClr val="tx1"/>
                </a:solidFill>
                <a:latin typeface="微軟正黑體" panose="020B0604030504040204" pitchFamily="34" charset="-120"/>
              </a:rPr>
              <a:t>本校請購依下列辦法辦理：</a:t>
            </a:r>
            <a:endParaRPr lang="en-US" altLang="zh-TW" sz="2200" dirty="0">
              <a:solidFill>
                <a:schemeClr val="tx1"/>
              </a:solidFill>
              <a:latin typeface="微軟正黑體" panose="020B0604030504040204" pitchFamily="34" charset="-120"/>
            </a:endParaRPr>
          </a:p>
          <a:p>
            <a:pPr marL="914389" lvl="1" indent="-457200">
              <a:lnSpc>
                <a:spcPct val="100000"/>
              </a:lnSpc>
              <a:spcBef>
                <a:spcPts val="600"/>
              </a:spcBef>
              <a:spcAft>
                <a:spcPts val="600"/>
              </a:spcAft>
              <a:buFont typeface="+mj-lt"/>
              <a:buAutoNum type="arabicPeriod"/>
            </a:pPr>
            <a:r>
              <a:rPr lang="zh-TW" altLang="en-US" sz="2200" dirty="0">
                <a:solidFill>
                  <a:schemeClr val="tx1"/>
                </a:solidFill>
              </a:rPr>
              <a:t>「自行請款注意作業及作業流程」。</a:t>
            </a:r>
            <a:endParaRPr lang="en-US" altLang="zh-TW" sz="2200" dirty="0">
              <a:solidFill>
                <a:schemeClr val="tx1"/>
              </a:solidFill>
            </a:endParaRPr>
          </a:p>
          <a:p>
            <a:pPr marL="914389" lvl="1" indent="-457200">
              <a:lnSpc>
                <a:spcPct val="100000"/>
              </a:lnSpc>
              <a:spcBef>
                <a:spcPts val="600"/>
              </a:spcBef>
              <a:spcAft>
                <a:spcPts val="600"/>
              </a:spcAft>
              <a:buFont typeface="+mj-lt"/>
              <a:buAutoNum type="arabicPeriod"/>
            </a:pPr>
            <a:r>
              <a:rPr lang="zh-TW" altLang="en-US" sz="2200" dirty="0">
                <a:solidFill>
                  <a:schemeClr val="tx1"/>
                </a:solidFill>
              </a:rPr>
              <a:t>「採購作業施行辦法」</a:t>
            </a:r>
            <a:r>
              <a:rPr lang="en-US" altLang="zh-TW" sz="2200" dirty="0">
                <a:solidFill>
                  <a:schemeClr val="tx1"/>
                </a:solidFill>
              </a:rPr>
              <a:t>(</a:t>
            </a:r>
            <a:r>
              <a:rPr lang="zh-TW" altLang="en-US" sz="2200" dirty="0">
                <a:solidFill>
                  <a:schemeClr val="tx1"/>
                </a:solidFill>
              </a:rPr>
              <a:t>採購組</a:t>
            </a:r>
            <a:r>
              <a:rPr lang="en-US" altLang="zh-TW" sz="2200" dirty="0">
                <a:solidFill>
                  <a:schemeClr val="tx1"/>
                </a:solidFill>
              </a:rPr>
              <a:t>)</a:t>
            </a:r>
            <a:r>
              <a:rPr lang="zh-TW" altLang="en-US" sz="2200" dirty="0">
                <a:solidFill>
                  <a:schemeClr val="tx1"/>
                </a:solidFill>
              </a:rPr>
              <a:t>。</a:t>
            </a:r>
            <a:endParaRPr lang="zh-TW" altLang="en-US" sz="2200" b="0" dirty="0">
              <a:solidFill>
                <a:schemeClr val="tx1"/>
              </a:solidFill>
            </a:endParaRPr>
          </a:p>
          <a:p>
            <a:pPr marL="1201714" lvl="3" defTabSz="912813">
              <a:lnSpc>
                <a:spcPct val="100000"/>
              </a:lnSpc>
              <a:spcBef>
                <a:spcPts val="600"/>
              </a:spcBef>
              <a:spcAft>
                <a:spcPts val="600"/>
              </a:spcAft>
              <a:buFont typeface="+mj-lt"/>
              <a:buAutoNum type="arabicPeriod"/>
            </a:pPr>
            <a:endParaRPr lang="en-US" altLang="zh-TW" sz="2200" b="0" dirty="0">
              <a:solidFill>
                <a:schemeClr val="tx1"/>
              </a:solidFill>
            </a:endParaRPr>
          </a:p>
          <a:p>
            <a:pPr>
              <a:lnSpc>
                <a:spcPct val="100000"/>
              </a:lnSpc>
              <a:spcBef>
                <a:spcPts val="600"/>
              </a:spcBef>
              <a:spcAft>
                <a:spcPts val="600"/>
              </a:spcAft>
            </a:pPr>
            <a:endParaRPr lang="zh-TW" altLang="en-US" sz="2200" b="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29</a:t>
            </a:fld>
            <a:endParaRPr lang="en-US" dirty="0"/>
          </a:p>
        </p:txBody>
      </p:sp>
      <p:graphicFrame>
        <p:nvGraphicFramePr>
          <p:cNvPr id="8" name="內容版面配置區 4"/>
          <p:cNvGraphicFramePr>
            <a:graphicFrameLocks/>
          </p:cNvGraphicFramePr>
          <p:nvPr>
            <p:extLst>
              <p:ext uri="{D42A27DB-BD31-4B8C-83A1-F6EECF244321}">
                <p14:modId xmlns:p14="http://schemas.microsoft.com/office/powerpoint/2010/main" val="695395461"/>
              </p:ext>
            </p:extLst>
          </p:nvPr>
        </p:nvGraphicFramePr>
        <p:xfrm>
          <a:off x="755576" y="2780928"/>
          <a:ext cx="7992888"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字方塊 1">
            <a:extLst>
              <a:ext uri="{FF2B5EF4-FFF2-40B4-BE49-F238E27FC236}">
                <a16:creationId xmlns:a16="http://schemas.microsoft.com/office/drawing/2014/main" id="{0C5A7180-1218-47D2-9E80-B9C92664AE2F}"/>
              </a:ext>
            </a:extLst>
          </p:cNvPr>
          <p:cNvSpPr txBox="1"/>
          <p:nvPr/>
        </p:nvSpPr>
        <p:spPr>
          <a:xfrm>
            <a:off x="2123728" y="6381328"/>
            <a:ext cx="5112568" cy="646331"/>
          </a:xfrm>
          <a:prstGeom prst="rect">
            <a:avLst/>
          </a:prstGeom>
          <a:noFill/>
        </p:spPr>
        <p:txBody>
          <a:bodyPr wrap="square" rtlCol="0">
            <a:spAutoFit/>
          </a:bodyPr>
          <a:lstStyle/>
          <a:p>
            <a:pPr algn="ctr"/>
            <a:r>
              <a:rPr lang="zh-TW" altLang="en-US" dirty="0">
                <a:solidFill>
                  <a:srgbClr val="0000FF"/>
                </a:solidFill>
                <a:latin typeface="微軟正黑體" panose="020B0604030504040204" pitchFamily="34" charset="-120"/>
                <a:ea typeface="微軟正黑體" panose="020B0604030504040204" pitchFamily="34" charset="-120"/>
              </a:rPr>
              <a:t>勿拆單規避請購</a:t>
            </a:r>
            <a:endParaRPr lang="en-US" altLang="zh-TW" dirty="0">
              <a:solidFill>
                <a:srgbClr val="0000FF"/>
              </a:solidFill>
              <a:latin typeface="微軟正黑體" panose="020B0604030504040204" pitchFamily="34" charset="-120"/>
              <a:ea typeface="微軟正黑體" panose="020B0604030504040204" pitchFamily="34" charset="-120"/>
            </a:endParaRPr>
          </a:p>
          <a:p>
            <a:pPr algn="ctr"/>
            <a:r>
              <a:rPr lang="zh-TW" altLang="en-US" dirty="0">
                <a:solidFill>
                  <a:srgbClr val="0000FF"/>
                </a:solidFill>
                <a:latin typeface="微軟正黑體" panose="020B0604030504040204" pitchFamily="34" charset="-120"/>
                <a:ea typeface="微軟正黑體" panose="020B0604030504040204" pitchFamily="34" charset="-120"/>
              </a:rPr>
              <a:t>檢視經費來源</a:t>
            </a:r>
          </a:p>
        </p:txBody>
      </p:sp>
    </p:spTree>
    <p:extLst>
      <p:ext uri="{BB962C8B-B14F-4D97-AF65-F5344CB8AC3E}">
        <p14:creationId xmlns:p14="http://schemas.microsoft.com/office/powerpoint/2010/main" val="67880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323528" y="44624"/>
            <a:ext cx="8568952" cy="792087"/>
          </a:xfrm>
        </p:spPr>
        <p:txBody>
          <a:bodyPr/>
          <a:lstStyle/>
          <a:p>
            <a:r>
              <a:rPr lang="zh-TW" altLang="en-US" dirty="0"/>
              <a:t> </a:t>
            </a:r>
            <a:r>
              <a:rPr lang="zh-TW" altLang="en-US" dirty="0">
                <a:solidFill>
                  <a:srgbClr val="0000FF"/>
                </a:solidFill>
              </a:rPr>
              <a:t>會計室成員</a:t>
            </a: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3</a:t>
            </a:fld>
            <a:endParaRPr lang="en-US" dirty="0"/>
          </a:p>
        </p:txBody>
      </p:sp>
      <p:graphicFrame>
        <p:nvGraphicFramePr>
          <p:cNvPr id="8" name="表格 7"/>
          <p:cNvGraphicFramePr>
            <a:graphicFrameLocks noGrp="1"/>
          </p:cNvGraphicFramePr>
          <p:nvPr>
            <p:extLst/>
          </p:nvPr>
        </p:nvGraphicFramePr>
        <p:xfrm>
          <a:off x="395536" y="836712"/>
          <a:ext cx="8496944" cy="5400597"/>
        </p:xfrm>
        <a:graphic>
          <a:graphicData uri="http://schemas.openxmlformats.org/drawingml/2006/table">
            <a:tbl>
              <a:tblPr/>
              <a:tblGrid>
                <a:gridCol w="1521763">
                  <a:extLst>
                    <a:ext uri="{9D8B030D-6E8A-4147-A177-3AD203B41FA5}">
                      <a16:colId xmlns:a16="http://schemas.microsoft.com/office/drawing/2014/main" val="20001"/>
                    </a:ext>
                  </a:extLst>
                </a:gridCol>
                <a:gridCol w="3057172">
                  <a:extLst>
                    <a:ext uri="{9D8B030D-6E8A-4147-A177-3AD203B41FA5}">
                      <a16:colId xmlns:a16="http://schemas.microsoft.com/office/drawing/2014/main" val="20002"/>
                    </a:ext>
                  </a:extLst>
                </a:gridCol>
                <a:gridCol w="3918009">
                  <a:extLst>
                    <a:ext uri="{9D8B030D-6E8A-4147-A177-3AD203B41FA5}">
                      <a16:colId xmlns:a16="http://schemas.microsoft.com/office/drawing/2014/main" val="20003"/>
                    </a:ext>
                  </a:extLst>
                </a:gridCol>
              </a:tblGrid>
              <a:tr h="642900">
                <a:tc>
                  <a:txBody>
                    <a:bodyPr/>
                    <a:lstStyle/>
                    <a:p>
                      <a:pPr algn="ctr" rtl="0" fontAlgn="ctr"/>
                      <a:r>
                        <a:rPr lang="zh-TW" altLang="en-US" sz="1600" b="1" i="0" u="none" strike="noStrike" dirty="0">
                          <a:solidFill>
                            <a:srgbClr val="FFFFFF"/>
                          </a:solidFill>
                          <a:effectLst/>
                          <a:latin typeface="微軟正黑體" panose="020B0604030504040204" pitchFamily="34" charset="-120"/>
                          <a:ea typeface="微軟正黑體" panose="020B0604030504040204" pitchFamily="34" charset="-120"/>
                        </a:rPr>
                        <a:t>會計室同仁</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zh-TW" altLang="en-US" sz="1600" b="1" i="0" u="none" strike="noStrike" dirty="0">
                          <a:solidFill>
                            <a:srgbClr val="FFFFFF"/>
                          </a:solidFill>
                          <a:effectLst/>
                          <a:latin typeface="微軟正黑體" panose="020B0604030504040204" pitchFamily="34" charset="-120"/>
                          <a:ea typeface="微軟正黑體" panose="020B0604030504040204" pitchFamily="34" charset="-120"/>
                        </a:rPr>
                        <a:t>負責單位</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zh-TW" altLang="en-US" sz="1600" b="1" i="0" u="none" strike="noStrike">
                          <a:solidFill>
                            <a:srgbClr val="FFFFFF"/>
                          </a:solidFill>
                          <a:effectLst/>
                          <a:latin typeface="微軟正黑體" panose="020B0604030504040204" pitchFamily="34" charset="-120"/>
                          <a:ea typeface="微軟正黑體" panose="020B0604030504040204" pitchFamily="34" charset="-120"/>
                        </a:rPr>
                        <a:t>其他業務</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325676">
                <a:tc>
                  <a:txBody>
                    <a:bodyPr/>
                    <a:lstStyle/>
                    <a:p>
                      <a:pPr algn="ctr" rtl="0"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張素莉</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2DEEF"/>
                    </a:solidFill>
                  </a:tcPr>
                </a:tc>
                <a:tc rowSpan="2">
                  <a:txBody>
                    <a:bodyPr/>
                    <a:lstStyle/>
                    <a:p>
                      <a:pPr algn="l" rtl="0" fontAlgn="ctr"/>
                      <a:r>
                        <a:rPr lang="zh-TW" altLang="en-US" sz="1600" b="0" i="0" u="none" strike="noStrike" dirty="0">
                          <a:solidFill>
                            <a:srgbClr val="FF0000"/>
                          </a:solidFill>
                          <a:effectLst/>
                          <a:latin typeface="微軟正黑體" panose="020B0604030504040204" pitchFamily="34" charset="-120"/>
                          <a:ea typeface="微軟正黑體" panose="020B0604030504040204" pitchFamily="34" charset="-120"/>
                        </a:rPr>
                        <a:t>全校性財會事務。</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rowSpan="2">
                  <a:txBody>
                    <a:bodyPr/>
                    <a:lstStyle/>
                    <a:p>
                      <a:pPr algn="l" rtl="0"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綜理會計室業務。</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1"/>
                  </a:ext>
                </a:extLst>
              </a:tr>
              <a:tr h="623952">
                <a:tc>
                  <a:txBody>
                    <a:bodyPr/>
                    <a:lstStyle/>
                    <a:p>
                      <a:pPr algn="ctr" rtl="0" fontAlgn="ctr"/>
                      <a:r>
                        <a:rPr lang="en-US" altLang="zh-TW" sz="1600" b="0" i="0" u="sng" strike="noStrike" dirty="0">
                          <a:solidFill>
                            <a:srgbClr val="000000"/>
                          </a:solidFill>
                          <a:effectLst/>
                          <a:latin typeface="微軟正黑體" panose="020B0604030504040204" pitchFamily="34" charset="-120"/>
                          <a:ea typeface="微軟正黑體" panose="020B0604030504040204" pitchFamily="34" charset="-120"/>
                        </a:rPr>
                        <a:t>2275</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2DEEF"/>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2"/>
                  </a:ext>
                </a:extLst>
              </a:tr>
              <a:tr h="325676">
                <a:tc>
                  <a:txBody>
                    <a:bodyPr/>
                    <a:lstStyle/>
                    <a:p>
                      <a:pPr marL="0" algn="ctr" defTabSz="914400" rtl="0" eaLnBrk="1" fontAlgn="ctr" latinLnBrk="0" hangingPunct="1"/>
                      <a:r>
                        <a:rPr lang="zh-TW" altLang="en-US" sz="16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吳繡霓</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3">
                        <a:lumMod val="20000"/>
                        <a:lumOff val="80000"/>
                      </a:schemeClr>
                    </a:solidFill>
                  </a:tcPr>
                </a:tc>
                <a:tc rowSpan="2">
                  <a:txBody>
                    <a:bodyPr/>
                    <a:lstStyle/>
                    <a:p>
                      <a:pPr marL="0" algn="l" defTabSz="914400" rtl="0" eaLnBrk="1" fontAlgn="ctr" latinLnBrk="0" hangingPunct="1"/>
                      <a:r>
                        <a:rPr lang="zh-TW" altLang="en-US" sz="1600" b="1"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國際處、教務處、共教會、通識中心、體育室。</a:t>
                      </a:r>
                      <a:endParaRPr lang="en-US" altLang="zh-TW" sz="1600" b="1" i="0" u="none" strike="noStrike" kern="1200" dirty="0">
                        <a:solidFill>
                          <a:srgbClr val="FF0000"/>
                        </a:solidFill>
                        <a:effectLst/>
                        <a:latin typeface="微軟正黑體" panose="020B0604030504040204" pitchFamily="34" charset="-120"/>
                        <a:ea typeface="微軟正黑體" panose="020B0604030504040204" pitchFamily="34" charset="-120"/>
                        <a:cs typeface="+mn-cs"/>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rowSpan="2">
                  <a:txBody>
                    <a:bodyPr/>
                    <a:lstStyle/>
                    <a:p>
                      <a:pPr algn="l"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1</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年度決算編列</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收入傳票製作</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 </a:t>
                      </a:r>
                      <a:r>
                        <a:rPr lang="zh-TW" altLang="en-US" sz="1600" b="0" i="0" u="none" strike="noStrike" dirty="0">
                          <a:solidFill>
                            <a:srgbClr val="7030A0"/>
                          </a:solidFill>
                          <a:effectLst/>
                          <a:latin typeface="微軟正黑體" panose="020B0604030504040204" pitchFamily="34" charset="-120"/>
                          <a:ea typeface="微軟正黑體" panose="020B0604030504040204" pitchFamily="34" charset="-120"/>
                        </a:rPr>
                        <a:t>。</a:t>
                      </a:r>
                      <a:r>
                        <a:rPr lang="en-US" altLang="zh-TW" sz="1600" b="0" i="0" u="none" strike="noStrike" dirty="0">
                          <a:solidFill>
                            <a:srgbClr val="7030A0"/>
                          </a:solidFill>
                          <a:effectLst/>
                          <a:latin typeface="微軟正黑體" panose="020B0604030504040204" pitchFamily="34" charset="-120"/>
                          <a:ea typeface="微軟正黑體" panose="020B0604030504040204" pitchFamily="34" charset="-120"/>
                        </a:rPr>
                        <a:t>3.</a:t>
                      </a:r>
                      <a:r>
                        <a:rPr lang="zh-TW" altLang="en-US" sz="1600" b="0" i="0" u="none" strike="noStrike" dirty="0">
                          <a:solidFill>
                            <a:srgbClr val="7030A0"/>
                          </a:solidFill>
                          <a:effectLst/>
                          <a:latin typeface="微軟正黑體" panose="020B0604030504040204" pitchFamily="34" charset="-120"/>
                          <a:ea typeface="微軟正黑體" panose="020B0604030504040204" pitchFamily="34" charset="-120"/>
                        </a:rPr>
                        <a:t>校內公告。</a:t>
                      </a:r>
                      <a:r>
                        <a:rPr lang="en-US" altLang="zh-TW" sz="1600" b="0" i="0" u="none" strike="noStrike" dirty="0">
                          <a:solidFill>
                            <a:srgbClr val="7030A0"/>
                          </a:solidFill>
                          <a:effectLst/>
                          <a:latin typeface="微軟正黑體" panose="020B0604030504040204" pitchFamily="34" charset="-120"/>
                          <a:ea typeface="微軟正黑體" panose="020B0604030504040204" pitchFamily="34" charset="-120"/>
                        </a:rPr>
                        <a:t>4.</a:t>
                      </a:r>
                      <a:r>
                        <a:rPr lang="zh-TW" altLang="en-US" sz="1600" b="0" i="0" u="none" strike="noStrike" dirty="0">
                          <a:solidFill>
                            <a:srgbClr val="7030A0"/>
                          </a:solidFill>
                          <a:effectLst/>
                          <a:latin typeface="微軟正黑體" panose="020B0604030504040204" pitchFamily="34" charset="-120"/>
                          <a:ea typeface="微軟正黑體" panose="020B0604030504040204" pitchFamily="34" charset="-120"/>
                        </a:rPr>
                        <a:t>教育部聯絡。</a:t>
                      </a:r>
                      <a:r>
                        <a:rPr lang="en-US" altLang="zh-TW" sz="1600" b="0" i="0" u="none" strike="noStrike" dirty="0">
                          <a:solidFill>
                            <a:srgbClr val="7030A0"/>
                          </a:solidFill>
                          <a:effectLst/>
                          <a:latin typeface="微軟正黑體" panose="020B0604030504040204" pitchFamily="34" charset="-120"/>
                          <a:ea typeface="微軟正黑體" panose="020B0604030504040204" pitchFamily="34" charset="-120"/>
                        </a:rPr>
                        <a:t>5.</a:t>
                      </a:r>
                      <a:r>
                        <a:rPr lang="zh-TW" altLang="en-US" sz="1600" b="0" i="0" u="none" strike="noStrike" dirty="0">
                          <a:solidFill>
                            <a:srgbClr val="7030A0"/>
                          </a:solidFill>
                          <a:effectLst/>
                          <a:latin typeface="微軟正黑體" panose="020B0604030504040204" pitchFamily="34" charset="-120"/>
                          <a:ea typeface="微軟正黑體" panose="020B0604030504040204" pitchFamily="34" charset="-120"/>
                        </a:rPr>
                        <a:t>會計室登記桌。</a:t>
                      </a:r>
                      <a:endParaRPr lang="zh-TW" altLang="en-US" sz="1600" b="1" i="0" u="none" strike="noStrike" dirty="0">
                        <a:solidFill>
                          <a:srgbClr val="00B050"/>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591595">
                <a:tc>
                  <a:txBody>
                    <a:bodyPr/>
                    <a:lstStyle/>
                    <a:p>
                      <a:pPr marL="0" algn="ctr" defTabSz="914400" rtl="0" eaLnBrk="1" fontAlgn="ctr" latinLnBrk="0" hangingPunct="1"/>
                      <a:r>
                        <a:rPr lang="en-US" altLang="zh-TW" sz="1600" b="0" i="0" u="sng" strike="noStrike" kern="1200" dirty="0">
                          <a:solidFill>
                            <a:srgbClr val="000000"/>
                          </a:solidFill>
                          <a:effectLst/>
                          <a:latin typeface="微軟正黑體" panose="020B0604030504040204" pitchFamily="34" charset="-120"/>
                          <a:ea typeface="微軟正黑體" panose="020B0604030504040204" pitchFamily="34" charset="-120"/>
                          <a:cs typeface="+mn-cs"/>
                        </a:rPr>
                        <a:t>2274</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accent3">
                        <a:lumMod val="20000"/>
                        <a:lumOff val="8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325676">
                <a:tc>
                  <a:txBody>
                    <a:bodyPr/>
                    <a:lstStyle/>
                    <a:p>
                      <a:pPr algn="ctr" rtl="0"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張禮瑄</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6">
                        <a:lumMod val="20000"/>
                        <a:lumOff val="80000"/>
                      </a:schemeClr>
                    </a:solidFill>
                  </a:tcPr>
                </a:tc>
                <a:tc rowSpan="2">
                  <a:txBody>
                    <a:bodyPr/>
                    <a:lstStyle/>
                    <a:p>
                      <a:pPr marL="0" algn="l" defTabSz="914400" rtl="0" eaLnBrk="1" fontAlgn="ctr" latinLnBrk="0" hangingPunct="1"/>
                      <a:r>
                        <a:rPr lang="zh-TW" altLang="en-US" sz="1600" b="1"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總務處、圖資處、</a:t>
                      </a:r>
                      <a:r>
                        <a:rPr lang="zh-TW" altLang="en-US" sz="1600" b="1" i="0" u="sng" strike="noStrike" kern="1200" dirty="0">
                          <a:solidFill>
                            <a:srgbClr val="FF0000"/>
                          </a:solidFill>
                          <a:effectLst/>
                          <a:latin typeface="微軟正黑體" panose="020B0604030504040204" pitchFamily="34" charset="-120"/>
                          <a:ea typeface="微軟正黑體" panose="020B0604030504040204" pitchFamily="34" charset="-120"/>
                          <a:cs typeface="+mn-cs"/>
                        </a:rPr>
                        <a:t>健康學院、醫護學院 。</a:t>
                      </a:r>
                      <a:endParaRPr lang="en-US" altLang="zh-TW" sz="1600" b="1" i="0" u="sng" strike="noStrike" kern="1200" dirty="0">
                        <a:solidFill>
                          <a:srgbClr val="FF0000"/>
                        </a:solidFill>
                        <a:effectLst/>
                        <a:latin typeface="微軟正黑體" panose="020B0604030504040204" pitchFamily="34" charset="-120"/>
                        <a:ea typeface="微軟正黑體" panose="020B0604030504040204" pitchFamily="34" charset="-120"/>
                        <a:cs typeface="+mn-cs"/>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rowSpan="2">
                  <a:txBody>
                    <a:bodyPr/>
                    <a:lstStyle/>
                    <a:p>
                      <a:pPr algn="l"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1.</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年度預算編列</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1600" b="1" i="0" u="none" strike="noStrike" dirty="0">
                          <a:solidFill>
                            <a:srgbClr val="00B050"/>
                          </a:solidFill>
                          <a:effectLst/>
                          <a:latin typeface="微軟正黑體" panose="020B0604030504040204" pitchFamily="34" charset="-120"/>
                          <a:ea typeface="微軟正黑體" panose="020B0604030504040204" pitchFamily="34" charset="-120"/>
                        </a:rPr>
                        <a:t>2.</a:t>
                      </a:r>
                      <a:r>
                        <a:rPr lang="zh-TW" altLang="en-US" sz="1600" b="1" i="0" u="none" strike="noStrike" dirty="0">
                          <a:solidFill>
                            <a:srgbClr val="00B050"/>
                          </a:solidFill>
                          <a:effectLst/>
                          <a:latin typeface="微軟正黑體" panose="020B0604030504040204" pitchFamily="34" charset="-120"/>
                          <a:ea typeface="微軟正黑體" panose="020B0604030504040204" pitchFamily="34" charset="-120"/>
                        </a:rPr>
                        <a:t>單位</a:t>
                      </a:r>
                      <a:r>
                        <a:rPr lang="en-US" altLang="zh-TW" sz="1600" b="1" i="0" u="none" strike="noStrike" dirty="0">
                          <a:solidFill>
                            <a:srgbClr val="00B050"/>
                          </a:solidFill>
                          <a:effectLst/>
                          <a:latin typeface="微軟正黑體" panose="020B0604030504040204" pitchFamily="34" charset="-120"/>
                          <a:ea typeface="微軟正黑體" panose="020B0604030504040204" pitchFamily="34" charset="-120"/>
                        </a:rPr>
                        <a:t>/</a:t>
                      </a:r>
                      <a:r>
                        <a:rPr lang="zh-TW" altLang="en-US" sz="1600" b="1" i="0" u="none" strike="noStrike" dirty="0">
                          <a:solidFill>
                            <a:srgbClr val="00B050"/>
                          </a:solidFill>
                          <a:effectLst/>
                          <a:latin typeface="微軟正黑體" panose="020B0604030504040204" pitchFamily="34" charset="-120"/>
                          <a:ea typeface="微軟正黑體" panose="020B0604030504040204" pitchFamily="34" charset="-120"/>
                        </a:rPr>
                        <a:t>計畫經費：</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申請、流用、追加減。</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保險費審核。</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4.</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 會計室網頁維護。</a:t>
                      </a:r>
                      <a:endParaRPr lang="zh-TW" altLang="en-US" sz="16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r h="623977">
                <a:tc>
                  <a:txBody>
                    <a:bodyPr/>
                    <a:lstStyle/>
                    <a:p>
                      <a:pPr algn="ctr" rtl="0" fontAlgn="ctr"/>
                      <a:r>
                        <a:rPr lang="en-US" altLang="zh-TW" sz="1600" b="0" i="0" u="sng" strike="noStrike" dirty="0">
                          <a:solidFill>
                            <a:srgbClr val="000000"/>
                          </a:solidFill>
                          <a:effectLst/>
                          <a:latin typeface="微軟正黑體" panose="020B0604030504040204" pitchFamily="34" charset="-120"/>
                          <a:ea typeface="微軟正黑體" panose="020B0604030504040204" pitchFamily="34" charset="-120"/>
                        </a:rPr>
                        <a:t>2276</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325676">
                <a:tc>
                  <a:txBody>
                    <a:bodyPr/>
                    <a:lstStyle/>
                    <a:p>
                      <a:pPr algn="ctr" rtl="0"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陳瑜婷</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DEBF7"/>
                    </a:solidFill>
                  </a:tcPr>
                </a:tc>
                <a:tc rowSpan="2">
                  <a:txBody>
                    <a:bodyPr/>
                    <a:lstStyle/>
                    <a:p>
                      <a:pPr marL="0" algn="l" defTabSz="914400" rtl="0" eaLnBrk="1" fontAlgn="ctr" latinLnBrk="0" hangingPunct="1"/>
                      <a:r>
                        <a:rPr lang="zh-TW" altLang="en-US" sz="1600" b="1"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董事會、學務處、研發處、各室</a:t>
                      </a:r>
                      <a:r>
                        <a:rPr lang="en-US" altLang="zh-TW" sz="1600" b="1"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1600" b="1"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校、秘、人、會、軍</a:t>
                      </a:r>
                      <a:r>
                        <a:rPr lang="en-US" altLang="zh-TW" sz="1600" b="1"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1600" b="1" i="0" u="none" strike="noStrike" kern="1200" dirty="0">
                          <a:solidFill>
                            <a:srgbClr val="FF0000"/>
                          </a:solidFill>
                          <a:effectLst/>
                          <a:latin typeface="微軟正黑體" panose="020B0604030504040204" pitchFamily="34" charset="-120"/>
                          <a:ea typeface="微軟正黑體" panose="020B0604030504040204" pitchFamily="34" charset="-120"/>
                          <a:cs typeface="+mn-cs"/>
                        </a:rPr>
                        <a:t>。</a:t>
                      </a:r>
                      <a:endParaRPr lang="en-US" altLang="zh-TW" sz="1600" b="1" i="0" u="none" strike="noStrike" kern="1200" dirty="0">
                        <a:solidFill>
                          <a:srgbClr val="FF0000"/>
                        </a:solidFill>
                        <a:effectLst/>
                        <a:latin typeface="微軟正黑體" panose="020B0604030504040204" pitchFamily="34" charset="-120"/>
                        <a:ea typeface="微軟正黑體" panose="020B0604030504040204" pitchFamily="34" charset="-120"/>
                        <a:cs typeface="+mn-cs"/>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rowSpan="2">
                  <a:txBody>
                    <a:bodyPr/>
                    <a:lstStyle/>
                    <a:p>
                      <a:pPr algn="l"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1.</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學雜費：</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退費、分期繳費、繳費單製作。</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畢業審核。</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a:t>
                      </a:r>
                      <a:r>
                        <a:rPr lang="zh-TW" altLang="en-US" sz="1600" b="1" i="0" u="none" strike="noStrike" dirty="0">
                          <a:solidFill>
                            <a:schemeClr val="tx1"/>
                          </a:solidFill>
                          <a:effectLst/>
                          <a:latin typeface="微軟正黑體" panose="020B0604030504040204" pitchFamily="34" charset="-120"/>
                          <a:ea typeface="微軟正黑體" panose="020B0604030504040204" pitchFamily="34" charset="-120"/>
                        </a:rPr>
                        <a:t>月報編列。</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9"/>
                  </a:ext>
                </a:extLst>
              </a:tr>
              <a:tr h="504500">
                <a:tc>
                  <a:txBody>
                    <a:bodyPr/>
                    <a:lstStyle/>
                    <a:p>
                      <a:pPr algn="ctr" rtl="0" fontAlgn="ctr"/>
                      <a:r>
                        <a:rPr lang="en-US" altLang="zh-TW" sz="1600" b="0" i="0" u="sng" strike="noStrike" dirty="0">
                          <a:solidFill>
                            <a:srgbClr val="000000"/>
                          </a:solidFill>
                          <a:effectLst/>
                          <a:latin typeface="微軟正黑體" panose="020B0604030504040204" pitchFamily="34" charset="-120"/>
                          <a:ea typeface="微軟正黑體" panose="020B0604030504040204" pitchFamily="34" charset="-120"/>
                        </a:rPr>
                        <a:t>2277</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DEBF7"/>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10"/>
                  </a:ext>
                </a:extLst>
              </a:tr>
              <a:tr h="468069">
                <a:tc>
                  <a:txBody>
                    <a:bodyPr/>
                    <a:lstStyle/>
                    <a:p>
                      <a:pPr algn="ctr" rtl="0"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邱永璇</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rowSpan="2">
                  <a:txBody>
                    <a:bodyPr/>
                    <a:lstStyle/>
                    <a:p>
                      <a:pPr algn="l" rtl="0" fontAlgn="ctr"/>
                      <a:r>
                        <a:rPr lang="zh-TW" altLang="en-US" sz="1600" b="1" i="0" u="sng" strike="noStrike" dirty="0">
                          <a:solidFill>
                            <a:srgbClr val="FF0000"/>
                          </a:solidFill>
                          <a:effectLst/>
                          <a:latin typeface="微軟正黑體" panose="020B0604030504040204" pitchFamily="34" charset="-120"/>
                          <a:ea typeface="微軟正黑體" panose="020B0604030504040204" pitchFamily="34" charset="-120"/>
                        </a:rPr>
                        <a:t>教師個人計畫</a:t>
                      </a:r>
                      <a:r>
                        <a:rPr lang="zh-TW" altLang="en-US" sz="1600" b="1" i="0" u="none" strike="noStrike" dirty="0">
                          <a:solidFill>
                            <a:srgbClr val="FF0000"/>
                          </a:solidFill>
                          <a:effectLst/>
                          <a:latin typeface="微軟正黑體" panose="020B0604030504040204" pitchFamily="34" charset="-120"/>
                          <a:ea typeface="微軟正黑體" panose="020B0604030504040204" pitchFamily="34" charset="-120"/>
                        </a:rPr>
                        <a:t>、各中心</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600" b="1" i="0" u="none" strike="noStrike" dirty="0">
                          <a:solidFill>
                            <a:srgbClr val="FF0000"/>
                          </a:solidFill>
                          <a:effectLst/>
                          <a:latin typeface="微軟正黑體" panose="020B0604030504040204" pitchFamily="34" charset="-120"/>
                          <a:ea typeface="微軟正黑體" panose="020B0604030504040204" pitchFamily="34" charset="-120"/>
                        </a:rPr>
                        <a:t>福祉學院</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1.</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個人</a:t>
                      </a: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計畫經費：</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流用、追加減、核銷。</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rPr>
                        <a:t>國科會聯絡</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55252364"/>
                  </a:ext>
                </a:extLst>
              </a:tr>
              <a:tr h="6429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600" b="0" i="0" u="sng" strike="noStrike" dirty="0">
                          <a:solidFill>
                            <a:srgbClr val="000000"/>
                          </a:solidFill>
                          <a:effectLst/>
                          <a:latin typeface="微軟正黑體" panose="020B0604030504040204" pitchFamily="34" charset="-120"/>
                          <a:ea typeface="微軟正黑體" panose="020B0604030504040204" pitchFamily="34" charset="-120"/>
                        </a:rPr>
                        <a:t>2384</a:t>
                      </a:r>
                    </a:p>
                    <a:p>
                      <a:pPr algn="ctr" rtl="0" fontAlgn="ctr"/>
                      <a:endParaRPr lang="en-US" altLang="zh-TW" sz="1600" b="0" i="0" u="sng" strike="noStrike" dirty="0">
                        <a:solidFill>
                          <a:srgbClr val="000000"/>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vMerge="1">
                  <a:txBody>
                    <a:bodyPr/>
                    <a:lstStyle/>
                    <a:p>
                      <a:pPr algn="l" rtl="0" fontAlgn="ct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74948859"/>
                  </a:ext>
                </a:extLst>
              </a:tr>
            </a:tbl>
          </a:graphicData>
        </a:graphic>
      </p:graphicFrame>
    </p:spTree>
    <p:extLst>
      <p:ext uri="{BB962C8B-B14F-4D97-AF65-F5344CB8AC3E}">
        <p14:creationId xmlns:p14="http://schemas.microsoft.com/office/powerpoint/2010/main" val="2880663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t>3.5</a:t>
            </a:r>
            <a:r>
              <a:rPr lang="zh-TW" altLang="en-US" sz="4000" dirty="0"/>
              <a:t> 請購作業程序</a:t>
            </a:r>
            <a:endParaRPr lang="zh-TW" altLang="en-US" sz="3800" dirty="0"/>
          </a:p>
        </p:txBody>
      </p:sp>
      <p:sp>
        <p:nvSpPr>
          <p:cNvPr id="8" name="內容版面配置區 7"/>
          <p:cNvSpPr>
            <a:spLocks noGrp="1"/>
          </p:cNvSpPr>
          <p:nvPr>
            <p:ph idx="1"/>
          </p:nvPr>
        </p:nvSpPr>
        <p:spPr>
          <a:xfrm>
            <a:off x="576246" y="1576029"/>
            <a:ext cx="7802799" cy="456954"/>
          </a:xfrm>
        </p:spPr>
        <p:txBody>
          <a:bodyPr>
            <a:normAutofit lnSpcReduction="10000"/>
          </a:bodyPr>
          <a:lstStyle/>
          <a:p>
            <a:r>
              <a:rPr lang="zh-TW" altLang="en-US" sz="2600" dirty="0">
                <a:solidFill>
                  <a:schemeClr val="tx1"/>
                </a:solidFill>
              </a:rPr>
              <a:t>請購金額小於等於</a:t>
            </a:r>
            <a:r>
              <a:rPr lang="en-US" altLang="zh-TW" sz="2600" dirty="0">
                <a:solidFill>
                  <a:schemeClr val="tx1"/>
                </a:solidFill>
              </a:rPr>
              <a:t>2,000</a:t>
            </a:r>
            <a:r>
              <a:rPr lang="zh-TW" altLang="en-US" sz="2600" dirty="0">
                <a:solidFill>
                  <a:schemeClr val="tx1"/>
                </a:solidFill>
              </a:rPr>
              <a:t>元</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30</a:t>
            </a:fld>
            <a:endParaRPr lang="en-US" altLang="en-US" dirty="0"/>
          </a:p>
        </p:txBody>
      </p:sp>
      <p:sp>
        <p:nvSpPr>
          <p:cNvPr id="33" name="矩形 32"/>
          <p:cNvSpPr/>
          <p:nvPr/>
        </p:nvSpPr>
        <p:spPr>
          <a:xfrm>
            <a:off x="6948264" y="5432271"/>
            <a:ext cx="115212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000" b="1" u="sng" dirty="0">
              <a:solidFill>
                <a:schemeClr val="tx1"/>
              </a:solidFill>
            </a:endParaRPr>
          </a:p>
        </p:txBody>
      </p:sp>
      <p:sp>
        <p:nvSpPr>
          <p:cNvPr id="34" name="矩形 33"/>
          <p:cNvSpPr/>
          <p:nvPr/>
        </p:nvSpPr>
        <p:spPr>
          <a:xfrm>
            <a:off x="6948264" y="5589240"/>
            <a:ext cx="115212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000" b="1" u="sng" dirty="0">
              <a:solidFill>
                <a:schemeClr val="tx1"/>
              </a:solidFill>
            </a:endParaRPr>
          </a:p>
        </p:txBody>
      </p:sp>
      <p:graphicFrame>
        <p:nvGraphicFramePr>
          <p:cNvPr id="19" name="內容版面配置區 8"/>
          <p:cNvGraphicFramePr>
            <a:graphicFrameLocks/>
          </p:cNvGraphicFramePr>
          <p:nvPr>
            <p:extLst>
              <p:ext uri="{D42A27DB-BD31-4B8C-83A1-F6EECF244321}">
                <p14:modId xmlns:p14="http://schemas.microsoft.com/office/powerpoint/2010/main" val="4155330085"/>
              </p:ext>
            </p:extLst>
          </p:nvPr>
        </p:nvGraphicFramePr>
        <p:xfrm>
          <a:off x="628650" y="2110387"/>
          <a:ext cx="7471742" cy="224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3" name="內容版面配置區 5"/>
          <p:cNvGraphicFramePr>
            <a:graphicFrameLocks/>
          </p:cNvGraphicFramePr>
          <p:nvPr>
            <p:extLst>
              <p:ext uri="{D42A27DB-BD31-4B8C-83A1-F6EECF244321}">
                <p14:modId xmlns:p14="http://schemas.microsoft.com/office/powerpoint/2010/main" val="586574985"/>
              </p:ext>
            </p:extLst>
          </p:nvPr>
        </p:nvGraphicFramePr>
        <p:xfrm>
          <a:off x="492344" y="5135786"/>
          <a:ext cx="7886700" cy="7524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內容版面配置區 7"/>
          <p:cNvSpPr txBox="1">
            <a:spLocks/>
          </p:cNvSpPr>
          <p:nvPr/>
        </p:nvSpPr>
        <p:spPr bwMode="auto">
          <a:xfrm>
            <a:off x="576245" y="4513692"/>
            <a:ext cx="7802799" cy="45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7013" algn="l" defTabSz="912813" rtl="0" eaLnBrk="1" fontAlgn="base" hangingPunct="1">
              <a:lnSpc>
                <a:spcPct val="90000"/>
              </a:lnSpc>
              <a:spcBef>
                <a:spcPts val="1000"/>
              </a:spcBef>
              <a:spcAft>
                <a:spcPct val="0"/>
              </a:spcAft>
              <a:buFont typeface="Wingdings" panose="05000000000000000000" pitchFamily="2" charset="2"/>
              <a:buChar char="u"/>
              <a:defRPr lang="zh-TW" altLang="en-US" sz="3200" b="1" kern="1200" dirty="0">
                <a:solidFill>
                  <a:srgbClr val="0000CC"/>
                </a:solidFill>
                <a:latin typeface="Arial" pitchFamily="34" charset="0"/>
                <a:ea typeface="微軟正黑體" pitchFamily="34" charset="-120"/>
                <a:cs typeface="+mn-cs"/>
              </a:defRPr>
            </a:lvl1pPr>
            <a:lvl2pPr marL="800089" indent="-342900" algn="l" rtl="0" eaLnBrk="1" fontAlgn="base" hangingPunct="1">
              <a:lnSpc>
                <a:spcPct val="90000"/>
              </a:lnSpc>
              <a:spcBef>
                <a:spcPts val="500"/>
              </a:spcBef>
              <a:spcAft>
                <a:spcPct val="0"/>
              </a:spcAft>
              <a:buFont typeface="Wingdings" panose="05000000000000000000" pitchFamily="2" charset="2"/>
              <a:buChar char="Ø"/>
              <a:defRPr lang="zh-TW" altLang="en-US" sz="2400" b="1" kern="1200">
                <a:solidFill>
                  <a:srgbClr val="548235"/>
                </a:solidFill>
                <a:latin typeface="微軟正黑體" panose="020B0604030504040204" pitchFamily="34" charset="-120"/>
                <a:ea typeface="微軟正黑體" panose="020B0604030504040204" pitchFamily="34" charset="-120"/>
                <a:cs typeface="+mn-cs"/>
              </a:defRPr>
            </a:lvl2pPr>
            <a:lvl3pPr marL="1257277" indent="-342900" algn="l" rtl="0" eaLnBrk="1" fontAlgn="base" hangingPunct="1">
              <a:lnSpc>
                <a:spcPct val="90000"/>
              </a:lnSpc>
              <a:spcBef>
                <a:spcPts val="500"/>
              </a:spcBef>
              <a:spcAft>
                <a:spcPct val="0"/>
              </a:spcAft>
              <a:buFont typeface="Wingdings" panose="05000000000000000000" pitchFamily="2" charset="2"/>
              <a:buChar char="l"/>
              <a:defRPr lang="zh-TW" altLang="en-US" sz="2000" b="1" kern="1200">
                <a:solidFill>
                  <a:schemeClr val="accent2"/>
                </a:solidFill>
                <a:latin typeface="微軟正黑體" panose="020B0604030504040204" pitchFamily="34" charset="-120"/>
                <a:ea typeface="微軟正黑體" panose="020B0604030504040204" pitchFamily="34" charset="-120"/>
                <a:cs typeface="+mn-cs"/>
              </a:defRPr>
            </a:lvl3pPr>
            <a:lvl4pPr marL="1657316" indent="-285750" algn="l" rtl="0" eaLnBrk="1" fontAlgn="base" hangingPunct="1">
              <a:lnSpc>
                <a:spcPct val="90000"/>
              </a:lnSpc>
              <a:spcBef>
                <a:spcPts val="500"/>
              </a:spcBef>
              <a:spcAft>
                <a:spcPct val="0"/>
              </a:spcAft>
              <a:buFont typeface="Wingdings" panose="05000000000000000000" pitchFamily="2" charset="2"/>
              <a:buChar char="n"/>
              <a:defRPr lang="zh-TW" altLang="en-US" b="1" kern="1200">
                <a:solidFill>
                  <a:srgbClr val="0000CC"/>
                </a:solidFill>
                <a:latin typeface="微軟正黑體" panose="020B0604030504040204" pitchFamily="34" charset="-120"/>
                <a:ea typeface="微軟正黑體" panose="020B0604030504040204" pitchFamily="34" charset="-120"/>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lang="en-US" altLang="en-US" b="1" kern="1200" dirty="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zh-TW" altLang="en-US" sz="2600" dirty="0">
                <a:solidFill>
                  <a:schemeClr val="tx1"/>
                </a:solidFill>
              </a:rPr>
              <a:t>正確簽核過程：</a:t>
            </a:r>
          </a:p>
        </p:txBody>
      </p:sp>
    </p:spTree>
    <p:extLst>
      <p:ext uri="{BB962C8B-B14F-4D97-AF65-F5344CB8AC3E}">
        <p14:creationId xmlns:p14="http://schemas.microsoft.com/office/powerpoint/2010/main" val="3645983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200" dirty="0"/>
              <a:t>3.5</a:t>
            </a:r>
            <a:r>
              <a:rPr lang="zh-TW" altLang="en-US" sz="4200" dirty="0"/>
              <a:t> 請購作業程序</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024752722"/>
              </p:ext>
            </p:extLst>
          </p:nvPr>
        </p:nvGraphicFramePr>
        <p:xfrm>
          <a:off x="683984" y="3016251"/>
          <a:ext cx="8097170" cy="3293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31</a:t>
            </a:fld>
            <a:endParaRPr lang="en-US" altLang="en-US"/>
          </a:p>
        </p:txBody>
      </p:sp>
      <p:sp>
        <p:nvSpPr>
          <p:cNvPr id="36" name="內容版面配置區 7"/>
          <p:cNvSpPr txBox="1">
            <a:spLocks/>
          </p:cNvSpPr>
          <p:nvPr/>
        </p:nvSpPr>
        <p:spPr bwMode="auto">
          <a:xfrm>
            <a:off x="507277" y="1690688"/>
            <a:ext cx="8008073" cy="56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7013" algn="l" defTabSz="912813" rtl="0" eaLnBrk="1" fontAlgn="base" hangingPunct="1">
              <a:lnSpc>
                <a:spcPct val="90000"/>
              </a:lnSpc>
              <a:spcBef>
                <a:spcPts val="1000"/>
              </a:spcBef>
              <a:spcAft>
                <a:spcPct val="0"/>
              </a:spcAft>
              <a:buFont typeface="Wingdings" panose="05000000000000000000" pitchFamily="2" charset="2"/>
              <a:buChar char="u"/>
              <a:defRPr lang="zh-TW" altLang="en-US" sz="3200" b="1" kern="1200" dirty="0">
                <a:solidFill>
                  <a:srgbClr val="0000CC"/>
                </a:solidFill>
                <a:latin typeface="Arial" pitchFamily="34" charset="0"/>
                <a:ea typeface="微軟正黑體" pitchFamily="34" charset="-120"/>
                <a:cs typeface="+mn-cs"/>
              </a:defRPr>
            </a:lvl1pPr>
            <a:lvl2pPr marL="800089" indent="-342900" algn="l" rtl="0" eaLnBrk="1" fontAlgn="base" hangingPunct="1">
              <a:lnSpc>
                <a:spcPct val="90000"/>
              </a:lnSpc>
              <a:spcBef>
                <a:spcPts val="500"/>
              </a:spcBef>
              <a:spcAft>
                <a:spcPct val="0"/>
              </a:spcAft>
              <a:buFont typeface="Wingdings" panose="05000000000000000000" pitchFamily="2" charset="2"/>
              <a:buChar char="Ø"/>
              <a:defRPr lang="zh-TW" altLang="en-US" sz="2400" b="1" kern="1200">
                <a:solidFill>
                  <a:srgbClr val="548235"/>
                </a:solidFill>
                <a:latin typeface="微軟正黑體" panose="020B0604030504040204" pitchFamily="34" charset="-120"/>
                <a:ea typeface="微軟正黑體" panose="020B0604030504040204" pitchFamily="34" charset="-120"/>
                <a:cs typeface="+mn-cs"/>
              </a:defRPr>
            </a:lvl2pPr>
            <a:lvl3pPr marL="1257277" indent="-342900" algn="l" rtl="0" eaLnBrk="1" fontAlgn="base" hangingPunct="1">
              <a:lnSpc>
                <a:spcPct val="90000"/>
              </a:lnSpc>
              <a:spcBef>
                <a:spcPts val="500"/>
              </a:spcBef>
              <a:spcAft>
                <a:spcPct val="0"/>
              </a:spcAft>
              <a:buFont typeface="Wingdings" panose="05000000000000000000" pitchFamily="2" charset="2"/>
              <a:buChar char="l"/>
              <a:defRPr lang="zh-TW" altLang="en-US" sz="2000" b="1" kern="1200">
                <a:solidFill>
                  <a:schemeClr val="accent2"/>
                </a:solidFill>
                <a:latin typeface="微軟正黑體" panose="020B0604030504040204" pitchFamily="34" charset="-120"/>
                <a:ea typeface="微軟正黑體" panose="020B0604030504040204" pitchFamily="34" charset="-120"/>
                <a:cs typeface="+mn-cs"/>
              </a:defRPr>
            </a:lvl3pPr>
            <a:lvl4pPr marL="1657316" indent="-285750" algn="l" rtl="0" eaLnBrk="1" fontAlgn="base" hangingPunct="1">
              <a:lnSpc>
                <a:spcPct val="90000"/>
              </a:lnSpc>
              <a:spcBef>
                <a:spcPts val="500"/>
              </a:spcBef>
              <a:spcAft>
                <a:spcPct val="0"/>
              </a:spcAft>
              <a:buFont typeface="Wingdings" panose="05000000000000000000" pitchFamily="2" charset="2"/>
              <a:buChar char="n"/>
              <a:defRPr lang="zh-TW" altLang="en-US" b="1" kern="1200">
                <a:solidFill>
                  <a:srgbClr val="0000CC"/>
                </a:solidFill>
                <a:latin typeface="微軟正黑體" panose="020B0604030504040204" pitchFamily="34" charset="-120"/>
                <a:ea typeface="微軟正黑體" panose="020B0604030504040204" pitchFamily="34" charset="-120"/>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lang="en-US" altLang="en-US" b="1" kern="1200" dirty="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zh-TW" altLang="en-US" sz="2800" dirty="0">
                <a:solidFill>
                  <a:schemeClr val="tx1"/>
                </a:solidFill>
              </a:rPr>
              <a:t>請購金額大於</a:t>
            </a:r>
            <a:r>
              <a:rPr kumimoji="0" lang="en-US" altLang="zh-TW" sz="2800" dirty="0">
                <a:solidFill>
                  <a:schemeClr val="tx1"/>
                </a:solidFill>
              </a:rPr>
              <a:t>2,000</a:t>
            </a:r>
            <a:r>
              <a:rPr kumimoji="0" lang="zh-TW" altLang="en-US" sz="2800" dirty="0">
                <a:solidFill>
                  <a:schemeClr val="tx1"/>
                </a:solidFill>
              </a:rPr>
              <a:t>元</a:t>
            </a:r>
          </a:p>
        </p:txBody>
      </p:sp>
      <p:graphicFrame>
        <p:nvGraphicFramePr>
          <p:cNvPr id="5" name="資料庫圖表 4"/>
          <p:cNvGraphicFramePr/>
          <p:nvPr>
            <p:extLst>
              <p:ext uri="{D42A27DB-BD31-4B8C-83A1-F6EECF244321}">
                <p14:modId xmlns:p14="http://schemas.microsoft.com/office/powerpoint/2010/main" val="2145082881"/>
              </p:ext>
            </p:extLst>
          </p:nvPr>
        </p:nvGraphicFramePr>
        <p:xfrm>
          <a:off x="628650" y="1690688"/>
          <a:ext cx="7968754" cy="17383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27681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r>
              <a:rPr lang="en-US" altLang="zh-TW" sz="4200" dirty="0"/>
              <a:t>3.5 </a:t>
            </a:r>
            <a:r>
              <a:rPr lang="zh-TW" altLang="en-US" sz="4200" dirty="0"/>
              <a:t>請購估價單規定</a:t>
            </a:r>
          </a:p>
        </p:txBody>
      </p:sp>
      <p:sp>
        <p:nvSpPr>
          <p:cNvPr id="6" name="內容版面配置區 2"/>
          <p:cNvSpPr>
            <a:spLocks noGrp="1"/>
          </p:cNvSpPr>
          <p:nvPr>
            <p:ph idx="1"/>
          </p:nvPr>
        </p:nvSpPr>
        <p:spPr>
          <a:xfrm>
            <a:off x="899592" y="4306862"/>
            <a:ext cx="7886700" cy="1642418"/>
          </a:xfrm>
        </p:spPr>
        <p:txBody>
          <a:bodyPr>
            <a:normAutofit fontScale="92500" lnSpcReduction="10000"/>
          </a:bodyPr>
          <a:lstStyle/>
          <a:p>
            <a:pPr marL="458787" indent="-457200">
              <a:buFont typeface="Wingdings" pitchFamily="2" charset="2"/>
              <a:buAutoNum type="circleNumWdWhitePlain"/>
            </a:pPr>
            <a:r>
              <a:rPr lang="zh-TW" altLang="en-US" sz="2200" b="0" dirty="0">
                <a:solidFill>
                  <a:schemeClr val="tx1"/>
                </a:solidFill>
              </a:rPr>
              <a:t>估價單</a:t>
            </a:r>
            <a:r>
              <a:rPr lang="en-US" altLang="zh-TW" sz="2200" b="0" dirty="0">
                <a:solidFill>
                  <a:schemeClr val="tx1"/>
                </a:solidFill>
              </a:rPr>
              <a:t>【</a:t>
            </a:r>
            <a:r>
              <a:rPr lang="zh-TW" altLang="en-US" sz="2200" b="0" dirty="0">
                <a:solidFill>
                  <a:schemeClr val="tx1"/>
                </a:solidFill>
              </a:rPr>
              <a:t>內容與品名需相同</a:t>
            </a:r>
            <a:r>
              <a:rPr lang="en-US" altLang="zh-TW" sz="2200" b="0" dirty="0">
                <a:solidFill>
                  <a:schemeClr val="tx1"/>
                </a:solidFill>
              </a:rPr>
              <a:t>】 </a:t>
            </a:r>
            <a:r>
              <a:rPr lang="zh-TW" altLang="en-US" sz="2200" b="0" dirty="0">
                <a:solidFill>
                  <a:schemeClr val="tx1"/>
                </a:solidFill>
              </a:rPr>
              <a:t>。</a:t>
            </a:r>
            <a:endParaRPr lang="en-US" altLang="zh-TW" sz="2200" b="0" dirty="0">
              <a:solidFill>
                <a:schemeClr val="tx1"/>
              </a:solidFill>
            </a:endParaRPr>
          </a:p>
          <a:p>
            <a:pPr marL="458787" indent="-457200">
              <a:buFont typeface="Wingdings" pitchFamily="2" charset="2"/>
              <a:buAutoNum type="circleNumWdWhitePlain"/>
            </a:pPr>
            <a:r>
              <a:rPr lang="zh-TW" altLang="en-US" sz="2200" b="0" dirty="0">
                <a:solidFill>
                  <a:schemeClr val="tx1"/>
                </a:solidFill>
              </a:rPr>
              <a:t>估價單</a:t>
            </a:r>
            <a:r>
              <a:rPr lang="en-US" altLang="zh-TW" sz="2200" b="0" dirty="0">
                <a:solidFill>
                  <a:schemeClr val="tx1"/>
                </a:solidFill>
              </a:rPr>
              <a:t>【</a:t>
            </a:r>
            <a:r>
              <a:rPr lang="zh-TW" altLang="en-US" sz="2200" b="0" dirty="0">
                <a:solidFill>
                  <a:schemeClr val="tx1"/>
                </a:solidFill>
              </a:rPr>
              <a:t>需有日期及廠商報價章</a:t>
            </a:r>
            <a:r>
              <a:rPr lang="en-US" altLang="zh-TW" sz="2200" b="0" dirty="0">
                <a:solidFill>
                  <a:schemeClr val="tx1"/>
                </a:solidFill>
              </a:rPr>
              <a:t>】 </a:t>
            </a:r>
            <a:r>
              <a:rPr lang="zh-TW" altLang="en-US" sz="2200" b="0" dirty="0">
                <a:solidFill>
                  <a:schemeClr val="tx1"/>
                </a:solidFill>
              </a:rPr>
              <a:t>。</a:t>
            </a:r>
          </a:p>
          <a:p>
            <a:pPr marL="458787" indent="-457200">
              <a:buFont typeface="Wingdings" pitchFamily="2" charset="2"/>
              <a:buAutoNum type="circleNumWdWhitePlain"/>
            </a:pPr>
            <a:r>
              <a:rPr lang="zh-TW" altLang="en-US" sz="2200" b="0" dirty="0">
                <a:solidFill>
                  <a:schemeClr val="tx1"/>
                </a:solidFill>
              </a:rPr>
              <a:t>估價單日期不可晚於</a:t>
            </a:r>
            <a:r>
              <a:rPr lang="en-US" altLang="zh-TW" sz="2200" b="0" dirty="0">
                <a:solidFill>
                  <a:schemeClr val="tx1"/>
                </a:solidFill>
              </a:rPr>
              <a:t>【</a:t>
            </a:r>
            <a:r>
              <a:rPr lang="zh-TW" altLang="en-US" sz="2200" b="0" dirty="0">
                <a:solidFill>
                  <a:schemeClr val="tx1"/>
                </a:solidFill>
              </a:rPr>
              <a:t>發票日期</a:t>
            </a:r>
            <a:r>
              <a:rPr lang="en-US" altLang="zh-TW" sz="2200" b="0" dirty="0">
                <a:solidFill>
                  <a:schemeClr val="tx1"/>
                </a:solidFill>
              </a:rPr>
              <a:t>】</a:t>
            </a:r>
            <a:r>
              <a:rPr lang="zh-TW" altLang="en-US" sz="2200" b="0" dirty="0">
                <a:solidFill>
                  <a:schemeClr val="tx1"/>
                </a:solidFill>
              </a:rPr>
              <a:t>及</a:t>
            </a:r>
            <a:r>
              <a:rPr lang="en-US" altLang="zh-TW" sz="2200" b="0" dirty="0">
                <a:solidFill>
                  <a:schemeClr val="tx1"/>
                </a:solidFill>
              </a:rPr>
              <a:t>【</a:t>
            </a:r>
            <a:r>
              <a:rPr lang="zh-TW" altLang="en-US" sz="2200" b="0" dirty="0">
                <a:solidFill>
                  <a:schemeClr val="tx1"/>
                </a:solidFill>
              </a:rPr>
              <a:t>請款日期</a:t>
            </a:r>
            <a:r>
              <a:rPr lang="en-US" altLang="zh-TW" sz="2200" b="0" dirty="0">
                <a:solidFill>
                  <a:schemeClr val="tx1"/>
                </a:solidFill>
              </a:rPr>
              <a:t>】 </a:t>
            </a:r>
            <a:r>
              <a:rPr lang="zh-TW" altLang="en-US" sz="2200" b="0" dirty="0">
                <a:solidFill>
                  <a:schemeClr val="tx1"/>
                </a:solidFill>
              </a:rPr>
              <a:t>。</a:t>
            </a:r>
            <a:endParaRPr lang="en-US" altLang="zh-TW" sz="2200" b="0" dirty="0">
              <a:solidFill>
                <a:schemeClr val="tx1"/>
              </a:solidFill>
            </a:endParaRPr>
          </a:p>
          <a:p>
            <a:r>
              <a:rPr lang="zh-TW" altLang="en-US" sz="2400" b="0" dirty="0">
                <a:latin typeface="微軟正黑體" panose="020B0604030504040204" pitchFamily="34" charset="-120"/>
              </a:rPr>
              <a:t>請購問題，請洽</a:t>
            </a:r>
            <a:r>
              <a:rPr lang="en-US" altLang="zh-TW" sz="2400" b="0" dirty="0">
                <a:latin typeface="微軟正黑體" panose="020B0604030504040204" pitchFamily="34" charset="-120"/>
              </a:rPr>
              <a:t>【</a:t>
            </a:r>
            <a:r>
              <a:rPr lang="zh-TW" altLang="en-US" sz="2400" b="0" dirty="0">
                <a:latin typeface="微軟正黑體" panose="020B0604030504040204" pitchFamily="34" charset="-120"/>
              </a:rPr>
              <a:t>採購組</a:t>
            </a:r>
            <a:r>
              <a:rPr lang="en-US" altLang="zh-TW" sz="2400" b="0" dirty="0">
                <a:latin typeface="微軟正黑體" panose="020B0604030504040204" pitchFamily="34" charset="-120"/>
              </a:rPr>
              <a:t>#2380】</a:t>
            </a:r>
            <a:endParaRPr lang="zh-TW" altLang="en-US" sz="2200" b="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32</a:t>
            </a:fld>
            <a:endParaRPr lang="en-US" dirty="0"/>
          </a:p>
        </p:txBody>
      </p:sp>
      <p:graphicFrame>
        <p:nvGraphicFramePr>
          <p:cNvPr id="8" name="內容版面配置區 4"/>
          <p:cNvGraphicFramePr>
            <a:graphicFrameLocks/>
          </p:cNvGraphicFramePr>
          <p:nvPr>
            <p:extLst>
              <p:ext uri="{D42A27DB-BD31-4B8C-83A1-F6EECF244321}">
                <p14:modId xmlns:p14="http://schemas.microsoft.com/office/powerpoint/2010/main" val="2444680933"/>
              </p:ext>
            </p:extLst>
          </p:nvPr>
        </p:nvGraphicFramePr>
        <p:xfrm>
          <a:off x="827584" y="1891197"/>
          <a:ext cx="7886700" cy="2041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6456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r>
              <a:rPr lang="en-US" altLang="zh-TW" sz="4200" dirty="0"/>
              <a:t>3.6 </a:t>
            </a:r>
            <a:r>
              <a:rPr lang="zh-TW" altLang="en-US" sz="4200" dirty="0"/>
              <a:t>請款作業程序</a:t>
            </a:r>
          </a:p>
        </p:txBody>
      </p:sp>
      <p:sp>
        <p:nvSpPr>
          <p:cNvPr id="6" name="內容版面配置區 2"/>
          <p:cNvSpPr>
            <a:spLocks noGrp="1"/>
          </p:cNvSpPr>
          <p:nvPr>
            <p:ph idx="1"/>
          </p:nvPr>
        </p:nvSpPr>
        <p:spPr/>
        <p:txBody>
          <a:bodyPr>
            <a:normAutofit/>
          </a:bodyPr>
          <a:lstStyle/>
          <a:p>
            <a:r>
              <a:rPr lang="zh-TW" altLang="en-US" sz="2400" b="0" dirty="0">
                <a:solidFill>
                  <a:schemeClr val="tx1"/>
                </a:solidFill>
                <a:latin typeface="微軟正黑體" panose="020B0604030504040204" pitchFamily="34" charset="-120"/>
              </a:rPr>
              <a:t>請款：指依法完成請購程序後，辦理付款作業。</a:t>
            </a:r>
            <a:endParaRPr lang="en-US" altLang="zh-TW" sz="2400" b="0" dirty="0">
              <a:solidFill>
                <a:schemeClr val="tx1"/>
              </a:solidFill>
              <a:latin typeface="微軟正黑體" panose="020B0604030504040204" pitchFamily="34" charset="-120"/>
            </a:endParaRPr>
          </a:p>
          <a:p>
            <a:endParaRPr lang="zh-TW" altLang="en-US" sz="2400" b="0" dirty="0">
              <a:solidFill>
                <a:schemeClr val="tx1"/>
              </a:solidFill>
              <a:latin typeface="微軟正黑體" panose="020B0604030504040204" pitchFamily="34" charset="-120"/>
            </a:endParaRPr>
          </a:p>
          <a:p>
            <a:pPr marL="914389" lvl="1" indent="-457200">
              <a:buFont typeface="+mj-lt"/>
              <a:buAutoNum type="arabicPeriod"/>
            </a:pPr>
            <a:endParaRPr lang="en-US" altLang="zh-TW" b="0" dirty="0">
              <a:solidFill>
                <a:schemeClr val="tx1"/>
              </a:solidFill>
            </a:endParaRPr>
          </a:p>
          <a:p>
            <a:endParaRPr lang="zh-TW" altLang="en-US" sz="240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33</a:t>
            </a:fld>
            <a:endParaRPr lang="en-US" dirty="0"/>
          </a:p>
        </p:txBody>
      </p:sp>
      <p:graphicFrame>
        <p:nvGraphicFramePr>
          <p:cNvPr id="3" name="資料庫圖表 2"/>
          <p:cNvGraphicFramePr/>
          <p:nvPr>
            <p:extLst>
              <p:ext uri="{D42A27DB-BD31-4B8C-83A1-F6EECF244321}">
                <p14:modId xmlns:p14="http://schemas.microsoft.com/office/powerpoint/2010/main" val="3010993822"/>
              </p:ext>
            </p:extLst>
          </p:nvPr>
        </p:nvGraphicFramePr>
        <p:xfrm>
          <a:off x="611560" y="2780928"/>
          <a:ext cx="8100900"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8654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r>
              <a:rPr lang="en-US" altLang="zh-TW" sz="4200" dirty="0"/>
              <a:t>3.6 </a:t>
            </a:r>
            <a:r>
              <a:rPr lang="zh-TW" altLang="en-US" sz="4200" dirty="0"/>
              <a:t>請款注意事項</a:t>
            </a:r>
          </a:p>
        </p:txBody>
      </p:sp>
      <p:sp>
        <p:nvSpPr>
          <p:cNvPr id="6" name="內容版面配置區 2"/>
          <p:cNvSpPr>
            <a:spLocks noGrp="1"/>
          </p:cNvSpPr>
          <p:nvPr>
            <p:ph idx="1"/>
          </p:nvPr>
        </p:nvSpPr>
        <p:spPr>
          <a:xfrm>
            <a:off x="594959" y="1412776"/>
            <a:ext cx="7975798" cy="4351338"/>
          </a:xfrm>
        </p:spPr>
        <p:txBody>
          <a:bodyPr>
            <a:normAutofit fontScale="92500" lnSpcReduction="20000"/>
          </a:bodyPr>
          <a:lstStyle/>
          <a:p>
            <a:pPr marL="458787" indent="-457200">
              <a:lnSpc>
                <a:spcPct val="100000"/>
              </a:lnSpc>
              <a:buFont typeface="+mj-lt"/>
              <a:buAutoNum type="arabicParenR"/>
            </a:pPr>
            <a:r>
              <a:rPr lang="zh-TW" altLang="en-US" sz="2400" b="1" dirty="0">
                <a:solidFill>
                  <a:srgbClr val="FF0000"/>
                </a:solidFill>
              </a:rPr>
              <a:t>一張請款單最多貼</a:t>
            </a:r>
            <a:r>
              <a:rPr lang="en-US" altLang="zh-TW" sz="2400" b="1" dirty="0">
                <a:solidFill>
                  <a:srgbClr val="FF0000"/>
                </a:solidFill>
              </a:rPr>
              <a:t>5</a:t>
            </a:r>
            <a:r>
              <a:rPr lang="zh-TW" altLang="en-US" sz="2400" b="1" dirty="0">
                <a:solidFill>
                  <a:srgbClr val="FF0000"/>
                </a:solidFill>
              </a:rPr>
              <a:t>張，請</a:t>
            </a:r>
            <a:r>
              <a:rPr lang="en-US" altLang="zh-TW" sz="2400" b="1" dirty="0">
                <a:solidFill>
                  <a:srgbClr val="FF0000"/>
                </a:solidFill>
              </a:rPr>
              <a:t>【</a:t>
            </a:r>
            <a:r>
              <a:rPr lang="zh-TW" altLang="en-US" sz="2400" b="1" dirty="0">
                <a:solidFill>
                  <a:srgbClr val="FF0000"/>
                </a:solidFill>
              </a:rPr>
              <a:t>採漸層方式浮貼</a:t>
            </a:r>
            <a:r>
              <a:rPr lang="en-US" altLang="zh-TW" sz="2400" b="1" dirty="0">
                <a:solidFill>
                  <a:srgbClr val="FF0000"/>
                </a:solidFill>
              </a:rPr>
              <a:t>】</a:t>
            </a:r>
            <a:r>
              <a:rPr lang="zh-TW" altLang="en-US" sz="2400" b="1" dirty="0">
                <a:solidFill>
                  <a:srgbClr val="FF0000"/>
                </a:solidFill>
              </a:rPr>
              <a:t>。</a:t>
            </a:r>
          </a:p>
          <a:p>
            <a:pPr marL="458787" indent="-457200">
              <a:lnSpc>
                <a:spcPct val="100000"/>
              </a:lnSpc>
              <a:buFont typeface="+mj-lt"/>
              <a:buAutoNum type="arabicParenR"/>
            </a:pPr>
            <a:r>
              <a:rPr lang="zh-TW" altLang="en-US" sz="2400" dirty="0">
                <a:solidFill>
                  <a:srgbClr val="FF0000"/>
                </a:solidFill>
              </a:rPr>
              <a:t>請以</a:t>
            </a:r>
            <a:r>
              <a:rPr lang="en-US" altLang="zh-TW" sz="2400" dirty="0">
                <a:solidFill>
                  <a:srgbClr val="FF0000"/>
                </a:solidFill>
              </a:rPr>
              <a:t>【</a:t>
            </a:r>
            <a:r>
              <a:rPr lang="zh-TW" altLang="en-US" sz="2400" dirty="0">
                <a:solidFill>
                  <a:srgbClr val="FF0000"/>
                </a:solidFill>
              </a:rPr>
              <a:t>膠水</a:t>
            </a:r>
            <a:r>
              <a:rPr lang="en-US" altLang="zh-TW" sz="2400" dirty="0">
                <a:solidFill>
                  <a:srgbClr val="FF0000"/>
                </a:solidFill>
              </a:rPr>
              <a:t>】</a:t>
            </a:r>
            <a:r>
              <a:rPr lang="zh-TW" altLang="en-US" sz="2400" dirty="0">
                <a:solidFill>
                  <a:srgbClr val="FF0000"/>
                </a:solidFill>
              </a:rPr>
              <a:t>黏貼，勿用膠帶、口紅膠或釘書機。</a:t>
            </a:r>
          </a:p>
          <a:p>
            <a:pPr marL="458787" indent="-457200">
              <a:lnSpc>
                <a:spcPct val="100000"/>
              </a:lnSpc>
              <a:buFont typeface="+mj-lt"/>
              <a:buAutoNum type="arabicParenR"/>
            </a:pPr>
            <a:r>
              <a:rPr lang="en-US" altLang="zh-TW" sz="2400" dirty="0">
                <a:solidFill>
                  <a:srgbClr val="FF0000"/>
                </a:solidFill>
              </a:rPr>
              <a:t>【</a:t>
            </a:r>
            <a:r>
              <a:rPr lang="zh-TW" altLang="en-US" sz="2400" dirty="0">
                <a:solidFill>
                  <a:srgbClr val="FF0000"/>
                </a:solidFill>
              </a:rPr>
              <a:t>請款單金額</a:t>
            </a:r>
            <a:r>
              <a:rPr lang="en-US" altLang="zh-TW" sz="2400" dirty="0">
                <a:solidFill>
                  <a:srgbClr val="FF0000"/>
                </a:solidFill>
              </a:rPr>
              <a:t>】</a:t>
            </a:r>
            <a:r>
              <a:rPr lang="zh-TW" altLang="en-US" sz="2400" dirty="0">
                <a:solidFill>
                  <a:srgbClr val="FF0000"/>
                </a:solidFill>
              </a:rPr>
              <a:t>應與</a:t>
            </a:r>
            <a:r>
              <a:rPr lang="en-US" altLang="zh-TW" sz="2400" dirty="0">
                <a:solidFill>
                  <a:srgbClr val="FF0000"/>
                </a:solidFill>
              </a:rPr>
              <a:t>【</a:t>
            </a:r>
            <a:r>
              <a:rPr lang="zh-TW" altLang="en-US" sz="2400" dirty="0">
                <a:solidFill>
                  <a:srgbClr val="FF0000"/>
                </a:solidFill>
              </a:rPr>
              <a:t>發票金額</a:t>
            </a:r>
            <a:r>
              <a:rPr lang="en-US" altLang="zh-TW" sz="2400" dirty="0">
                <a:solidFill>
                  <a:srgbClr val="FF0000"/>
                </a:solidFill>
              </a:rPr>
              <a:t>】</a:t>
            </a:r>
            <a:r>
              <a:rPr lang="zh-TW" altLang="en-US" sz="2400" dirty="0">
                <a:solidFill>
                  <a:srgbClr val="FF0000"/>
                </a:solidFill>
              </a:rPr>
              <a:t>相同。</a:t>
            </a:r>
            <a:endParaRPr lang="en-US" altLang="zh-TW" sz="2400" dirty="0">
              <a:solidFill>
                <a:srgbClr val="FF0000"/>
              </a:solidFill>
            </a:endParaRPr>
          </a:p>
          <a:p>
            <a:pPr marL="1030276" lvl="1" indent="-457200">
              <a:lnSpc>
                <a:spcPct val="100000"/>
              </a:lnSpc>
              <a:buFont typeface="+mj-lt"/>
              <a:buAutoNum type="arabicParenR"/>
            </a:pPr>
            <a:r>
              <a:rPr lang="en-US" altLang="zh-TW" b="0" dirty="0">
                <a:solidFill>
                  <a:srgbClr val="FF0000"/>
                </a:solidFill>
              </a:rPr>
              <a:t>【</a:t>
            </a:r>
            <a:r>
              <a:rPr lang="zh-TW" altLang="en-US" b="0" dirty="0">
                <a:solidFill>
                  <a:srgbClr val="FF0000"/>
                </a:solidFill>
              </a:rPr>
              <a:t>請款單金額</a:t>
            </a:r>
            <a:r>
              <a:rPr lang="en-US" altLang="zh-TW" b="0" dirty="0">
                <a:solidFill>
                  <a:srgbClr val="FF0000"/>
                </a:solidFill>
              </a:rPr>
              <a:t>】 &lt;【</a:t>
            </a:r>
            <a:r>
              <a:rPr lang="zh-TW" altLang="en-US" b="0" dirty="0">
                <a:solidFill>
                  <a:srgbClr val="FF0000"/>
                </a:solidFill>
              </a:rPr>
              <a:t>發票金額</a:t>
            </a:r>
            <a:r>
              <a:rPr lang="en-US" altLang="zh-TW" b="0" dirty="0">
                <a:solidFill>
                  <a:srgbClr val="FF0000"/>
                </a:solidFill>
              </a:rPr>
              <a:t>】</a:t>
            </a:r>
            <a:r>
              <a:rPr lang="zh-TW" altLang="en-US" b="0" dirty="0">
                <a:solidFill>
                  <a:srgbClr val="FF0000"/>
                </a:solidFill>
              </a:rPr>
              <a:t>，請於請款單發票明細</a:t>
            </a:r>
            <a:r>
              <a:rPr lang="en-US" altLang="zh-TW" b="0" dirty="0">
                <a:solidFill>
                  <a:srgbClr val="FF0000"/>
                </a:solidFill>
              </a:rPr>
              <a:t>【</a:t>
            </a:r>
            <a:r>
              <a:rPr lang="zh-TW" altLang="en-US" b="0" dirty="0">
                <a:solidFill>
                  <a:srgbClr val="FF0000"/>
                </a:solidFill>
              </a:rPr>
              <a:t>備註欄</a:t>
            </a:r>
            <a:r>
              <a:rPr lang="en-US" altLang="zh-TW" b="0" dirty="0">
                <a:solidFill>
                  <a:srgbClr val="FF0000"/>
                </a:solidFill>
              </a:rPr>
              <a:t>】</a:t>
            </a:r>
            <a:r>
              <a:rPr lang="zh-TW" altLang="en-US" b="0" dirty="0">
                <a:solidFill>
                  <a:srgbClr val="FF0000"/>
                </a:solidFill>
              </a:rPr>
              <a:t>註記</a:t>
            </a:r>
            <a:r>
              <a:rPr lang="en-US" altLang="zh-TW" b="0" dirty="0">
                <a:solidFill>
                  <a:srgbClr val="FF0000"/>
                </a:solidFill>
              </a:rPr>
              <a:t>【</a:t>
            </a:r>
            <a:r>
              <a:rPr lang="zh-TW" altLang="en-US" b="0" dirty="0">
                <a:solidFill>
                  <a:srgbClr val="FF0000"/>
                </a:solidFill>
              </a:rPr>
              <a:t>超支金額自行吸收</a:t>
            </a:r>
            <a:r>
              <a:rPr lang="en-US" altLang="zh-TW" b="0" dirty="0">
                <a:solidFill>
                  <a:srgbClr val="FF0000"/>
                </a:solidFill>
              </a:rPr>
              <a:t>】</a:t>
            </a:r>
            <a:r>
              <a:rPr lang="zh-TW" altLang="en-US" b="0" dirty="0">
                <a:solidFill>
                  <a:srgbClr val="FF0000"/>
                </a:solidFill>
              </a:rPr>
              <a:t>。</a:t>
            </a:r>
          </a:p>
          <a:p>
            <a:pPr marL="458787" indent="-457200">
              <a:lnSpc>
                <a:spcPct val="100000"/>
              </a:lnSpc>
              <a:buFont typeface="+mj-lt"/>
              <a:buAutoNum type="arabicParenR"/>
            </a:pPr>
            <a:r>
              <a:rPr lang="zh-TW" altLang="en-US" sz="2400" b="0" dirty="0">
                <a:solidFill>
                  <a:schemeClr val="tx1"/>
                </a:solidFill>
              </a:rPr>
              <a:t>請款單請</a:t>
            </a:r>
            <a:r>
              <a:rPr lang="en-US" altLang="zh-TW" sz="2400" b="0" dirty="0">
                <a:solidFill>
                  <a:schemeClr val="tx1"/>
                </a:solidFill>
              </a:rPr>
              <a:t>【</a:t>
            </a:r>
            <a:r>
              <a:rPr lang="zh-TW" altLang="en-US" sz="2400" b="0" dirty="0">
                <a:solidFill>
                  <a:schemeClr val="tx1"/>
                </a:solidFill>
              </a:rPr>
              <a:t>簽章並押註日期</a:t>
            </a:r>
            <a:r>
              <a:rPr lang="en-US" altLang="zh-TW" sz="2400" b="0" dirty="0">
                <a:solidFill>
                  <a:schemeClr val="tx1"/>
                </a:solidFill>
              </a:rPr>
              <a:t>】 </a:t>
            </a:r>
            <a:r>
              <a:rPr lang="zh-TW" altLang="en-US" sz="2400" b="0" dirty="0">
                <a:solidFill>
                  <a:schemeClr val="tx1"/>
                </a:solidFill>
              </a:rPr>
              <a:t>。</a:t>
            </a:r>
          </a:p>
          <a:p>
            <a:pPr marL="458787" indent="-457200">
              <a:lnSpc>
                <a:spcPct val="100000"/>
              </a:lnSpc>
              <a:buFont typeface="+mj-lt"/>
              <a:buAutoNum type="arabicParenR"/>
            </a:pPr>
            <a:r>
              <a:rPr lang="zh-TW" altLang="en-US" sz="2400" b="0" dirty="0">
                <a:solidFill>
                  <a:schemeClr val="tx1"/>
                </a:solidFill>
              </a:rPr>
              <a:t>請款單</a:t>
            </a:r>
            <a:r>
              <a:rPr lang="en-US" altLang="zh-TW" sz="2400" b="0" dirty="0">
                <a:solidFill>
                  <a:schemeClr val="tx1"/>
                </a:solidFill>
              </a:rPr>
              <a:t>【</a:t>
            </a:r>
            <a:r>
              <a:rPr lang="zh-TW" altLang="en-US" sz="2400" b="0" dirty="0">
                <a:solidFill>
                  <a:schemeClr val="tx1"/>
                </a:solidFill>
              </a:rPr>
              <a:t>點收人</a:t>
            </a:r>
            <a:r>
              <a:rPr lang="en-US" altLang="zh-TW" sz="2400" b="0" dirty="0">
                <a:solidFill>
                  <a:schemeClr val="tx1"/>
                </a:solidFill>
              </a:rPr>
              <a:t>(</a:t>
            </a:r>
            <a:r>
              <a:rPr lang="zh-TW" altLang="en-US" sz="2400" b="0" dirty="0">
                <a:solidFill>
                  <a:schemeClr val="tx1"/>
                </a:solidFill>
              </a:rPr>
              <a:t>驗收人</a:t>
            </a:r>
            <a:r>
              <a:rPr lang="en-US" altLang="zh-TW" sz="2400" b="0" dirty="0">
                <a:solidFill>
                  <a:schemeClr val="tx1"/>
                </a:solidFill>
              </a:rPr>
              <a:t>)</a:t>
            </a:r>
            <a:r>
              <a:rPr lang="zh-TW" altLang="en-US" sz="2400" b="0" dirty="0">
                <a:solidFill>
                  <a:schemeClr val="tx1"/>
                </a:solidFill>
              </a:rPr>
              <a:t> </a:t>
            </a:r>
            <a:r>
              <a:rPr lang="en-US" altLang="zh-TW" sz="2400" b="0" dirty="0">
                <a:solidFill>
                  <a:schemeClr val="tx1"/>
                </a:solidFill>
              </a:rPr>
              <a:t>】</a:t>
            </a:r>
            <a:r>
              <a:rPr lang="zh-TW" altLang="en-US" sz="2400" b="0" dirty="0">
                <a:solidFill>
                  <a:schemeClr val="tx1"/>
                </a:solidFill>
              </a:rPr>
              <a:t>和</a:t>
            </a:r>
            <a:r>
              <a:rPr lang="en-US" altLang="zh-TW" sz="2400" b="0" dirty="0">
                <a:solidFill>
                  <a:schemeClr val="tx1"/>
                </a:solidFill>
              </a:rPr>
              <a:t>【</a:t>
            </a:r>
            <a:r>
              <a:rPr lang="zh-TW" altLang="en-US" sz="2400" b="0" dirty="0">
                <a:solidFill>
                  <a:schemeClr val="tx1"/>
                </a:solidFill>
              </a:rPr>
              <a:t>經手人</a:t>
            </a:r>
            <a:r>
              <a:rPr lang="en-US" altLang="zh-TW" sz="2400" b="0" dirty="0">
                <a:solidFill>
                  <a:schemeClr val="tx1"/>
                </a:solidFill>
              </a:rPr>
              <a:t>】</a:t>
            </a:r>
            <a:r>
              <a:rPr lang="zh-TW" altLang="en-US" sz="2400" b="0" u="sng" dirty="0">
                <a:solidFill>
                  <a:schemeClr val="tx1"/>
                </a:solidFill>
              </a:rPr>
              <a:t>不可為同一人</a:t>
            </a:r>
            <a:r>
              <a:rPr lang="zh-TW" altLang="en-US" sz="2400" b="0" dirty="0">
                <a:solidFill>
                  <a:schemeClr val="tx1"/>
                </a:solidFill>
              </a:rPr>
              <a:t>。</a:t>
            </a:r>
            <a:endParaRPr lang="en-US" altLang="zh-TW" sz="2400" b="0" dirty="0">
              <a:solidFill>
                <a:schemeClr val="tx1"/>
              </a:solidFill>
            </a:endParaRPr>
          </a:p>
          <a:p>
            <a:pPr marL="458787" indent="-457200">
              <a:lnSpc>
                <a:spcPct val="100000"/>
              </a:lnSpc>
              <a:buFont typeface="+mj-lt"/>
              <a:buAutoNum type="arabicParenR"/>
            </a:pPr>
            <a:r>
              <a:rPr lang="zh-TW" altLang="en-US" sz="2400" b="0" dirty="0">
                <a:solidFill>
                  <a:schemeClr val="tx1"/>
                </a:solidFill>
              </a:rPr>
              <a:t>請款單上付款方式，以</a:t>
            </a:r>
            <a:r>
              <a:rPr lang="en-US" altLang="zh-TW" sz="2400" b="0" dirty="0">
                <a:solidFill>
                  <a:schemeClr val="tx1"/>
                </a:solidFill>
              </a:rPr>
              <a:t>【</a:t>
            </a:r>
            <a:r>
              <a:rPr lang="zh-TW" altLang="en-US" sz="2400" b="0" u="sng" dirty="0">
                <a:solidFill>
                  <a:schemeClr val="tx1"/>
                </a:solidFill>
              </a:rPr>
              <a:t>逕付廠商</a:t>
            </a:r>
            <a:r>
              <a:rPr lang="en-US" altLang="zh-TW" sz="2400" b="0" dirty="0">
                <a:solidFill>
                  <a:schemeClr val="tx1"/>
                </a:solidFill>
              </a:rPr>
              <a:t>】</a:t>
            </a:r>
            <a:r>
              <a:rPr lang="zh-TW" altLang="en-US" sz="2400" b="0" dirty="0">
                <a:solidFill>
                  <a:schemeClr val="tx1"/>
                </a:solidFill>
              </a:rPr>
              <a:t>為原則，特殊情況應在付款情形註明</a:t>
            </a:r>
            <a:r>
              <a:rPr lang="en-US" altLang="zh-TW" sz="2400" b="0" dirty="0">
                <a:solidFill>
                  <a:schemeClr val="tx1"/>
                </a:solidFill>
              </a:rPr>
              <a:t>【</a:t>
            </a:r>
            <a:r>
              <a:rPr lang="zh-TW" altLang="en-US" sz="2400" b="0" dirty="0">
                <a:solidFill>
                  <a:schemeClr val="tx1"/>
                </a:solidFill>
              </a:rPr>
              <a:t>已代墊</a:t>
            </a:r>
            <a:r>
              <a:rPr lang="en-US" altLang="zh-TW" sz="2400" b="0" dirty="0">
                <a:solidFill>
                  <a:schemeClr val="tx1"/>
                </a:solidFill>
              </a:rPr>
              <a:t>】</a:t>
            </a:r>
            <a:r>
              <a:rPr lang="zh-TW" altLang="en-US" sz="2400" b="0" dirty="0">
                <a:solidFill>
                  <a:schemeClr val="tx1"/>
                </a:solidFill>
              </a:rPr>
              <a:t>或</a:t>
            </a:r>
            <a:r>
              <a:rPr lang="en-US" altLang="zh-TW" sz="2400" b="0" dirty="0">
                <a:solidFill>
                  <a:schemeClr val="tx1"/>
                </a:solidFill>
              </a:rPr>
              <a:t>【</a:t>
            </a:r>
            <a:r>
              <a:rPr lang="zh-TW" altLang="en-US" sz="2400" b="0" dirty="0">
                <a:solidFill>
                  <a:schemeClr val="tx1"/>
                </a:solidFill>
              </a:rPr>
              <a:t>已預支</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58787" indent="-457200">
              <a:lnSpc>
                <a:spcPct val="100000"/>
              </a:lnSpc>
              <a:buFont typeface="+mj-lt"/>
              <a:buAutoNum type="arabicParenR"/>
            </a:pPr>
            <a:r>
              <a:rPr lang="zh-TW" altLang="en-US" sz="2400" b="0" dirty="0">
                <a:solidFill>
                  <a:schemeClr val="tx1"/>
                </a:solidFill>
              </a:rPr>
              <a:t>單據或憑證，如不因時間而毀損，</a:t>
            </a:r>
            <a:r>
              <a:rPr lang="en-US" altLang="zh-TW" sz="2400" b="0" dirty="0">
                <a:solidFill>
                  <a:schemeClr val="tx1"/>
                </a:solidFill>
              </a:rPr>
              <a:t>【</a:t>
            </a:r>
            <a:r>
              <a:rPr lang="zh-TW" altLang="en-US" sz="2400" b="0" dirty="0">
                <a:solidFill>
                  <a:schemeClr val="tx1"/>
                </a:solidFill>
              </a:rPr>
              <a:t>不用再複印</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58787" indent="-457200">
              <a:lnSpc>
                <a:spcPct val="100000"/>
              </a:lnSpc>
              <a:buFont typeface="+mj-lt"/>
              <a:buAutoNum type="arabicParenR"/>
            </a:pPr>
            <a:r>
              <a:rPr lang="zh-TW" altLang="en-US" sz="2400" dirty="0">
                <a:solidFill>
                  <a:schemeClr val="tx1"/>
                </a:solidFill>
              </a:rPr>
              <a:t>檢視經費來源及預算項目是否正確。</a:t>
            </a:r>
            <a:endParaRPr lang="zh-TW" altLang="en-US" sz="2400" b="0" dirty="0">
              <a:solidFill>
                <a:schemeClr val="tx1"/>
              </a:solidFill>
            </a:endParaRPr>
          </a:p>
          <a:p>
            <a:endParaRPr lang="zh-TW" altLang="en-US" sz="2400" b="0" dirty="0">
              <a:solidFill>
                <a:schemeClr val="tx1"/>
              </a:solidFill>
              <a:latin typeface="微軟正黑體" panose="020B0604030504040204" pitchFamily="34" charset="-120"/>
            </a:endParaRPr>
          </a:p>
          <a:p>
            <a:pPr marL="914389" lvl="1" indent="-457200">
              <a:buFont typeface="+mj-lt"/>
              <a:buAutoNum type="arabicPeriod"/>
            </a:pPr>
            <a:endParaRPr lang="en-US" altLang="zh-TW" b="0" dirty="0">
              <a:solidFill>
                <a:schemeClr val="tx1"/>
              </a:solidFill>
            </a:endParaRPr>
          </a:p>
          <a:p>
            <a:endParaRPr lang="zh-TW" altLang="en-US" sz="240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34</a:t>
            </a:fld>
            <a:endParaRPr lang="en-US" dirty="0"/>
          </a:p>
        </p:txBody>
      </p:sp>
    </p:spTree>
    <p:extLst>
      <p:ext uri="{BB962C8B-B14F-4D97-AF65-F5344CB8AC3E}">
        <p14:creationId xmlns:p14="http://schemas.microsoft.com/office/powerpoint/2010/main" val="3892999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32656"/>
            <a:ext cx="7886700" cy="1325563"/>
          </a:xfrm>
        </p:spPr>
        <p:txBody>
          <a:bodyPr/>
          <a:lstStyle/>
          <a:p>
            <a:r>
              <a:rPr lang="en-US" altLang="zh-TW" dirty="0"/>
              <a:t>3.6 </a:t>
            </a:r>
            <a:r>
              <a:rPr lang="zh-TW" altLang="en-US" dirty="0"/>
              <a:t>請款用途說明欄</a:t>
            </a:r>
            <a:r>
              <a:rPr lang="en-US" altLang="zh-TW" dirty="0"/>
              <a:t>-</a:t>
            </a:r>
            <a:r>
              <a:rPr lang="zh-TW" altLang="en-US" dirty="0"/>
              <a:t>填寫範例</a:t>
            </a:r>
          </a:p>
        </p:txBody>
      </p:sp>
      <p:sp>
        <p:nvSpPr>
          <p:cNvPr id="3" name="內容版面配置區 2"/>
          <p:cNvSpPr>
            <a:spLocks noGrp="1"/>
          </p:cNvSpPr>
          <p:nvPr>
            <p:ph idx="1"/>
          </p:nvPr>
        </p:nvSpPr>
        <p:spPr>
          <a:xfrm>
            <a:off x="614740" y="4725143"/>
            <a:ext cx="7886700" cy="1974717"/>
          </a:xfrm>
        </p:spPr>
        <p:txBody>
          <a:bodyPr/>
          <a:lstStyle/>
          <a:p>
            <a:endParaRPr lang="zh-TW" altLang="en-US"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35</a:t>
            </a:fld>
            <a:endParaRPr lang="en-US" altLang="en-US"/>
          </a:p>
        </p:txBody>
      </p:sp>
      <p:pic>
        <p:nvPicPr>
          <p:cNvPr id="7" name="圖片 6"/>
          <p:cNvPicPr>
            <a:picLocks noChangeAspect="1"/>
          </p:cNvPicPr>
          <p:nvPr/>
        </p:nvPicPr>
        <p:blipFill>
          <a:blip r:embed="rId2"/>
          <a:stretch>
            <a:fillRect/>
          </a:stretch>
        </p:blipFill>
        <p:spPr>
          <a:xfrm>
            <a:off x="5009" y="1425986"/>
            <a:ext cx="9145016" cy="5089108"/>
          </a:xfrm>
          <a:prstGeom prst="rect">
            <a:avLst/>
          </a:prstGeom>
        </p:spPr>
      </p:pic>
      <p:sp>
        <p:nvSpPr>
          <p:cNvPr id="10" name="矩形 9"/>
          <p:cNvSpPr/>
          <p:nvPr/>
        </p:nvSpPr>
        <p:spPr>
          <a:xfrm>
            <a:off x="971600" y="5589240"/>
            <a:ext cx="4104456" cy="767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rgbClr val="FF0000"/>
                </a:solidFill>
              </a:rPr>
              <a:t>為加快付款速度，用途說明請依照範例填寫</a:t>
            </a:r>
            <a:r>
              <a:rPr lang="en-US" altLang="zh-TW" b="1" dirty="0">
                <a:solidFill>
                  <a:srgbClr val="FF0000"/>
                </a:solidFill>
              </a:rPr>
              <a:t>-</a:t>
            </a:r>
            <a:r>
              <a:rPr lang="zh-TW" altLang="en-US" b="1" dirty="0">
                <a:solidFill>
                  <a:srgbClr val="FF0000"/>
                </a:solidFill>
              </a:rPr>
              <a:t>如下頁。</a:t>
            </a:r>
          </a:p>
        </p:txBody>
      </p:sp>
    </p:spTree>
    <p:extLst>
      <p:ext uri="{BB962C8B-B14F-4D97-AF65-F5344CB8AC3E}">
        <p14:creationId xmlns:p14="http://schemas.microsoft.com/office/powerpoint/2010/main" val="1681602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8700" y="685800"/>
            <a:ext cx="7704856" cy="1485900"/>
          </a:xfrm>
        </p:spPr>
        <p:txBody>
          <a:bodyPr/>
          <a:lstStyle/>
          <a:p>
            <a:r>
              <a:rPr lang="en-US" altLang="zh-TW" dirty="0"/>
              <a:t>3.6</a:t>
            </a:r>
            <a:r>
              <a:rPr lang="zh-TW" altLang="en-US" dirty="0"/>
              <a:t>請款用途說明欄</a:t>
            </a:r>
            <a:r>
              <a:rPr lang="en-US" altLang="zh-TW" dirty="0"/>
              <a:t>-</a:t>
            </a:r>
            <a:r>
              <a:rPr lang="zh-TW" altLang="en-US" dirty="0"/>
              <a:t>填寫範例</a:t>
            </a:r>
          </a:p>
        </p:txBody>
      </p:sp>
      <p:sp>
        <p:nvSpPr>
          <p:cNvPr id="3" name="內容版面配置區 2"/>
          <p:cNvSpPr>
            <a:spLocks noGrp="1"/>
          </p:cNvSpPr>
          <p:nvPr>
            <p:ph idx="1"/>
          </p:nvPr>
        </p:nvSpPr>
        <p:spPr>
          <a:xfrm>
            <a:off x="719572" y="1628800"/>
            <a:ext cx="8013984" cy="4608512"/>
          </a:xfrm>
        </p:spPr>
        <p:txBody>
          <a:bodyPr/>
          <a:lstStyle/>
          <a:p>
            <a:pPr>
              <a:lnSpc>
                <a:spcPct val="100000"/>
              </a:lnSpc>
              <a:spcBef>
                <a:spcPts val="400"/>
              </a:spcBef>
              <a:spcAft>
                <a:spcPts val="400"/>
              </a:spcAft>
            </a:pPr>
            <a:r>
              <a:rPr lang="zh-TW" altLang="en-US" sz="2400" b="0" dirty="0">
                <a:solidFill>
                  <a:schemeClr val="tx1"/>
                </a:solidFill>
              </a:rPr>
              <a:t>為加快付款速度，請依規定填寫於請款單用途</a:t>
            </a:r>
            <a:r>
              <a:rPr lang="en-US" altLang="zh-TW" sz="2400" b="0" dirty="0">
                <a:solidFill>
                  <a:schemeClr val="tx1"/>
                </a:solidFill>
              </a:rPr>
              <a:t>/</a:t>
            </a:r>
            <a:r>
              <a:rPr lang="zh-TW" altLang="en-US" sz="2400" b="0" dirty="0">
                <a:solidFill>
                  <a:schemeClr val="tx1"/>
                </a:solidFill>
              </a:rPr>
              <a:t>說明欄</a:t>
            </a:r>
            <a:endParaRPr lang="en-US" altLang="zh-TW" sz="2400" b="0" dirty="0">
              <a:solidFill>
                <a:schemeClr val="tx1"/>
              </a:solidFill>
            </a:endParaRPr>
          </a:p>
          <a:p>
            <a:pPr marL="1030276" lvl="1" indent="-457200">
              <a:lnSpc>
                <a:spcPct val="100000"/>
              </a:lnSpc>
              <a:spcBef>
                <a:spcPts val="400"/>
              </a:spcBef>
              <a:spcAft>
                <a:spcPts val="400"/>
              </a:spcAft>
              <a:buFont typeface="+mj-lt"/>
              <a:buAutoNum type="arabicParenR"/>
            </a:pPr>
            <a:r>
              <a:rPr lang="zh-TW" altLang="en-US" b="0" dirty="0">
                <a:solidFill>
                  <a:schemeClr val="tx1"/>
                </a:solidFill>
              </a:rPr>
              <a:t>差旅費。</a:t>
            </a:r>
          </a:p>
          <a:p>
            <a:pPr marL="1030276" lvl="1" indent="-457200">
              <a:lnSpc>
                <a:spcPct val="100000"/>
              </a:lnSpc>
              <a:spcBef>
                <a:spcPts val="400"/>
              </a:spcBef>
              <a:spcAft>
                <a:spcPts val="400"/>
              </a:spcAft>
              <a:buFont typeface="+mj-lt"/>
              <a:buAutoNum type="arabicParenR"/>
            </a:pPr>
            <a:r>
              <a:rPr lang="zh-TW" altLang="en-US" b="0" dirty="0">
                <a:solidFill>
                  <a:schemeClr val="tx1"/>
                </a:solidFill>
              </a:rPr>
              <a:t>餐費。</a:t>
            </a:r>
          </a:p>
          <a:p>
            <a:pPr marL="1030276" lvl="1" indent="-457200">
              <a:lnSpc>
                <a:spcPct val="100000"/>
              </a:lnSpc>
              <a:spcBef>
                <a:spcPts val="400"/>
              </a:spcBef>
              <a:spcAft>
                <a:spcPts val="400"/>
              </a:spcAft>
              <a:buFont typeface="+mj-lt"/>
              <a:buAutoNum type="arabicParenR"/>
            </a:pPr>
            <a:r>
              <a:rPr lang="zh-TW" altLang="en-US" b="0" dirty="0">
                <a:solidFill>
                  <a:schemeClr val="tx1"/>
                </a:solidFill>
              </a:rPr>
              <a:t>計畫人事費</a:t>
            </a:r>
            <a:r>
              <a:rPr lang="en-US" altLang="zh-TW" b="0" dirty="0">
                <a:solidFill>
                  <a:schemeClr val="tx1"/>
                </a:solidFill>
              </a:rPr>
              <a:t>(</a:t>
            </a:r>
            <a:r>
              <a:rPr lang="zh-TW" altLang="en-US" b="0" dirty="0">
                <a:solidFill>
                  <a:schemeClr val="tx1"/>
                </a:solidFill>
              </a:rPr>
              <a:t>工讀費</a:t>
            </a:r>
            <a:r>
              <a:rPr lang="en-US" altLang="zh-TW" b="0" dirty="0">
                <a:solidFill>
                  <a:schemeClr val="tx1"/>
                </a:solidFill>
              </a:rPr>
              <a:t>)</a:t>
            </a:r>
            <a:r>
              <a:rPr lang="zh-TW" altLang="en-US" b="0" dirty="0">
                <a:solidFill>
                  <a:schemeClr val="tx1"/>
                </a:solidFill>
              </a:rPr>
              <a:t>。</a:t>
            </a:r>
            <a:endParaRPr lang="en-US" altLang="zh-TW" b="0" dirty="0">
              <a:solidFill>
                <a:schemeClr val="tx1"/>
              </a:solidFill>
            </a:endParaRPr>
          </a:p>
          <a:p>
            <a:pPr marL="1030276" lvl="1" indent="-457200">
              <a:lnSpc>
                <a:spcPct val="100000"/>
              </a:lnSpc>
              <a:spcBef>
                <a:spcPts val="400"/>
              </a:spcBef>
              <a:spcAft>
                <a:spcPts val="400"/>
              </a:spcAft>
              <a:buFont typeface="+mj-lt"/>
              <a:buAutoNum type="arabicParenR"/>
            </a:pPr>
            <a:r>
              <a:rPr lang="zh-TW" altLang="en-US" b="0" dirty="0">
                <a:solidFill>
                  <a:schemeClr val="tx1"/>
                </a:solidFill>
              </a:rPr>
              <a:t>計畫勞保費</a:t>
            </a:r>
            <a:r>
              <a:rPr lang="en-US" altLang="zh-TW" b="0" dirty="0">
                <a:solidFill>
                  <a:schemeClr val="tx1"/>
                </a:solidFill>
              </a:rPr>
              <a:t>(</a:t>
            </a:r>
            <a:r>
              <a:rPr lang="zh-TW" altLang="en-US" b="0" dirty="0">
                <a:solidFill>
                  <a:schemeClr val="tx1"/>
                </a:solidFill>
              </a:rPr>
              <a:t>健保費、勞退金、補充保費</a:t>
            </a:r>
            <a:r>
              <a:rPr lang="en-US" altLang="zh-TW" b="0" dirty="0">
                <a:solidFill>
                  <a:schemeClr val="tx1"/>
                </a:solidFill>
              </a:rPr>
              <a:t>)</a:t>
            </a:r>
            <a:r>
              <a:rPr lang="zh-TW" altLang="en-US" b="0" dirty="0">
                <a:solidFill>
                  <a:schemeClr val="tx1"/>
                </a:solidFill>
              </a:rPr>
              <a:t>。</a:t>
            </a:r>
            <a:endParaRPr lang="en-US" altLang="zh-TW" b="0" dirty="0">
              <a:solidFill>
                <a:schemeClr val="tx1"/>
              </a:solidFill>
            </a:endParaRPr>
          </a:p>
          <a:p>
            <a:pPr marL="1030276" lvl="1" indent="-457200">
              <a:lnSpc>
                <a:spcPct val="100000"/>
              </a:lnSpc>
              <a:spcBef>
                <a:spcPts val="400"/>
              </a:spcBef>
              <a:spcAft>
                <a:spcPts val="400"/>
              </a:spcAft>
              <a:buFont typeface="+mj-lt"/>
              <a:buAutoNum type="arabicParenR"/>
            </a:pPr>
            <a:r>
              <a:rPr lang="zh-TW" altLang="en-US" b="0" dirty="0">
                <a:solidFill>
                  <a:schemeClr val="tx1"/>
                </a:solidFill>
              </a:rPr>
              <a:t>單位</a:t>
            </a:r>
            <a:r>
              <a:rPr lang="en-US" altLang="zh-TW" b="0" dirty="0">
                <a:solidFill>
                  <a:schemeClr val="tx1"/>
                </a:solidFill>
              </a:rPr>
              <a:t>(</a:t>
            </a:r>
            <a:r>
              <a:rPr lang="zh-TW" altLang="en-US" b="0" dirty="0">
                <a:solidFill>
                  <a:schemeClr val="tx1"/>
                </a:solidFill>
              </a:rPr>
              <a:t>計畫名稱</a:t>
            </a:r>
            <a:r>
              <a:rPr lang="en-US" altLang="zh-TW" b="0" dirty="0">
                <a:solidFill>
                  <a:schemeClr val="tx1"/>
                </a:solidFill>
              </a:rPr>
              <a:t>)</a:t>
            </a:r>
            <a:r>
              <a:rPr lang="zh-TW" altLang="en-US" b="0" dirty="0">
                <a:solidFill>
                  <a:schemeClr val="tx1"/>
                </a:solidFill>
              </a:rPr>
              <a:t>郵資。</a:t>
            </a:r>
          </a:p>
          <a:p>
            <a:pPr marL="1030276" lvl="1" indent="-457200">
              <a:lnSpc>
                <a:spcPct val="100000"/>
              </a:lnSpc>
              <a:spcBef>
                <a:spcPts val="400"/>
              </a:spcBef>
              <a:spcAft>
                <a:spcPts val="400"/>
              </a:spcAft>
              <a:buFont typeface="+mj-lt"/>
              <a:buAutoNum type="arabicParenR"/>
            </a:pPr>
            <a:r>
              <a:rPr lang="zh-TW" altLang="en-US" b="0" dirty="0">
                <a:solidFill>
                  <a:schemeClr val="tx1"/>
                </a:solidFill>
              </a:rPr>
              <a:t>影印費。</a:t>
            </a:r>
          </a:p>
          <a:p>
            <a:pPr marL="1030276" lvl="1" indent="-457200">
              <a:lnSpc>
                <a:spcPct val="100000"/>
              </a:lnSpc>
              <a:spcBef>
                <a:spcPts val="400"/>
              </a:spcBef>
              <a:spcAft>
                <a:spcPts val="400"/>
              </a:spcAft>
              <a:buFont typeface="+mj-lt"/>
              <a:buAutoNum type="arabicParenR"/>
            </a:pPr>
            <a:r>
              <a:rPr lang="zh-TW" altLang="en-US" b="0" dirty="0">
                <a:solidFill>
                  <a:schemeClr val="tx1"/>
                </a:solidFill>
              </a:rPr>
              <a:t>設備。</a:t>
            </a:r>
            <a:endParaRPr lang="en-US" altLang="zh-TW" b="0" dirty="0">
              <a:solidFill>
                <a:schemeClr val="tx1"/>
              </a:solidFill>
            </a:endParaRPr>
          </a:p>
          <a:p>
            <a:pPr>
              <a:lnSpc>
                <a:spcPct val="100000"/>
              </a:lnSpc>
              <a:spcBef>
                <a:spcPts val="400"/>
              </a:spcBef>
              <a:spcAft>
                <a:spcPts val="400"/>
              </a:spcAft>
            </a:pPr>
            <a:r>
              <a:rPr lang="zh-TW" altLang="en-US" sz="2400" b="0" dirty="0">
                <a:solidFill>
                  <a:schemeClr val="tx1"/>
                </a:solidFill>
              </a:rPr>
              <a:t>參閱下頁填寫範例。</a:t>
            </a:r>
            <a:endParaRPr lang="en-US" altLang="zh-TW" sz="2400" b="0" dirty="0">
              <a:solidFill>
                <a:schemeClr val="tx1"/>
              </a:solidFill>
            </a:endParaRPr>
          </a:p>
          <a:p>
            <a:pPr>
              <a:lnSpc>
                <a:spcPct val="100000"/>
              </a:lnSpc>
              <a:spcBef>
                <a:spcPts val="400"/>
              </a:spcBef>
              <a:spcAft>
                <a:spcPts val="400"/>
              </a:spcAft>
            </a:pPr>
            <a:endParaRPr lang="en-US" altLang="zh-TW" sz="2400" b="0" dirty="0">
              <a:solidFill>
                <a:schemeClr val="tx1"/>
              </a:solidFill>
            </a:endParaRPr>
          </a:p>
          <a:p>
            <a:pPr>
              <a:lnSpc>
                <a:spcPct val="100000"/>
              </a:lnSpc>
              <a:spcBef>
                <a:spcPts val="400"/>
              </a:spcBef>
              <a:spcAft>
                <a:spcPts val="400"/>
              </a:spcAft>
            </a:pPr>
            <a:endParaRPr lang="zh-TW" altLang="en-US" sz="2400" b="0" dirty="0">
              <a:solidFill>
                <a:schemeClr val="tx1"/>
              </a:solidFill>
            </a:endParaRPr>
          </a:p>
          <a:p>
            <a:pPr>
              <a:lnSpc>
                <a:spcPct val="100000"/>
              </a:lnSpc>
              <a:spcBef>
                <a:spcPts val="400"/>
              </a:spcBef>
              <a:spcAft>
                <a:spcPts val="400"/>
              </a:spcAft>
            </a:pPr>
            <a:endParaRPr lang="zh-TW" altLang="en-US" sz="2400" b="0" dirty="0">
              <a:solidFill>
                <a:schemeClr val="tx1"/>
              </a:solidFill>
            </a:endParaRPr>
          </a:p>
          <a:p>
            <a:pPr>
              <a:lnSpc>
                <a:spcPct val="100000"/>
              </a:lnSpc>
              <a:spcBef>
                <a:spcPts val="400"/>
              </a:spcBef>
              <a:spcAft>
                <a:spcPts val="400"/>
              </a:spcAft>
            </a:pPr>
            <a:endParaRPr lang="zh-TW" altLang="en-US" sz="24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36</a:t>
            </a:fld>
            <a:endParaRPr lang="en-US" altLang="en-US"/>
          </a:p>
        </p:txBody>
      </p:sp>
    </p:spTree>
    <p:extLst>
      <p:ext uri="{BB962C8B-B14F-4D97-AF65-F5344CB8AC3E}">
        <p14:creationId xmlns:p14="http://schemas.microsoft.com/office/powerpoint/2010/main" val="1608759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3.6</a:t>
            </a:r>
            <a:r>
              <a:rPr lang="zh-TW" altLang="en-US" dirty="0"/>
              <a:t>請款用途說明</a:t>
            </a:r>
            <a:r>
              <a:rPr lang="en-US" altLang="zh-TW" dirty="0"/>
              <a:t>-</a:t>
            </a:r>
            <a:r>
              <a:rPr lang="zh-TW" altLang="en-US" dirty="0"/>
              <a:t>填寫範例</a:t>
            </a:r>
          </a:p>
        </p:txBody>
      </p:sp>
      <p:sp>
        <p:nvSpPr>
          <p:cNvPr id="3" name="內容版面配置區 2"/>
          <p:cNvSpPr>
            <a:spLocks noGrp="1"/>
          </p:cNvSpPr>
          <p:nvPr>
            <p:ph idx="1"/>
          </p:nvPr>
        </p:nvSpPr>
        <p:spPr>
          <a:xfrm>
            <a:off x="323528" y="1844824"/>
            <a:ext cx="8568952" cy="4680520"/>
          </a:xfrm>
        </p:spPr>
        <p:txBody>
          <a:bodyPr/>
          <a:lstStyle/>
          <a:p>
            <a:pPr>
              <a:lnSpc>
                <a:spcPct val="100000"/>
              </a:lnSpc>
              <a:spcBef>
                <a:spcPts val="600"/>
              </a:spcBef>
              <a:spcAft>
                <a:spcPts val="600"/>
              </a:spcAft>
            </a:pPr>
            <a:r>
              <a:rPr lang="en-US" altLang="zh-TW" sz="1800" b="0" dirty="0">
                <a:solidFill>
                  <a:schemeClr val="tx1"/>
                </a:solidFill>
              </a:rPr>
              <a:t>1.</a:t>
            </a:r>
            <a:r>
              <a:rPr lang="zh-TW" altLang="en-US" sz="1800" b="1" dirty="0">
                <a:solidFill>
                  <a:schemeClr val="tx1"/>
                </a:solidFill>
              </a:rPr>
              <a:t>差旅費：姓名</a:t>
            </a:r>
            <a:r>
              <a:rPr lang="en-US" altLang="zh-TW" sz="1800" b="1" dirty="0">
                <a:solidFill>
                  <a:schemeClr val="tx1"/>
                </a:solidFill>
              </a:rPr>
              <a:t>+</a:t>
            </a:r>
            <a:r>
              <a:rPr lang="zh-TW" altLang="en-US" sz="1800" b="1" dirty="0">
                <a:solidFill>
                  <a:schemeClr val="tx1"/>
                </a:solidFill>
              </a:rPr>
              <a:t>「</a:t>
            </a:r>
            <a:r>
              <a:rPr lang="en-US" altLang="zh-TW" sz="1800" b="1" dirty="0">
                <a:solidFill>
                  <a:schemeClr val="tx1"/>
                </a:solidFill>
              </a:rPr>
              <a:t>-</a:t>
            </a:r>
            <a:r>
              <a:rPr lang="zh-TW" altLang="en-US" sz="1800" b="1" dirty="0">
                <a:solidFill>
                  <a:schemeClr val="tx1"/>
                </a:solidFill>
              </a:rPr>
              <a:t>」</a:t>
            </a:r>
            <a:r>
              <a:rPr lang="en-US" altLang="zh-TW" sz="1800" b="1" dirty="0">
                <a:solidFill>
                  <a:schemeClr val="tx1"/>
                </a:solidFill>
              </a:rPr>
              <a:t>+</a:t>
            </a:r>
            <a:r>
              <a:rPr lang="zh-TW" altLang="en-US" sz="1800" b="1" dirty="0">
                <a:solidFill>
                  <a:schemeClr val="tx1"/>
                </a:solidFill>
              </a:rPr>
              <a:t>會議名稱</a:t>
            </a:r>
            <a:r>
              <a:rPr lang="en-US" altLang="zh-TW" sz="1800" b="1" dirty="0">
                <a:solidFill>
                  <a:schemeClr val="tx1"/>
                </a:solidFill>
              </a:rPr>
              <a:t>+(</a:t>
            </a:r>
            <a:r>
              <a:rPr lang="zh-TW" altLang="en-US" sz="1800" b="1" dirty="0">
                <a:solidFill>
                  <a:schemeClr val="tx1"/>
                </a:solidFill>
              </a:rPr>
              <a:t>國外</a:t>
            </a:r>
            <a:r>
              <a:rPr lang="en-US" altLang="zh-TW" sz="1800" b="1" dirty="0">
                <a:solidFill>
                  <a:schemeClr val="tx1"/>
                </a:solidFill>
              </a:rPr>
              <a:t>)</a:t>
            </a:r>
            <a:r>
              <a:rPr lang="zh-TW" altLang="en-US" sz="1800" b="1" dirty="0">
                <a:solidFill>
                  <a:schemeClr val="tx1"/>
                </a:solidFill>
              </a:rPr>
              <a:t>差旅費</a:t>
            </a:r>
            <a:r>
              <a:rPr lang="en-US" altLang="zh-TW" sz="1800" b="1" dirty="0">
                <a:solidFill>
                  <a:schemeClr val="tx1"/>
                </a:solidFill>
              </a:rPr>
              <a:t>+</a:t>
            </a:r>
            <a:r>
              <a:rPr lang="zh-TW" altLang="en-US" sz="1800" b="1" dirty="0">
                <a:solidFill>
                  <a:schemeClr val="tx1"/>
                </a:solidFill>
              </a:rPr>
              <a:t>「</a:t>
            </a:r>
            <a:r>
              <a:rPr lang="en-US" altLang="zh-TW" sz="1800" b="1" dirty="0">
                <a:solidFill>
                  <a:schemeClr val="tx1"/>
                </a:solidFill>
              </a:rPr>
              <a:t>-</a:t>
            </a:r>
            <a:r>
              <a:rPr lang="zh-TW" altLang="en-US" sz="1800" b="1" dirty="0">
                <a:solidFill>
                  <a:schemeClr val="tx1"/>
                </a:solidFill>
              </a:rPr>
              <a:t>」</a:t>
            </a:r>
            <a:r>
              <a:rPr lang="en-US" altLang="zh-TW" sz="1800" b="1" dirty="0">
                <a:solidFill>
                  <a:schemeClr val="tx1"/>
                </a:solidFill>
              </a:rPr>
              <a:t>+</a:t>
            </a:r>
            <a:r>
              <a:rPr lang="zh-TW" altLang="en-US" sz="1800" b="1" dirty="0">
                <a:solidFill>
                  <a:schemeClr val="tx1"/>
                </a:solidFill>
              </a:rPr>
              <a:t>會議日期</a:t>
            </a:r>
          </a:p>
          <a:p>
            <a:pPr lvl="1">
              <a:lnSpc>
                <a:spcPct val="100000"/>
              </a:lnSpc>
              <a:spcBef>
                <a:spcPts val="600"/>
              </a:spcBef>
              <a:spcAft>
                <a:spcPts val="600"/>
              </a:spcAft>
            </a:pPr>
            <a:r>
              <a:rPr lang="en-US" altLang="zh-TW" sz="1800" b="0" dirty="0"/>
              <a:t>EX. </a:t>
            </a:r>
            <a:r>
              <a:rPr lang="zh-TW" altLang="en-US" sz="1800" b="0" dirty="0"/>
              <a:t>金自鴻</a:t>
            </a:r>
            <a:r>
              <a:rPr lang="en-US" altLang="zh-TW" sz="1800" b="0" dirty="0"/>
              <a:t>-2018</a:t>
            </a:r>
            <a:r>
              <a:rPr lang="zh-TW" altLang="en-US" sz="1800" b="0" dirty="0"/>
              <a:t>大阪高等教育會議</a:t>
            </a:r>
            <a:r>
              <a:rPr lang="en-US" altLang="zh-TW" sz="1800" b="0" dirty="0"/>
              <a:t>(</a:t>
            </a:r>
            <a:r>
              <a:rPr lang="zh-TW" altLang="en-US" sz="1800" b="0" dirty="0"/>
              <a:t>國外</a:t>
            </a:r>
            <a:r>
              <a:rPr lang="en-US" altLang="zh-TW" sz="1800" b="0" dirty="0"/>
              <a:t>)</a:t>
            </a:r>
            <a:r>
              <a:rPr lang="zh-TW" altLang="en-US" sz="1800" b="0" dirty="0"/>
              <a:t>差旅費</a:t>
            </a:r>
            <a:r>
              <a:rPr lang="en-US" altLang="zh-TW" sz="1800" b="0" dirty="0"/>
              <a:t>-1070208 -1070209</a:t>
            </a:r>
          </a:p>
          <a:p>
            <a:pPr>
              <a:lnSpc>
                <a:spcPct val="100000"/>
              </a:lnSpc>
              <a:spcBef>
                <a:spcPts val="600"/>
              </a:spcBef>
              <a:spcAft>
                <a:spcPts val="600"/>
              </a:spcAft>
            </a:pPr>
            <a:r>
              <a:rPr lang="en-US" altLang="zh-TW" sz="1800" b="0" dirty="0">
                <a:solidFill>
                  <a:schemeClr val="tx1"/>
                </a:solidFill>
              </a:rPr>
              <a:t>2.</a:t>
            </a:r>
            <a:r>
              <a:rPr lang="zh-TW" altLang="en-US" sz="1800" b="1" dirty="0">
                <a:solidFill>
                  <a:schemeClr val="tx1"/>
                </a:solidFill>
              </a:rPr>
              <a:t>餐費：單位</a:t>
            </a:r>
            <a:r>
              <a:rPr lang="en-US" altLang="zh-TW" sz="1800" b="1" dirty="0">
                <a:solidFill>
                  <a:schemeClr val="tx1"/>
                </a:solidFill>
              </a:rPr>
              <a:t>+</a:t>
            </a:r>
            <a:r>
              <a:rPr lang="zh-TW" altLang="en-US" sz="1800" b="1" dirty="0">
                <a:solidFill>
                  <a:schemeClr val="tx1"/>
                </a:solidFill>
              </a:rPr>
              <a:t>會議名稱</a:t>
            </a:r>
            <a:r>
              <a:rPr lang="en-US" altLang="zh-TW" sz="1800" b="1" dirty="0">
                <a:solidFill>
                  <a:schemeClr val="tx1"/>
                </a:solidFill>
              </a:rPr>
              <a:t>+</a:t>
            </a:r>
            <a:r>
              <a:rPr lang="zh-TW" altLang="en-US" sz="1800" b="1" dirty="0">
                <a:solidFill>
                  <a:schemeClr val="tx1"/>
                </a:solidFill>
              </a:rPr>
              <a:t>餐費</a:t>
            </a:r>
            <a:r>
              <a:rPr lang="en-US" altLang="zh-TW" sz="1800" b="1" dirty="0">
                <a:solidFill>
                  <a:schemeClr val="tx1"/>
                </a:solidFill>
              </a:rPr>
              <a:t>+</a:t>
            </a:r>
            <a:r>
              <a:rPr lang="zh-TW" altLang="en-US" sz="1800" b="1" dirty="0">
                <a:solidFill>
                  <a:schemeClr val="tx1"/>
                </a:solidFill>
              </a:rPr>
              <a:t>會議日期</a:t>
            </a:r>
          </a:p>
          <a:p>
            <a:pPr lvl="1">
              <a:lnSpc>
                <a:spcPct val="100000"/>
              </a:lnSpc>
              <a:spcBef>
                <a:spcPts val="600"/>
              </a:spcBef>
              <a:spcAft>
                <a:spcPts val="600"/>
              </a:spcAft>
            </a:pPr>
            <a:r>
              <a:rPr lang="en-US" altLang="zh-TW" sz="1800" b="0" dirty="0"/>
              <a:t>EX.</a:t>
            </a:r>
            <a:r>
              <a:rPr lang="zh-TW" altLang="en-US" sz="1800" b="0" dirty="0"/>
              <a:t>福祉學院</a:t>
            </a:r>
            <a:r>
              <a:rPr lang="en-US" altLang="zh-TW" sz="1800" b="0" dirty="0"/>
              <a:t>107</a:t>
            </a:r>
            <a:r>
              <a:rPr lang="zh-TW" altLang="en-US" sz="1800" b="0" dirty="0"/>
              <a:t>學年度第</a:t>
            </a:r>
            <a:r>
              <a:rPr lang="en-US" altLang="zh-TW" sz="1800" b="0" dirty="0"/>
              <a:t>2</a:t>
            </a:r>
            <a:r>
              <a:rPr lang="zh-TW" altLang="en-US" sz="1800" b="0" dirty="0"/>
              <a:t>學期第</a:t>
            </a:r>
            <a:r>
              <a:rPr lang="en-US" altLang="zh-TW" sz="1800" b="0" dirty="0"/>
              <a:t>3</a:t>
            </a:r>
            <a:r>
              <a:rPr lang="zh-TW" altLang="en-US" sz="1800" b="0" dirty="0"/>
              <a:t>次院務規劃討論會議餐費</a:t>
            </a:r>
            <a:r>
              <a:rPr lang="en-US" altLang="zh-TW" sz="1800" b="0" dirty="0"/>
              <a:t>-1070314</a:t>
            </a:r>
          </a:p>
          <a:p>
            <a:pPr>
              <a:lnSpc>
                <a:spcPct val="100000"/>
              </a:lnSpc>
              <a:spcBef>
                <a:spcPts val="600"/>
              </a:spcBef>
              <a:spcAft>
                <a:spcPts val="600"/>
              </a:spcAft>
            </a:pPr>
            <a:r>
              <a:rPr lang="en-US" altLang="zh-TW" sz="1800" b="0" dirty="0">
                <a:solidFill>
                  <a:schemeClr val="tx1"/>
                </a:solidFill>
              </a:rPr>
              <a:t>3.</a:t>
            </a:r>
            <a:r>
              <a:rPr lang="zh-TW" altLang="en-US" sz="1800" b="1" dirty="0">
                <a:solidFill>
                  <a:schemeClr val="tx1"/>
                </a:solidFill>
              </a:rPr>
              <a:t>計畫人事費</a:t>
            </a:r>
            <a:r>
              <a:rPr lang="en-US" altLang="zh-TW" sz="1800" b="1" dirty="0">
                <a:solidFill>
                  <a:schemeClr val="tx1"/>
                </a:solidFill>
              </a:rPr>
              <a:t>(</a:t>
            </a:r>
            <a:r>
              <a:rPr lang="zh-TW" altLang="en-US" sz="1800" b="1" dirty="0">
                <a:solidFill>
                  <a:schemeClr val="tx1"/>
                </a:solidFill>
              </a:rPr>
              <a:t>工讀費</a:t>
            </a:r>
            <a:r>
              <a:rPr lang="en-US" altLang="zh-TW" sz="1800" b="1" dirty="0">
                <a:solidFill>
                  <a:schemeClr val="tx1"/>
                </a:solidFill>
              </a:rPr>
              <a:t>)</a:t>
            </a:r>
            <a:r>
              <a:rPr lang="zh-TW" altLang="en-US" sz="1800" b="1" dirty="0">
                <a:solidFill>
                  <a:schemeClr val="tx1"/>
                </a:solidFill>
              </a:rPr>
              <a:t>：計畫名稱</a:t>
            </a:r>
            <a:r>
              <a:rPr lang="en-US" altLang="zh-TW" sz="1800" b="1" dirty="0">
                <a:solidFill>
                  <a:schemeClr val="tx1"/>
                </a:solidFill>
              </a:rPr>
              <a:t>+OOO</a:t>
            </a:r>
            <a:r>
              <a:rPr lang="zh-TW" altLang="en-US" sz="1800" b="1" dirty="0">
                <a:solidFill>
                  <a:schemeClr val="tx1"/>
                </a:solidFill>
              </a:rPr>
              <a:t>年</a:t>
            </a:r>
            <a:r>
              <a:rPr lang="en-US" altLang="zh-TW" sz="1800" b="1" dirty="0">
                <a:solidFill>
                  <a:schemeClr val="tx1"/>
                </a:solidFill>
              </a:rPr>
              <a:t>OO</a:t>
            </a:r>
            <a:r>
              <a:rPr lang="zh-TW" altLang="en-US" sz="1800" b="1" dirty="0">
                <a:solidFill>
                  <a:schemeClr val="tx1"/>
                </a:solidFill>
              </a:rPr>
              <a:t>月</a:t>
            </a:r>
            <a:r>
              <a:rPr lang="en-US" altLang="zh-TW" sz="1800" b="1" dirty="0">
                <a:solidFill>
                  <a:schemeClr val="tx1"/>
                </a:solidFill>
              </a:rPr>
              <a:t>+</a:t>
            </a:r>
            <a:r>
              <a:rPr lang="zh-TW" altLang="en-US" sz="1800" b="1" dirty="0">
                <a:solidFill>
                  <a:schemeClr val="tx1"/>
                </a:solidFill>
              </a:rPr>
              <a:t>姓名</a:t>
            </a:r>
            <a:r>
              <a:rPr lang="en-US" altLang="zh-TW" sz="1800" b="1" dirty="0">
                <a:solidFill>
                  <a:schemeClr val="tx1"/>
                </a:solidFill>
              </a:rPr>
              <a:t>+</a:t>
            </a:r>
            <a:r>
              <a:rPr lang="zh-TW" altLang="en-US" sz="1800" b="1" dirty="0">
                <a:solidFill>
                  <a:schemeClr val="tx1"/>
                </a:solidFill>
              </a:rPr>
              <a:t>人事費</a:t>
            </a:r>
            <a:r>
              <a:rPr lang="en-US" altLang="zh-TW" sz="1800" b="1" dirty="0">
                <a:solidFill>
                  <a:schemeClr val="tx1"/>
                </a:solidFill>
              </a:rPr>
              <a:t>(</a:t>
            </a:r>
            <a:r>
              <a:rPr lang="zh-TW" altLang="en-US" sz="1800" b="1" dirty="0">
                <a:solidFill>
                  <a:schemeClr val="tx1"/>
                </a:solidFill>
              </a:rPr>
              <a:t>工讀費</a:t>
            </a:r>
            <a:r>
              <a:rPr lang="en-US" altLang="zh-TW" sz="1800" b="1" dirty="0">
                <a:solidFill>
                  <a:schemeClr val="tx1"/>
                </a:solidFill>
              </a:rPr>
              <a:t>)</a:t>
            </a:r>
          </a:p>
          <a:p>
            <a:pPr lvl="1">
              <a:lnSpc>
                <a:spcPct val="100000"/>
              </a:lnSpc>
              <a:spcBef>
                <a:spcPts val="600"/>
              </a:spcBef>
              <a:spcAft>
                <a:spcPts val="600"/>
              </a:spcAft>
            </a:pPr>
            <a:r>
              <a:rPr lang="en-US" altLang="zh-TW" sz="1800" b="0" dirty="0"/>
              <a:t>EX. 106</a:t>
            </a:r>
            <a:r>
              <a:rPr lang="zh-TW" altLang="en-US" sz="1800" b="0" dirty="0"/>
              <a:t>年度技專校院教學創新先導計畫</a:t>
            </a:r>
            <a:r>
              <a:rPr lang="en-US" altLang="zh-TW" sz="1800" b="0" dirty="0"/>
              <a:t>107</a:t>
            </a:r>
            <a:r>
              <a:rPr lang="zh-TW" altLang="en-US" sz="1800" b="0" dirty="0"/>
              <a:t>年</a:t>
            </a:r>
            <a:r>
              <a:rPr lang="en-US" altLang="zh-TW" sz="1800" b="0" dirty="0"/>
              <a:t>3</a:t>
            </a:r>
            <a:r>
              <a:rPr lang="zh-TW" altLang="en-US" sz="1800" b="0" dirty="0"/>
              <a:t>月江林、解怨脈、李德春人事費</a:t>
            </a:r>
            <a:r>
              <a:rPr lang="en-US" altLang="zh-TW" sz="1800" b="0" dirty="0"/>
              <a:t>(</a:t>
            </a:r>
            <a:r>
              <a:rPr lang="zh-TW" altLang="en-US" sz="1800" b="0" dirty="0"/>
              <a:t>工讀費</a:t>
            </a:r>
            <a:r>
              <a:rPr lang="en-US" altLang="zh-TW" sz="1800" b="0" dirty="0"/>
              <a:t>)</a:t>
            </a:r>
          </a:p>
          <a:p>
            <a:pPr>
              <a:lnSpc>
                <a:spcPct val="100000"/>
              </a:lnSpc>
              <a:spcBef>
                <a:spcPts val="600"/>
              </a:spcBef>
              <a:spcAft>
                <a:spcPts val="600"/>
              </a:spcAft>
            </a:pPr>
            <a:r>
              <a:rPr lang="en-US" altLang="zh-TW" sz="1800" b="0" dirty="0">
                <a:solidFill>
                  <a:schemeClr val="tx1"/>
                </a:solidFill>
              </a:rPr>
              <a:t>4.</a:t>
            </a:r>
            <a:r>
              <a:rPr lang="zh-TW" altLang="en-US" sz="1800" b="1" dirty="0">
                <a:solidFill>
                  <a:schemeClr val="tx1"/>
                </a:solidFill>
              </a:rPr>
              <a:t>計畫勞保費</a:t>
            </a:r>
            <a:r>
              <a:rPr lang="en-US" altLang="zh-TW" sz="1800" b="1" dirty="0">
                <a:solidFill>
                  <a:schemeClr val="tx1"/>
                </a:solidFill>
              </a:rPr>
              <a:t>(</a:t>
            </a:r>
            <a:r>
              <a:rPr lang="zh-TW" altLang="en-US" sz="1800" b="1" dirty="0">
                <a:solidFill>
                  <a:schemeClr val="tx1"/>
                </a:solidFill>
              </a:rPr>
              <a:t>健保費、勞退金、補充保費</a:t>
            </a:r>
            <a:r>
              <a:rPr lang="en-US" altLang="zh-TW" sz="1800" b="1" dirty="0">
                <a:solidFill>
                  <a:schemeClr val="tx1"/>
                </a:solidFill>
              </a:rPr>
              <a:t>)</a:t>
            </a:r>
          </a:p>
          <a:p>
            <a:pPr lvl="1">
              <a:lnSpc>
                <a:spcPct val="100000"/>
              </a:lnSpc>
              <a:spcBef>
                <a:spcPts val="600"/>
              </a:spcBef>
              <a:spcAft>
                <a:spcPts val="600"/>
              </a:spcAft>
            </a:pPr>
            <a:r>
              <a:rPr lang="zh-TW" altLang="en-US" sz="1800" b="0" dirty="0"/>
              <a:t>計畫名稱</a:t>
            </a:r>
            <a:r>
              <a:rPr lang="en-US" altLang="zh-TW" sz="1800" b="0" dirty="0"/>
              <a:t>+OOO</a:t>
            </a:r>
            <a:r>
              <a:rPr lang="zh-TW" altLang="en-US" sz="1800" b="0" dirty="0"/>
              <a:t>年</a:t>
            </a:r>
            <a:r>
              <a:rPr lang="en-US" altLang="zh-TW" sz="1800" b="0" dirty="0"/>
              <a:t>OO</a:t>
            </a:r>
            <a:r>
              <a:rPr lang="zh-TW" altLang="en-US" sz="1800" b="0" dirty="0"/>
              <a:t>月</a:t>
            </a:r>
            <a:r>
              <a:rPr lang="en-US" altLang="zh-TW" sz="1800" b="0" dirty="0"/>
              <a:t>+</a:t>
            </a:r>
            <a:r>
              <a:rPr lang="zh-TW" altLang="en-US" sz="1800" b="0" dirty="0"/>
              <a:t>姓名</a:t>
            </a:r>
            <a:r>
              <a:rPr lang="en-US" altLang="zh-TW" sz="1800" b="0" dirty="0"/>
              <a:t>+</a:t>
            </a:r>
            <a:r>
              <a:rPr lang="zh-TW" altLang="en-US" sz="1800" b="0" dirty="0"/>
              <a:t>勞保費</a:t>
            </a:r>
            <a:r>
              <a:rPr lang="en-US" altLang="zh-TW" sz="1800" b="0" dirty="0"/>
              <a:t>(</a:t>
            </a:r>
            <a:r>
              <a:rPr lang="zh-TW" altLang="en-US" sz="1800" b="0" dirty="0"/>
              <a:t>健保費、勞退金、補充保費</a:t>
            </a:r>
            <a:r>
              <a:rPr lang="en-US" altLang="zh-TW" sz="1800" b="0" dirty="0"/>
              <a:t>)</a:t>
            </a:r>
          </a:p>
          <a:p>
            <a:pPr lvl="1">
              <a:lnSpc>
                <a:spcPct val="100000"/>
              </a:lnSpc>
              <a:spcBef>
                <a:spcPts val="600"/>
              </a:spcBef>
              <a:spcAft>
                <a:spcPts val="600"/>
              </a:spcAft>
            </a:pPr>
            <a:r>
              <a:rPr lang="en-US" altLang="zh-TW" sz="1800" b="0" dirty="0"/>
              <a:t>EX. 106</a:t>
            </a:r>
            <a:r>
              <a:rPr lang="zh-TW" altLang="en-US" sz="1800" b="0" dirty="0"/>
              <a:t>年度技專校院教學創新先導計畫</a:t>
            </a:r>
            <a:r>
              <a:rPr lang="en-US" altLang="zh-TW" sz="1800" b="0" dirty="0"/>
              <a:t>107</a:t>
            </a:r>
            <a:r>
              <a:rPr lang="zh-TW" altLang="en-US" sz="1800" b="0" dirty="0"/>
              <a:t>年</a:t>
            </a:r>
            <a:r>
              <a:rPr lang="en-US" altLang="zh-TW" sz="1800" b="0" dirty="0"/>
              <a:t>3</a:t>
            </a:r>
            <a:r>
              <a:rPr lang="zh-TW" altLang="en-US" sz="1800" b="0" dirty="0"/>
              <a:t>月江林、解怨脈、李德春勞保費</a:t>
            </a:r>
            <a:r>
              <a:rPr lang="en-US" altLang="zh-TW" sz="1800" b="0" dirty="0"/>
              <a:t>(</a:t>
            </a:r>
            <a:r>
              <a:rPr lang="zh-TW" altLang="en-US" sz="1800" b="0" dirty="0"/>
              <a:t>健保費、勞退金、補充保費</a:t>
            </a:r>
            <a:r>
              <a:rPr lang="en-US" altLang="zh-TW" sz="1800" b="0" dirty="0"/>
              <a:t>)</a:t>
            </a:r>
          </a:p>
          <a:p>
            <a:pPr lvl="1">
              <a:lnSpc>
                <a:spcPct val="100000"/>
              </a:lnSpc>
              <a:spcBef>
                <a:spcPts val="600"/>
              </a:spcBef>
              <a:spcAft>
                <a:spcPts val="600"/>
              </a:spcAft>
            </a:pPr>
            <a:endParaRPr lang="zh-TW" altLang="en-US" sz="1800" b="0" dirty="0"/>
          </a:p>
          <a:p>
            <a:pPr lvl="1">
              <a:lnSpc>
                <a:spcPct val="100000"/>
              </a:lnSpc>
              <a:spcBef>
                <a:spcPts val="600"/>
              </a:spcBef>
              <a:spcAft>
                <a:spcPts val="600"/>
              </a:spcAft>
            </a:pPr>
            <a:endParaRPr lang="en-US" altLang="zh-TW" sz="1800" b="0" dirty="0"/>
          </a:p>
          <a:p>
            <a:pPr>
              <a:lnSpc>
                <a:spcPct val="100000"/>
              </a:lnSpc>
              <a:spcBef>
                <a:spcPts val="600"/>
              </a:spcBef>
              <a:spcAft>
                <a:spcPts val="600"/>
              </a:spcAft>
            </a:pPr>
            <a:endParaRPr lang="en-US" altLang="zh-TW" sz="1800" b="0" dirty="0"/>
          </a:p>
          <a:p>
            <a:pPr>
              <a:lnSpc>
                <a:spcPct val="100000"/>
              </a:lnSpc>
              <a:spcBef>
                <a:spcPts val="600"/>
              </a:spcBef>
              <a:spcAft>
                <a:spcPts val="600"/>
              </a:spcAft>
            </a:pPr>
            <a:endParaRPr lang="zh-TW" altLang="en-US" sz="1800" b="0" dirty="0"/>
          </a:p>
        </p:txBody>
      </p:sp>
      <p:sp>
        <p:nvSpPr>
          <p:cNvPr id="4" name="投影片編號版面配置區 3"/>
          <p:cNvSpPr>
            <a:spLocks noGrp="1"/>
          </p:cNvSpPr>
          <p:nvPr>
            <p:ph type="sldNum" sz="quarter" idx="12"/>
          </p:nvPr>
        </p:nvSpPr>
        <p:spPr/>
        <p:txBody>
          <a:bodyPr/>
          <a:lstStyle/>
          <a:p>
            <a:endParaRPr lang="en-US" altLang="en-US" dirty="0"/>
          </a:p>
        </p:txBody>
      </p:sp>
    </p:spTree>
    <p:extLst>
      <p:ext uri="{BB962C8B-B14F-4D97-AF65-F5344CB8AC3E}">
        <p14:creationId xmlns:p14="http://schemas.microsoft.com/office/powerpoint/2010/main" val="1657112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3.6</a:t>
            </a:r>
            <a:r>
              <a:rPr lang="zh-TW" altLang="en-US" dirty="0"/>
              <a:t>請款用途說明</a:t>
            </a:r>
            <a:r>
              <a:rPr lang="en-US" altLang="zh-TW" dirty="0"/>
              <a:t>-</a:t>
            </a:r>
            <a:r>
              <a:rPr lang="zh-TW" altLang="en-US" dirty="0"/>
              <a:t>填寫範例</a:t>
            </a:r>
          </a:p>
        </p:txBody>
      </p:sp>
      <p:sp>
        <p:nvSpPr>
          <p:cNvPr id="3" name="內容版面配置區 2"/>
          <p:cNvSpPr>
            <a:spLocks noGrp="1"/>
          </p:cNvSpPr>
          <p:nvPr>
            <p:ph idx="1"/>
          </p:nvPr>
        </p:nvSpPr>
        <p:spPr>
          <a:xfrm>
            <a:off x="683568" y="1844824"/>
            <a:ext cx="8208912" cy="4392488"/>
          </a:xfrm>
        </p:spPr>
        <p:txBody>
          <a:bodyPr/>
          <a:lstStyle/>
          <a:p>
            <a:pPr>
              <a:lnSpc>
                <a:spcPct val="100000"/>
              </a:lnSpc>
              <a:spcBef>
                <a:spcPts val="600"/>
              </a:spcBef>
              <a:spcAft>
                <a:spcPts val="600"/>
              </a:spcAft>
            </a:pPr>
            <a:r>
              <a:rPr lang="en-US" altLang="zh-TW" sz="1800" b="0" dirty="0">
                <a:solidFill>
                  <a:schemeClr val="tx1"/>
                </a:solidFill>
              </a:rPr>
              <a:t>5.</a:t>
            </a:r>
            <a:r>
              <a:rPr lang="zh-TW" altLang="en-US" sz="1800" b="1" dirty="0">
                <a:solidFill>
                  <a:schemeClr val="tx1"/>
                </a:solidFill>
              </a:rPr>
              <a:t>單位</a:t>
            </a:r>
            <a:r>
              <a:rPr lang="en-US" altLang="zh-TW" sz="1800" b="1" dirty="0">
                <a:solidFill>
                  <a:schemeClr val="tx1"/>
                </a:solidFill>
              </a:rPr>
              <a:t>(</a:t>
            </a:r>
            <a:r>
              <a:rPr lang="zh-TW" altLang="en-US" sz="1800" b="1" dirty="0">
                <a:solidFill>
                  <a:schemeClr val="tx1"/>
                </a:solidFill>
              </a:rPr>
              <a:t>計畫名稱</a:t>
            </a:r>
            <a:r>
              <a:rPr lang="en-US" altLang="zh-TW" sz="1800" b="1" dirty="0">
                <a:solidFill>
                  <a:schemeClr val="tx1"/>
                </a:solidFill>
              </a:rPr>
              <a:t>)</a:t>
            </a:r>
            <a:r>
              <a:rPr lang="zh-TW" altLang="en-US" sz="1800" b="1" dirty="0">
                <a:solidFill>
                  <a:schemeClr val="tx1"/>
                </a:solidFill>
              </a:rPr>
              <a:t>郵資：單位</a:t>
            </a:r>
            <a:r>
              <a:rPr lang="en-US" altLang="zh-TW" sz="1800" b="1" dirty="0">
                <a:solidFill>
                  <a:schemeClr val="tx1"/>
                </a:solidFill>
              </a:rPr>
              <a:t>(</a:t>
            </a:r>
            <a:r>
              <a:rPr lang="zh-TW" altLang="en-US" sz="1800" b="1" dirty="0">
                <a:solidFill>
                  <a:schemeClr val="tx1"/>
                </a:solidFill>
              </a:rPr>
              <a:t>計畫名稱</a:t>
            </a:r>
            <a:r>
              <a:rPr lang="en-US" altLang="zh-TW" sz="1800" b="1" dirty="0">
                <a:solidFill>
                  <a:schemeClr val="tx1"/>
                </a:solidFill>
              </a:rPr>
              <a:t>)+</a:t>
            </a:r>
            <a:r>
              <a:rPr lang="zh-TW" altLang="en-US" sz="1800" b="1" dirty="0">
                <a:solidFill>
                  <a:schemeClr val="tx1"/>
                </a:solidFill>
              </a:rPr>
              <a:t>「用途」</a:t>
            </a:r>
            <a:r>
              <a:rPr lang="en-US" altLang="zh-TW" sz="1800" b="1" dirty="0">
                <a:solidFill>
                  <a:schemeClr val="tx1"/>
                </a:solidFill>
              </a:rPr>
              <a:t>+</a:t>
            </a:r>
            <a:r>
              <a:rPr lang="zh-TW" altLang="en-US" sz="1800" b="1" dirty="0">
                <a:solidFill>
                  <a:schemeClr val="tx1"/>
                </a:solidFill>
              </a:rPr>
              <a:t>郵資</a:t>
            </a:r>
          </a:p>
          <a:p>
            <a:pPr lvl="1">
              <a:lnSpc>
                <a:spcPct val="100000"/>
              </a:lnSpc>
              <a:spcBef>
                <a:spcPts val="600"/>
              </a:spcBef>
              <a:spcAft>
                <a:spcPts val="600"/>
              </a:spcAft>
            </a:pPr>
            <a:r>
              <a:rPr lang="en-US" altLang="zh-TW" sz="1800" b="0" dirty="0"/>
              <a:t>EX. 106</a:t>
            </a:r>
            <a:r>
              <a:rPr lang="zh-TW" altLang="en-US" sz="1800" b="0" dirty="0"/>
              <a:t>學年度技專校院辦理師生實務增能計畫</a:t>
            </a:r>
            <a:r>
              <a:rPr lang="en-US" altLang="zh-TW" sz="1800" b="0" dirty="0"/>
              <a:t>(</a:t>
            </a:r>
            <a:r>
              <a:rPr lang="zh-TW" altLang="en-US" sz="1800" b="0" dirty="0"/>
              <a:t>程序七</a:t>
            </a:r>
            <a:r>
              <a:rPr lang="en-US" altLang="zh-TW" sz="1800" b="0" dirty="0"/>
              <a:t>)</a:t>
            </a:r>
            <a:r>
              <a:rPr lang="zh-TW" altLang="en-US" sz="1800" b="0" dirty="0"/>
              <a:t>寄實習公文郵資</a:t>
            </a:r>
          </a:p>
          <a:p>
            <a:pPr>
              <a:lnSpc>
                <a:spcPct val="100000"/>
              </a:lnSpc>
              <a:spcBef>
                <a:spcPts val="600"/>
              </a:spcBef>
              <a:spcAft>
                <a:spcPts val="600"/>
              </a:spcAft>
            </a:pPr>
            <a:r>
              <a:rPr lang="en-US" altLang="zh-TW" sz="1800" b="0" dirty="0">
                <a:solidFill>
                  <a:schemeClr val="tx1"/>
                </a:solidFill>
              </a:rPr>
              <a:t>6.</a:t>
            </a:r>
            <a:r>
              <a:rPr lang="zh-TW" altLang="en-US" sz="1800" b="1" dirty="0">
                <a:solidFill>
                  <a:schemeClr val="tx1"/>
                </a:solidFill>
              </a:rPr>
              <a:t>影印費：單位</a:t>
            </a:r>
            <a:r>
              <a:rPr lang="en-US" altLang="zh-TW" sz="1800" b="1" dirty="0">
                <a:solidFill>
                  <a:schemeClr val="tx1"/>
                </a:solidFill>
              </a:rPr>
              <a:t>(</a:t>
            </a:r>
            <a:r>
              <a:rPr lang="zh-TW" altLang="en-US" sz="1800" b="1" dirty="0">
                <a:solidFill>
                  <a:schemeClr val="tx1"/>
                </a:solidFill>
              </a:rPr>
              <a:t>計畫名稱</a:t>
            </a:r>
            <a:r>
              <a:rPr lang="en-US" altLang="zh-TW" sz="1800" b="1" dirty="0">
                <a:solidFill>
                  <a:schemeClr val="tx1"/>
                </a:solidFill>
              </a:rPr>
              <a:t>) +</a:t>
            </a:r>
            <a:r>
              <a:rPr lang="zh-TW" altLang="en-US" sz="1800" b="1" dirty="0">
                <a:solidFill>
                  <a:schemeClr val="tx1"/>
                </a:solidFill>
              </a:rPr>
              <a:t>「用途」</a:t>
            </a:r>
            <a:r>
              <a:rPr lang="en-US" altLang="zh-TW" sz="1800" b="1" dirty="0">
                <a:solidFill>
                  <a:schemeClr val="tx1"/>
                </a:solidFill>
              </a:rPr>
              <a:t>+</a:t>
            </a:r>
            <a:r>
              <a:rPr lang="zh-TW" altLang="en-US" sz="1800" b="1" dirty="0">
                <a:solidFill>
                  <a:schemeClr val="tx1"/>
                </a:solidFill>
              </a:rPr>
              <a:t>影印費</a:t>
            </a:r>
            <a:r>
              <a:rPr lang="en-US" altLang="zh-TW" sz="1800" b="1" dirty="0">
                <a:solidFill>
                  <a:schemeClr val="tx1"/>
                </a:solidFill>
              </a:rPr>
              <a:t>(</a:t>
            </a:r>
            <a:r>
              <a:rPr lang="zh-TW" altLang="en-US" sz="1800" b="1" dirty="0">
                <a:solidFill>
                  <a:schemeClr val="tx1"/>
                </a:solidFill>
              </a:rPr>
              <a:t>海報、講義、手冊</a:t>
            </a:r>
            <a:r>
              <a:rPr lang="en-US" altLang="zh-TW" sz="1800" b="1" dirty="0">
                <a:solidFill>
                  <a:schemeClr val="tx1"/>
                </a:solidFill>
              </a:rPr>
              <a:t>……</a:t>
            </a:r>
            <a:r>
              <a:rPr lang="zh-TW" altLang="en-US" sz="1800" b="1" dirty="0">
                <a:solidFill>
                  <a:schemeClr val="tx1"/>
                </a:solidFill>
              </a:rPr>
              <a:t>印製</a:t>
            </a:r>
            <a:r>
              <a:rPr lang="en-US" altLang="zh-TW" sz="1800" b="1" dirty="0">
                <a:solidFill>
                  <a:schemeClr val="tx1"/>
                </a:solidFill>
              </a:rPr>
              <a:t>)</a:t>
            </a:r>
          </a:p>
          <a:p>
            <a:pPr lvl="1">
              <a:lnSpc>
                <a:spcPct val="100000"/>
              </a:lnSpc>
              <a:spcBef>
                <a:spcPts val="600"/>
              </a:spcBef>
              <a:spcAft>
                <a:spcPts val="600"/>
              </a:spcAft>
            </a:pPr>
            <a:r>
              <a:rPr lang="en-US" altLang="zh-TW" sz="1800" b="0" dirty="0"/>
              <a:t>EX.</a:t>
            </a:r>
            <a:r>
              <a:rPr lang="zh-TW" altLang="en-US" sz="1800" b="0" dirty="0"/>
              <a:t>教務處公務用影印費；</a:t>
            </a:r>
            <a:r>
              <a:rPr lang="en-US" altLang="zh-TW" sz="1800" b="0" dirty="0"/>
              <a:t>106</a:t>
            </a:r>
            <a:r>
              <a:rPr lang="zh-TW" altLang="en-US" sz="1800" b="0" dirty="0"/>
              <a:t>年度技專校院教學創新先導計畫科學普及、普及科學</a:t>
            </a:r>
            <a:r>
              <a:rPr lang="en-US" altLang="zh-TW" sz="1800" b="0" dirty="0"/>
              <a:t>(</a:t>
            </a:r>
            <a:r>
              <a:rPr lang="zh-TW" altLang="en-US" sz="1800" b="0" dirty="0"/>
              <a:t>演講</a:t>
            </a:r>
            <a:r>
              <a:rPr lang="en-US" altLang="zh-TW" sz="1800" b="0" dirty="0"/>
              <a:t>)</a:t>
            </a:r>
            <a:r>
              <a:rPr lang="zh-TW" altLang="en-US" sz="1800" b="0" dirty="0"/>
              <a:t>活動海報印製</a:t>
            </a:r>
            <a:endParaRPr lang="en-US" altLang="zh-TW" sz="1800" b="0" dirty="0"/>
          </a:p>
          <a:p>
            <a:pPr>
              <a:lnSpc>
                <a:spcPct val="100000"/>
              </a:lnSpc>
              <a:spcBef>
                <a:spcPts val="600"/>
              </a:spcBef>
              <a:spcAft>
                <a:spcPts val="600"/>
              </a:spcAft>
            </a:pPr>
            <a:r>
              <a:rPr lang="en-US" altLang="zh-TW" sz="1800" b="0" dirty="0">
                <a:solidFill>
                  <a:schemeClr val="tx1"/>
                </a:solidFill>
              </a:rPr>
              <a:t>7.</a:t>
            </a:r>
            <a:r>
              <a:rPr lang="zh-TW" altLang="en-US" sz="1800" b="1" dirty="0">
                <a:solidFill>
                  <a:schemeClr val="tx1"/>
                </a:solidFill>
              </a:rPr>
              <a:t>設備：計畫名稱</a:t>
            </a:r>
            <a:r>
              <a:rPr lang="en-US" altLang="zh-TW" sz="1800" b="1" dirty="0">
                <a:solidFill>
                  <a:schemeClr val="tx1"/>
                </a:solidFill>
              </a:rPr>
              <a:t>+</a:t>
            </a:r>
            <a:r>
              <a:rPr lang="zh-TW" altLang="en-US" sz="1800" b="1" dirty="0">
                <a:solidFill>
                  <a:schemeClr val="tx1"/>
                </a:solidFill>
              </a:rPr>
              <a:t>「</a:t>
            </a:r>
            <a:r>
              <a:rPr lang="en-US" altLang="zh-TW" sz="1800" b="1" dirty="0">
                <a:solidFill>
                  <a:schemeClr val="tx1"/>
                </a:solidFill>
              </a:rPr>
              <a:t>-</a:t>
            </a:r>
            <a:r>
              <a:rPr lang="zh-TW" altLang="en-US" sz="1800" b="1" dirty="0">
                <a:solidFill>
                  <a:schemeClr val="tx1"/>
                </a:solidFill>
              </a:rPr>
              <a:t>」</a:t>
            </a:r>
            <a:r>
              <a:rPr lang="en-US" altLang="zh-TW" sz="1800" b="1" dirty="0">
                <a:solidFill>
                  <a:schemeClr val="tx1"/>
                </a:solidFill>
              </a:rPr>
              <a:t>+</a:t>
            </a:r>
            <a:r>
              <a:rPr lang="zh-TW" altLang="en-US" sz="1800" b="1" dirty="0">
                <a:solidFill>
                  <a:schemeClr val="tx1"/>
                </a:solidFill>
              </a:rPr>
              <a:t>使用單位</a:t>
            </a:r>
            <a:r>
              <a:rPr lang="en-US" altLang="zh-TW" sz="1800" b="1" dirty="0">
                <a:solidFill>
                  <a:schemeClr val="tx1"/>
                </a:solidFill>
              </a:rPr>
              <a:t>+</a:t>
            </a:r>
            <a:r>
              <a:rPr lang="zh-TW" altLang="en-US" sz="1800" b="1" dirty="0">
                <a:solidFill>
                  <a:schemeClr val="tx1"/>
                </a:solidFill>
              </a:rPr>
              <a:t>存置地點</a:t>
            </a:r>
            <a:r>
              <a:rPr lang="en-US" altLang="zh-TW" sz="1800" b="1" dirty="0">
                <a:solidFill>
                  <a:schemeClr val="tx1"/>
                </a:solidFill>
              </a:rPr>
              <a:t>+</a:t>
            </a:r>
            <a:r>
              <a:rPr lang="zh-TW" altLang="en-US" sz="1800" b="1" dirty="0">
                <a:solidFill>
                  <a:schemeClr val="tx1"/>
                </a:solidFill>
              </a:rPr>
              <a:t>財產名稱</a:t>
            </a:r>
          </a:p>
          <a:p>
            <a:pPr lvl="1">
              <a:lnSpc>
                <a:spcPct val="100000"/>
              </a:lnSpc>
              <a:spcBef>
                <a:spcPts val="600"/>
              </a:spcBef>
              <a:spcAft>
                <a:spcPts val="600"/>
              </a:spcAft>
            </a:pPr>
            <a:r>
              <a:rPr lang="en-US" altLang="zh-TW" sz="1800" b="0" dirty="0"/>
              <a:t>EX. 106</a:t>
            </a:r>
            <a:r>
              <a:rPr lang="zh-TW" altLang="en-US" sz="1800" b="0" dirty="0"/>
              <a:t>年度教育部再造技優計畫</a:t>
            </a:r>
            <a:r>
              <a:rPr lang="en-US" altLang="zh-TW" sz="1800" b="0" dirty="0"/>
              <a:t>-</a:t>
            </a:r>
            <a:r>
              <a:rPr lang="zh-TW" altLang="en-US" sz="1800" b="0" dirty="0"/>
              <a:t>食品高值化加工實務與食品安全自主管理人才培育計畫</a:t>
            </a:r>
            <a:r>
              <a:rPr lang="en-US" altLang="zh-TW" sz="1800" b="0" dirty="0"/>
              <a:t>-</a:t>
            </a:r>
            <a:r>
              <a:rPr lang="zh-TW" altLang="en-US" sz="1800" b="0" dirty="0"/>
              <a:t>食科系食品加工實驗室急速冷凍機</a:t>
            </a:r>
          </a:p>
          <a:p>
            <a:pPr lvl="1">
              <a:lnSpc>
                <a:spcPct val="100000"/>
              </a:lnSpc>
              <a:spcBef>
                <a:spcPts val="600"/>
              </a:spcBef>
              <a:spcAft>
                <a:spcPts val="600"/>
              </a:spcAft>
            </a:pPr>
            <a:endParaRPr lang="zh-TW" altLang="en-US" sz="1800" b="0" dirty="0"/>
          </a:p>
          <a:p>
            <a:pPr lvl="1">
              <a:lnSpc>
                <a:spcPct val="100000"/>
              </a:lnSpc>
              <a:spcBef>
                <a:spcPts val="600"/>
              </a:spcBef>
              <a:spcAft>
                <a:spcPts val="600"/>
              </a:spcAft>
            </a:pPr>
            <a:endParaRPr lang="en-US" altLang="zh-TW" sz="1800" b="0" dirty="0"/>
          </a:p>
          <a:p>
            <a:pPr>
              <a:lnSpc>
                <a:spcPct val="100000"/>
              </a:lnSpc>
              <a:spcBef>
                <a:spcPts val="600"/>
              </a:spcBef>
              <a:spcAft>
                <a:spcPts val="600"/>
              </a:spcAft>
            </a:pPr>
            <a:endParaRPr lang="en-US" altLang="zh-TW" sz="1800" b="0" dirty="0"/>
          </a:p>
          <a:p>
            <a:pPr>
              <a:lnSpc>
                <a:spcPct val="100000"/>
              </a:lnSpc>
              <a:spcBef>
                <a:spcPts val="600"/>
              </a:spcBef>
              <a:spcAft>
                <a:spcPts val="600"/>
              </a:spcAft>
            </a:pPr>
            <a:endParaRPr lang="zh-TW" altLang="en-US" sz="1800" b="0" dirty="0"/>
          </a:p>
        </p:txBody>
      </p:sp>
      <p:sp>
        <p:nvSpPr>
          <p:cNvPr id="4" name="投影片編號版面配置區 3"/>
          <p:cNvSpPr>
            <a:spLocks noGrp="1"/>
          </p:cNvSpPr>
          <p:nvPr>
            <p:ph type="sldNum" sz="quarter" idx="12"/>
          </p:nvPr>
        </p:nvSpPr>
        <p:spPr/>
        <p:txBody>
          <a:bodyPr/>
          <a:lstStyle/>
          <a:p>
            <a:endParaRPr lang="en-US" altLang="en-US" dirty="0"/>
          </a:p>
        </p:txBody>
      </p:sp>
    </p:spTree>
    <p:extLst>
      <p:ext uri="{BB962C8B-B14F-4D97-AF65-F5344CB8AC3E}">
        <p14:creationId xmlns:p14="http://schemas.microsoft.com/office/powerpoint/2010/main" val="3393672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116632"/>
            <a:ext cx="7886700" cy="1325563"/>
          </a:xfrm>
        </p:spPr>
        <p:txBody>
          <a:bodyPr/>
          <a:lstStyle/>
          <a:p>
            <a:r>
              <a:rPr lang="en-US" altLang="zh-TW" dirty="0"/>
              <a:t>3.7</a:t>
            </a:r>
            <a:r>
              <a:rPr lang="zh-TW" altLang="en-US" dirty="0"/>
              <a:t>經費預支</a:t>
            </a:r>
          </a:p>
        </p:txBody>
      </p:sp>
      <p:sp>
        <p:nvSpPr>
          <p:cNvPr id="6" name="內容版面配置區 2"/>
          <p:cNvSpPr>
            <a:spLocks noGrp="1"/>
          </p:cNvSpPr>
          <p:nvPr>
            <p:ph idx="1"/>
          </p:nvPr>
        </p:nvSpPr>
        <p:spPr>
          <a:xfrm>
            <a:off x="628650" y="1268760"/>
            <a:ext cx="7886700" cy="4351338"/>
          </a:xfrm>
        </p:spPr>
        <p:txBody>
          <a:bodyPr>
            <a:normAutofit lnSpcReduction="10000"/>
          </a:bodyPr>
          <a:lstStyle/>
          <a:p>
            <a:pPr>
              <a:lnSpc>
                <a:spcPct val="100000"/>
              </a:lnSpc>
              <a:spcBef>
                <a:spcPts val="600"/>
              </a:spcBef>
              <a:spcAft>
                <a:spcPts val="600"/>
              </a:spcAft>
            </a:pPr>
            <a:r>
              <a:rPr lang="zh-TW" altLang="en-US" sz="2600" b="0" dirty="0">
                <a:solidFill>
                  <a:schemeClr val="tx1"/>
                </a:solidFill>
              </a:rPr>
              <a:t>依照</a:t>
            </a:r>
            <a:r>
              <a:rPr lang="en-US" altLang="zh-TW" sz="2600" b="0" dirty="0">
                <a:solidFill>
                  <a:schemeClr val="tx1"/>
                </a:solidFill>
              </a:rPr>
              <a:t>【</a:t>
            </a:r>
            <a:r>
              <a:rPr lang="zh-TW" altLang="en-US" sz="2600" b="0" dirty="0">
                <a:solidFill>
                  <a:schemeClr val="tx1"/>
                </a:solidFill>
              </a:rPr>
              <a:t>預支款項申請作業辦法</a:t>
            </a:r>
            <a:r>
              <a:rPr lang="en-US" altLang="zh-TW" sz="2600" b="0" dirty="0">
                <a:solidFill>
                  <a:schemeClr val="tx1"/>
                </a:solidFill>
              </a:rPr>
              <a:t>】</a:t>
            </a:r>
            <a:r>
              <a:rPr lang="zh-TW" altLang="en-US" sz="2600" b="0" dirty="0">
                <a:solidFill>
                  <a:schemeClr val="tx1"/>
                </a:solidFill>
              </a:rPr>
              <a:t>辦理</a:t>
            </a:r>
            <a:r>
              <a:rPr lang="en-US" altLang="zh-TW" sz="2600" b="0" dirty="0">
                <a:solidFill>
                  <a:schemeClr val="tx1"/>
                </a:solidFill>
              </a:rPr>
              <a:t> </a:t>
            </a:r>
            <a:r>
              <a:rPr lang="zh-TW" altLang="en-US" sz="2600" b="0" dirty="0">
                <a:solidFill>
                  <a:schemeClr val="tx1"/>
                </a:solidFill>
              </a:rPr>
              <a:t>。</a:t>
            </a:r>
            <a:endParaRPr lang="en-US" altLang="zh-TW" sz="2600" b="0" dirty="0">
              <a:solidFill>
                <a:schemeClr val="tx1"/>
              </a:solidFill>
            </a:endParaRPr>
          </a:p>
          <a:p>
            <a:pPr lvl="1">
              <a:lnSpc>
                <a:spcPct val="100000"/>
              </a:lnSpc>
              <a:spcBef>
                <a:spcPts val="600"/>
              </a:spcBef>
              <a:spcAft>
                <a:spcPts val="600"/>
              </a:spcAft>
            </a:pPr>
            <a:r>
              <a:rPr lang="zh-TW" altLang="en-US" sz="2600" b="0" dirty="0">
                <a:solidFill>
                  <a:schemeClr val="tx1"/>
                </a:solidFill>
              </a:rPr>
              <a:t>除考量業務需求外，各項付款以</a:t>
            </a:r>
            <a:r>
              <a:rPr lang="en-US" altLang="zh-TW" sz="2600" b="0" dirty="0">
                <a:solidFill>
                  <a:schemeClr val="tx1"/>
                </a:solidFill>
              </a:rPr>
              <a:t>【</a:t>
            </a:r>
            <a:r>
              <a:rPr lang="zh-TW" altLang="en-US" sz="2600" b="0" dirty="0">
                <a:solidFill>
                  <a:schemeClr val="tx1"/>
                </a:solidFill>
              </a:rPr>
              <a:t>使用後付款</a:t>
            </a:r>
            <a:r>
              <a:rPr lang="en-US" altLang="zh-TW" sz="2600" b="0" dirty="0">
                <a:solidFill>
                  <a:schemeClr val="tx1"/>
                </a:solidFill>
              </a:rPr>
              <a:t>】</a:t>
            </a:r>
            <a:r>
              <a:rPr lang="zh-TW" altLang="en-US" sz="2600" b="0" dirty="0">
                <a:solidFill>
                  <a:schemeClr val="tx1"/>
                </a:solidFill>
              </a:rPr>
              <a:t>為原則。預支經費務必考量</a:t>
            </a:r>
            <a:r>
              <a:rPr lang="en-US" altLang="zh-TW" sz="2600" b="0" dirty="0">
                <a:solidFill>
                  <a:schemeClr val="tx1"/>
                </a:solidFill>
              </a:rPr>
              <a:t>【</a:t>
            </a:r>
            <a:r>
              <a:rPr lang="zh-TW" altLang="en-US" sz="2600" b="0" dirty="0">
                <a:solidFill>
                  <a:schemeClr val="tx1"/>
                </a:solidFill>
              </a:rPr>
              <a:t>合理性</a:t>
            </a:r>
            <a:r>
              <a:rPr lang="en-US" altLang="zh-TW" sz="2600" b="0" dirty="0">
                <a:solidFill>
                  <a:schemeClr val="tx1"/>
                </a:solidFill>
              </a:rPr>
              <a:t>】</a:t>
            </a:r>
            <a:r>
              <a:rPr lang="zh-TW" altLang="en-US" sz="2600" b="0" dirty="0">
                <a:solidFill>
                  <a:schemeClr val="tx1"/>
                </a:solidFill>
              </a:rPr>
              <a:t>與</a:t>
            </a:r>
            <a:r>
              <a:rPr lang="en-US" altLang="zh-TW" sz="2600" b="0" dirty="0">
                <a:solidFill>
                  <a:schemeClr val="tx1"/>
                </a:solidFill>
              </a:rPr>
              <a:t>【</a:t>
            </a:r>
            <a:r>
              <a:rPr lang="zh-TW" altLang="en-US" sz="2600" b="0" dirty="0">
                <a:solidFill>
                  <a:schemeClr val="tx1"/>
                </a:solidFill>
              </a:rPr>
              <a:t>必要性</a:t>
            </a:r>
            <a:r>
              <a:rPr lang="en-US" altLang="zh-TW" sz="2600" b="0" dirty="0">
                <a:solidFill>
                  <a:schemeClr val="tx1"/>
                </a:solidFill>
              </a:rPr>
              <a:t>】</a:t>
            </a:r>
            <a:r>
              <a:rPr lang="zh-TW" altLang="en-US" sz="2600" b="0" dirty="0">
                <a:solidFill>
                  <a:schemeClr val="tx1"/>
                </a:solidFill>
              </a:rPr>
              <a:t>。</a:t>
            </a:r>
            <a:endParaRPr lang="en-US" altLang="zh-TW" sz="2600" b="0" dirty="0">
              <a:solidFill>
                <a:schemeClr val="tx1"/>
              </a:solidFill>
            </a:endParaRPr>
          </a:p>
          <a:p>
            <a:pPr lvl="1">
              <a:lnSpc>
                <a:spcPct val="100000"/>
              </a:lnSpc>
              <a:spcBef>
                <a:spcPts val="600"/>
              </a:spcBef>
              <a:spcAft>
                <a:spcPts val="600"/>
              </a:spcAft>
            </a:pPr>
            <a:r>
              <a:rPr lang="zh-TW" altLang="en-US" sz="2600" b="0" dirty="0">
                <a:solidFill>
                  <a:schemeClr val="tx1"/>
                </a:solidFill>
              </a:rPr>
              <a:t>預支以下列為限：</a:t>
            </a:r>
          </a:p>
          <a:p>
            <a:pPr marL="1371577" lvl="2" indent="-457200">
              <a:lnSpc>
                <a:spcPct val="100000"/>
              </a:lnSpc>
              <a:spcBef>
                <a:spcPts val="600"/>
              </a:spcBef>
              <a:spcAft>
                <a:spcPts val="600"/>
              </a:spcAft>
              <a:buFont typeface="+mj-lt"/>
              <a:buAutoNum type="arabicPeriod"/>
            </a:pPr>
            <a:r>
              <a:rPr lang="en-US" altLang="zh-TW" sz="2600" b="0" dirty="0">
                <a:solidFill>
                  <a:schemeClr val="tx1"/>
                </a:solidFill>
              </a:rPr>
              <a:t>【</a:t>
            </a:r>
            <a:r>
              <a:rPr lang="zh-TW" altLang="en-US" sz="2600" b="0" dirty="0">
                <a:solidFill>
                  <a:schemeClr val="tx1"/>
                </a:solidFill>
              </a:rPr>
              <a:t>執行業務需先付款</a:t>
            </a:r>
            <a:r>
              <a:rPr lang="en-US" altLang="zh-TW" sz="2600" b="0" dirty="0">
                <a:solidFill>
                  <a:schemeClr val="tx1"/>
                </a:solidFill>
              </a:rPr>
              <a:t>】</a:t>
            </a:r>
            <a:r>
              <a:rPr lang="zh-TW" altLang="en-US" sz="2600" b="0" dirty="0">
                <a:solidFill>
                  <a:schemeClr val="tx1"/>
                </a:solidFill>
              </a:rPr>
              <a:t>才可獲取發票、收據、領據或相關憑證。</a:t>
            </a:r>
          </a:p>
          <a:p>
            <a:pPr marL="1371577" lvl="2" indent="-457200">
              <a:lnSpc>
                <a:spcPct val="100000"/>
              </a:lnSpc>
              <a:spcBef>
                <a:spcPts val="600"/>
              </a:spcBef>
              <a:spcAft>
                <a:spcPts val="600"/>
              </a:spcAft>
              <a:buFont typeface="+mj-lt"/>
              <a:buAutoNum type="arabicPeriod"/>
            </a:pPr>
            <a:r>
              <a:rPr lang="en-US" altLang="zh-TW" sz="2600" b="0" dirty="0">
                <a:solidFill>
                  <a:schemeClr val="tx1"/>
                </a:solidFill>
              </a:rPr>
              <a:t>【</a:t>
            </a:r>
            <a:r>
              <a:rPr lang="zh-TW" altLang="en-US" sz="2600" b="0" dirty="0">
                <a:solidFill>
                  <a:schemeClr val="tx1"/>
                </a:solidFill>
              </a:rPr>
              <a:t>需預支費用才可得執行業務</a:t>
            </a:r>
            <a:r>
              <a:rPr lang="en-US" altLang="zh-TW" sz="2600" b="0" dirty="0">
                <a:solidFill>
                  <a:schemeClr val="tx1"/>
                </a:solidFill>
              </a:rPr>
              <a:t>】 </a:t>
            </a:r>
            <a:r>
              <a:rPr lang="zh-TW" altLang="en-US" sz="2600" b="0" dirty="0">
                <a:solidFill>
                  <a:schemeClr val="tx1"/>
                </a:solidFill>
              </a:rPr>
              <a:t>。</a:t>
            </a:r>
            <a:endParaRPr lang="en-US" altLang="zh-TW" sz="2600" b="0" dirty="0">
              <a:solidFill>
                <a:schemeClr val="tx1"/>
              </a:solidFill>
            </a:endParaRPr>
          </a:p>
          <a:p>
            <a:pPr marL="1371577" lvl="2" indent="-457200">
              <a:lnSpc>
                <a:spcPct val="100000"/>
              </a:lnSpc>
              <a:spcBef>
                <a:spcPts val="600"/>
              </a:spcBef>
              <a:spcAft>
                <a:spcPts val="600"/>
              </a:spcAft>
              <a:buFont typeface="+mj-lt"/>
              <a:buAutoNum type="arabicPeriod"/>
            </a:pPr>
            <a:r>
              <a:rPr lang="zh-TW" altLang="en-US" sz="2600" b="0" dirty="0">
                <a:solidFill>
                  <a:schemeClr val="tx1"/>
                </a:solidFill>
              </a:rPr>
              <a:t>其他</a:t>
            </a:r>
            <a:r>
              <a:rPr lang="en-US" altLang="zh-TW" sz="2600" b="0" dirty="0">
                <a:solidFill>
                  <a:schemeClr val="tx1"/>
                </a:solidFill>
              </a:rPr>
              <a:t>【</a:t>
            </a:r>
            <a:r>
              <a:rPr lang="zh-TW" altLang="en-US" sz="2600" b="0" dirty="0">
                <a:solidFill>
                  <a:schemeClr val="tx1"/>
                </a:solidFill>
              </a:rPr>
              <a:t>經簽准核可者</a:t>
            </a:r>
            <a:r>
              <a:rPr lang="en-US" altLang="zh-TW" sz="2600" b="0" dirty="0">
                <a:solidFill>
                  <a:schemeClr val="tx1"/>
                </a:solidFill>
              </a:rPr>
              <a:t>】 </a:t>
            </a:r>
            <a:r>
              <a:rPr lang="zh-TW" altLang="en-US" sz="2600" b="0" dirty="0">
                <a:solidFill>
                  <a:schemeClr val="tx1"/>
                </a:solidFill>
              </a:rPr>
              <a:t>。</a:t>
            </a:r>
            <a:endParaRPr lang="en-US" altLang="zh-TW" sz="2600" b="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39</a:t>
            </a:fld>
            <a:endParaRPr lang="en-US" dirty="0"/>
          </a:p>
        </p:txBody>
      </p:sp>
    </p:spTree>
    <p:extLst>
      <p:ext uri="{BB962C8B-B14F-4D97-AF65-F5344CB8AC3E}">
        <p14:creationId xmlns:p14="http://schemas.microsoft.com/office/powerpoint/2010/main" val="109168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032A7F1-3839-4820-A3E5-8F954FA6F21E}"/>
              </a:ext>
            </a:extLst>
          </p:cNvPr>
          <p:cNvSpPr>
            <a:spLocks noGrp="1"/>
          </p:cNvSpPr>
          <p:nvPr>
            <p:ph idx="1"/>
          </p:nvPr>
        </p:nvSpPr>
        <p:spPr>
          <a:xfrm>
            <a:off x="827584" y="1203648"/>
            <a:ext cx="7977980" cy="5105672"/>
          </a:xfrm>
        </p:spPr>
        <p:txBody>
          <a:bodyPr>
            <a:normAutofit/>
          </a:bodyPr>
          <a:lstStyle/>
          <a:p>
            <a:pPr marL="447675" indent="-447675">
              <a:lnSpc>
                <a:spcPct val="100000"/>
              </a:lnSpc>
              <a:spcAft>
                <a:spcPts val="600"/>
              </a:spcAft>
            </a:pPr>
            <a:r>
              <a:rPr lang="zh-TW" altLang="en-US" dirty="0">
                <a:solidFill>
                  <a:srgbClr val="FF0000"/>
                </a:solidFill>
                <a:latin typeface="+mn-ea"/>
              </a:rPr>
              <a:t>名目不符</a:t>
            </a:r>
            <a:r>
              <a:rPr lang="en-US" altLang="zh-TW" dirty="0">
                <a:solidFill>
                  <a:srgbClr val="FF0000"/>
                </a:solidFill>
                <a:latin typeface="+mn-ea"/>
              </a:rPr>
              <a:t>(</a:t>
            </a:r>
            <a:r>
              <a:rPr lang="zh-TW" altLang="en-US" dirty="0">
                <a:solidFill>
                  <a:srgbClr val="FF0000"/>
                </a:solidFill>
                <a:latin typeface="+mn-ea"/>
              </a:rPr>
              <a:t>合理性</a:t>
            </a:r>
            <a:r>
              <a:rPr lang="en-US" altLang="zh-TW" dirty="0">
                <a:solidFill>
                  <a:srgbClr val="FF0000"/>
                </a:solidFill>
                <a:latin typeface="+mn-ea"/>
              </a:rPr>
              <a:t>):</a:t>
            </a:r>
            <a:r>
              <a:rPr lang="zh-TW" altLang="en-US" dirty="0">
                <a:latin typeface="+mn-ea"/>
              </a:rPr>
              <a:t>店家營業項目是否與實際購買相符→須符合邏輯</a:t>
            </a:r>
            <a:endParaRPr lang="en-US" altLang="zh-TW" dirty="0">
              <a:latin typeface="+mn-ea"/>
            </a:endParaRPr>
          </a:p>
          <a:p>
            <a:pPr marL="447675" indent="-447675">
              <a:lnSpc>
                <a:spcPct val="100000"/>
              </a:lnSpc>
              <a:spcAft>
                <a:spcPts val="600"/>
              </a:spcAft>
            </a:pPr>
            <a:r>
              <a:rPr lang="zh-TW" altLang="zh-TW" dirty="0">
                <a:latin typeface="+mn-ea"/>
              </a:rPr>
              <a:t>申請計畫如需學校配合款，請於</a:t>
            </a:r>
            <a:r>
              <a:rPr lang="zh-TW" altLang="zh-TW" b="1" dirty="0">
                <a:solidFill>
                  <a:srgbClr val="FF0000"/>
                </a:solidFill>
                <a:latin typeface="+mn-ea"/>
              </a:rPr>
              <a:t>發文前</a:t>
            </a:r>
            <a:r>
              <a:rPr lang="en-US" altLang="zh-TW" b="1" dirty="0">
                <a:solidFill>
                  <a:srgbClr val="FF0000"/>
                </a:solidFill>
                <a:latin typeface="+mn-ea"/>
              </a:rPr>
              <a:t>7</a:t>
            </a:r>
            <a:r>
              <a:rPr lang="zh-TW" altLang="zh-TW" b="1" dirty="0">
                <a:solidFill>
                  <a:srgbClr val="FF0000"/>
                </a:solidFill>
                <a:latin typeface="+mn-ea"/>
              </a:rPr>
              <a:t>日</a:t>
            </a:r>
            <a:r>
              <a:rPr lang="zh-TW" altLang="zh-TW" dirty="0">
                <a:latin typeface="+mn-ea"/>
              </a:rPr>
              <a:t>將相關資料送至會計室覆核經費。</a:t>
            </a:r>
            <a:endParaRPr lang="en-US" altLang="zh-TW" dirty="0">
              <a:latin typeface="+mn-ea"/>
            </a:endParaRPr>
          </a:p>
          <a:p>
            <a:pPr marL="447675" indent="-447675">
              <a:lnSpc>
                <a:spcPct val="100000"/>
              </a:lnSpc>
              <a:spcAft>
                <a:spcPts val="600"/>
              </a:spcAft>
            </a:pPr>
            <a:r>
              <a:rPr lang="en-US" altLang="zh-TW" dirty="0">
                <a:latin typeface="+mn-ea"/>
              </a:rPr>
              <a:t>113</a:t>
            </a:r>
            <a:r>
              <a:rPr lang="zh-TW" altLang="zh-TW" dirty="0">
                <a:latin typeface="+mn-ea"/>
              </a:rPr>
              <a:t>學年度起，產學合作計畫需達計畫金額之</a:t>
            </a:r>
            <a:r>
              <a:rPr lang="en-US" altLang="zh-TW" dirty="0">
                <a:latin typeface="+mn-ea"/>
              </a:rPr>
              <a:t>40%</a:t>
            </a:r>
            <a:r>
              <a:rPr lang="zh-TW" altLang="zh-TW" dirty="0">
                <a:latin typeface="+mn-ea"/>
              </a:rPr>
              <a:t>，並提供「收據」至產學合作中心，始得進行專案登入及後續開帳、預算編列及請購款之作業流程，而</a:t>
            </a:r>
            <a:r>
              <a:rPr lang="zh-TW" altLang="zh-TW" dirty="0">
                <a:solidFill>
                  <a:srgbClr val="FF0000"/>
                </a:solidFill>
                <a:latin typeface="+mn-ea"/>
              </a:rPr>
              <a:t>主持人費可依時請款，但暫不支款待經費款項入帳金額大於</a:t>
            </a:r>
            <a:r>
              <a:rPr lang="en-US" altLang="zh-TW" dirty="0">
                <a:solidFill>
                  <a:srgbClr val="FF0000"/>
                </a:solidFill>
                <a:latin typeface="+mn-ea"/>
              </a:rPr>
              <a:t>40%</a:t>
            </a:r>
            <a:r>
              <a:rPr lang="zh-TW" altLang="zh-TW" dirty="0">
                <a:solidFill>
                  <a:srgbClr val="FF0000"/>
                </a:solidFill>
                <a:latin typeface="+mn-ea"/>
              </a:rPr>
              <a:t>以上才會陸續支款</a:t>
            </a:r>
            <a:r>
              <a:rPr lang="zh-TW" altLang="zh-TW" dirty="0">
                <a:latin typeface="+mn-ea"/>
              </a:rPr>
              <a:t>，若有特殊情況另案申請。</a:t>
            </a:r>
            <a:endParaRPr lang="en-US" altLang="zh-TW" dirty="0">
              <a:latin typeface="+mn-ea"/>
            </a:endParaRPr>
          </a:p>
          <a:p>
            <a:pPr marL="447675" indent="-447675">
              <a:lnSpc>
                <a:spcPct val="100000"/>
              </a:lnSpc>
              <a:spcAft>
                <a:spcPts val="600"/>
              </a:spcAft>
            </a:pPr>
            <a:r>
              <a:rPr lang="en-US" altLang="zh-TW" b="1" dirty="0">
                <a:solidFill>
                  <a:srgbClr val="FF0000"/>
                </a:solidFill>
                <a:latin typeface="+mn-ea"/>
              </a:rPr>
              <a:t>113</a:t>
            </a:r>
            <a:r>
              <a:rPr lang="zh-TW" altLang="zh-TW" b="1" dirty="0">
                <a:solidFill>
                  <a:srgbClr val="FF0000"/>
                </a:solidFill>
                <a:latin typeface="+mn-ea"/>
              </a:rPr>
              <a:t>學年度起每月支款次數為</a:t>
            </a:r>
            <a:r>
              <a:rPr lang="en-US" altLang="zh-TW" b="1" dirty="0">
                <a:solidFill>
                  <a:srgbClr val="FF0000"/>
                </a:solidFill>
                <a:latin typeface="+mn-ea"/>
              </a:rPr>
              <a:t>2</a:t>
            </a:r>
            <a:r>
              <a:rPr lang="zh-TW" altLang="zh-TW" b="1" dirty="0">
                <a:solidFill>
                  <a:srgbClr val="FF0000"/>
                </a:solidFill>
                <a:latin typeface="+mn-ea"/>
              </a:rPr>
              <a:t>次分別為每月</a:t>
            </a:r>
            <a:r>
              <a:rPr lang="en-US" altLang="zh-TW" b="1" dirty="0">
                <a:solidFill>
                  <a:srgbClr val="FF0000"/>
                </a:solidFill>
                <a:latin typeface="+mn-ea"/>
              </a:rPr>
              <a:t>8</a:t>
            </a:r>
            <a:r>
              <a:rPr lang="zh-TW" altLang="zh-TW" b="1" dirty="0">
                <a:solidFill>
                  <a:srgbClr val="FF0000"/>
                </a:solidFill>
                <a:latin typeface="+mn-ea"/>
              </a:rPr>
              <a:t>號及</a:t>
            </a:r>
            <a:r>
              <a:rPr lang="en-US" altLang="zh-TW" b="1" dirty="0">
                <a:solidFill>
                  <a:srgbClr val="FF0000"/>
                </a:solidFill>
                <a:latin typeface="+mn-ea"/>
              </a:rPr>
              <a:t>22</a:t>
            </a:r>
            <a:r>
              <a:rPr lang="zh-TW" altLang="zh-TW" b="1" dirty="0">
                <a:solidFill>
                  <a:srgbClr val="FF0000"/>
                </a:solidFill>
                <a:latin typeface="+mn-ea"/>
              </a:rPr>
              <a:t>號</a:t>
            </a:r>
            <a:r>
              <a:rPr lang="zh-TW" altLang="en-US" b="1" dirty="0">
                <a:solidFill>
                  <a:srgbClr val="FF0000"/>
                </a:solidFill>
                <a:latin typeface="+mn-ea"/>
              </a:rPr>
              <a:t>，特殊情況請上簽說明原由</a:t>
            </a:r>
            <a:r>
              <a:rPr lang="zh-TW" altLang="zh-TW" b="1" dirty="0">
                <a:solidFill>
                  <a:srgbClr val="FF0000"/>
                </a:solidFill>
                <a:latin typeface="+mn-ea"/>
              </a:rPr>
              <a:t>。</a:t>
            </a:r>
            <a:endParaRPr lang="en-US" altLang="zh-TW" b="1" dirty="0">
              <a:solidFill>
                <a:srgbClr val="FF0000"/>
              </a:solidFill>
              <a:latin typeface="+mn-ea"/>
            </a:endParaRPr>
          </a:p>
          <a:p>
            <a:pPr marL="447675" indent="-447675">
              <a:lnSpc>
                <a:spcPct val="100000"/>
              </a:lnSpc>
              <a:spcAft>
                <a:spcPts val="600"/>
              </a:spcAft>
            </a:pPr>
            <a:r>
              <a:rPr lang="zh-TW" altLang="zh-TW" b="1" dirty="0">
                <a:solidFill>
                  <a:srgbClr val="FF0000"/>
                </a:solidFill>
                <a:latin typeface="+mn-ea"/>
              </a:rPr>
              <a:t>捐贈款入學校即校款，若使用請依校內程序辧理。</a:t>
            </a:r>
            <a:endParaRPr lang="en-US" altLang="zh-TW" b="1" dirty="0">
              <a:solidFill>
                <a:srgbClr val="FF0000"/>
              </a:solidFill>
              <a:latin typeface="+mn-ea"/>
            </a:endParaRPr>
          </a:p>
          <a:p>
            <a:pPr marL="447675" indent="-447675">
              <a:lnSpc>
                <a:spcPct val="100000"/>
              </a:lnSpc>
              <a:spcAft>
                <a:spcPts val="600"/>
              </a:spcAft>
            </a:pPr>
            <a:r>
              <a:rPr lang="zh-TW" altLang="en-US" dirty="0">
                <a:solidFill>
                  <a:schemeClr val="tx1"/>
                </a:solidFill>
                <a:latin typeface="+mn-ea"/>
              </a:rPr>
              <a:t>納稅義務人如為非中華民國境內居住之個人薪資需依</a:t>
            </a:r>
            <a:r>
              <a:rPr lang="zh-TW" altLang="en-US" dirty="0">
                <a:solidFill>
                  <a:schemeClr val="tx1"/>
                </a:solidFill>
                <a:latin typeface="+mn-ea"/>
                <a:hlinkClick r:id="rId2" action="ppaction://hlinkfile"/>
              </a:rPr>
              <a:t>規定預先扣繳</a:t>
            </a:r>
            <a:r>
              <a:rPr lang="zh-TW" altLang="en-US" dirty="0">
                <a:solidFill>
                  <a:schemeClr val="tx1"/>
                </a:solidFill>
                <a:latin typeface="+mn-ea"/>
              </a:rPr>
              <a:t>。</a:t>
            </a:r>
            <a:endParaRPr lang="en-US" altLang="zh-TW" dirty="0">
              <a:solidFill>
                <a:schemeClr val="tx1"/>
              </a:solidFill>
              <a:latin typeface="+mn-ea"/>
            </a:endParaRPr>
          </a:p>
        </p:txBody>
      </p:sp>
      <p:sp>
        <p:nvSpPr>
          <p:cNvPr id="4" name="投影片編號版面配置區 3">
            <a:extLst>
              <a:ext uri="{FF2B5EF4-FFF2-40B4-BE49-F238E27FC236}">
                <a16:creationId xmlns:a16="http://schemas.microsoft.com/office/drawing/2014/main" id="{86222B57-0C8B-406F-A509-DF3831F46501}"/>
              </a:ext>
            </a:extLst>
          </p:cNvPr>
          <p:cNvSpPr>
            <a:spLocks noGrp="1"/>
          </p:cNvSpPr>
          <p:nvPr>
            <p:ph type="sldNum" sz="quarter" idx="12"/>
          </p:nvPr>
        </p:nvSpPr>
        <p:spPr/>
        <p:txBody>
          <a:bodyPr/>
          <a:lstStyle/>
          <a:p>
            <a:fld id="{C7F2B879-241A-4E41-942D-692B57A49EED}" type="slidenum">
              <a:rPr lang="en-US" altLang="zh-TW" smtClean="0"/>
              <a:pPr/>
              <a:t>4</a:t>
            </a:fld>
            <a:endParaRPr lang="en-US" altLang="en-US"/>
          </a:p>
        </p:txBody>
      </p:sp>
      <p:sp>
        <p:nvSpPr>
          <p:cNvPr id="5" name="標題 1">
            <a:extLst>
              <a:ext uri="{FF2B5EF4-FFF2-40B4-BE49-F238E27FC236}">
                <a16:creationId xmlns:a16="http://schemas.microsoft.com/office/drawing/2014/main" id="{C05E2FFE-5578-4867-B6C5-637F13015940}"/>
              </a:ext>
            </a:extLst>
          </p:cNvPr>
          <p:cNvSpPr>
            <a:spLocks noGrp="1"/>
          </p:cNvSpPr>
          <p:nvPr>
            <p:ph type="title"/>
          </p:nvPr>
        </p:nvSpPr>
        <p:spPr>
          <a:xfrm>
            <a:off x="827584" y="260648"/>
            <a:ext cx="7776864" cy="943000"/>
          </a:xfrm>
        </p:spPr>
        <p:txBody>
          <a:bodyPr>
            <a:normAutofit/>
          </a:bodyPr>
          <a:lstStyle/>
          <a:p>
            <a:r>
              <a:rPr lang="zh-TW" altLang="en-US" sz="4200" dirty="0">
                <a:solidFill>
                  <a:srgbClr val="0000FF"/>
                </a:solidFill>
              </a:rPr>
              <a:t> </a:t>
            </a:r>
            <a:r>
              <a:rPr lang="en-US" altLang="zh-TW" sz="4200" b="1" dirty="0">
                <a:solidFill>
                  <a:srgbClr val="0000FF"/>
                </a:solidFill>
                <a:latin typeface="+mj-ea"/>
              </a:rPr>
              <a:t>113</a:t>
            </a:r>
            <a:r>
              <a:rPr lang="zh-TW" altLang="en-US" sz="4200" b="1" dirty="0">
                <a:solidFill>
                  <a:srgbClr val="0000FF"/>
                </a:solidFill>
                <a:latin typeface="+mj-ea"/>
              </a:rPr>
              <a:t>學年度修訂及重要事項宣導</a:t>
            </a:r>
          </a:p>
        </p:txBody>
      </p:sp>
    </p:spTree>
    <p:extLst>
      <p:ext uri="{BB962C8B-B14F-4D97-AF65-F5344CB8AC3E}">
        <p14:creationId xmlns:p14="http://schemas.microsoft.com/office/powerpoint/2010/main" val="3046043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116632"/>
            <a:ext cx="7886700" cy="1325563"/>
          </a:xfrm>
        </p:spPr>
        <p:txBody>
          <a:bodyPr/>
          <a:lstStyle/>
          <a:p>
            <a:r>
              <a:rPr lang="en-US" altLang="zh-TW" dirty="0"/>
              <a:t>3.7</a:t>
            </a:r>
            <a:r>
              <a:rPr lang="zh-TW" altLang="en-US" dirty="0"/>
              <a:t> 可預支明細</a:t>
            </a:r>
          </a:p>
        </p:txBody>
      </p:sp>
      <p:sp>
        <p:nvSpPr>
          <p:cNvPr id="6" name="內容版面配置區 2"/>
          <p:cNvSpPr>
            <a:spLocks noGrp="1"/>
          </p:cNvSpPr>
          <p:nvPr>
            <p:ph idx="1"/>
          </p:nvPr>
        </p:nvSpPr>
        <p:spPr>
          <a:xfrm>
            <a:off x="628650" y="1412776"/>
            <a:ext cx="7886700" cy="4351338"/>
          </a:xfrm>
        </p:spPr>
        <p:txBody>
          <a:bodyPr>
            <a:normAutofit fontScale="85000" lnSpcReduction="20000"/>
          </a:bodyPr>
          <a:lstStyle/>
          <a:p>
            <a:pPr marL="458787" indent="-457200">
              <a:buFont typeface="+mj-lt"/>
              <a:buAutoNum type="arabicParenR"/>
            </a:pPr>
            <a:r>
              <a:rPr lang="zh-TW" altLang="en-US" sz="2000" b="0" dirty="0">
                <a:solidFill>
                  <a:schemeClr val="tx1"/>
                </a:solidFill>
              </a:rPr>
              <a:t>購買國外設備。</a:t>
            </a:r>
          </a:p>
          <a:p>
            <a:pPr marL="458787" indent="-457200">
              <a:buFont typeface="+mj-lt"/>
              <a:buAutoNum type="arabicParenR"/>
            </a:pPr>
            <a:r>
              <a:rPr lang="zh-TW" altLang="en-US" sz="2000" b="0" dirty="0">
                <a:solidFill>
                  <a:schemeClr val="tx1"/>
                </a:solidFill>
              </a:rPr>
              <a:t>校外人員演講、講座、審查、出席、評審、諮詢費用及交通費。</a:t>
            </a:r>
          </a:p>
          <a:p>
            <a:pPr marL="458787" indent="-457200">
              <a:buFont typeface="+mj-lt"/>
              <a:buAutoNum type="arabicParenR"/>
            </a:pPr>
            <a:r>
              <a:rPr lang="zh-TW" altLang="en-US" sz="2000" b="0" dirty="0">
                <a:solidFill>
                  <a:schemeClr val="tx1"/>
                </a:solidFill>
              </a:rPr>
              <a:t>校外人員口試審查費及交通費。</a:t>
            </a:r>
          </a:p>
          <a:p>
            <a:pPr marL="458787" indent="-457200">
              <a:buFont typeface="+mj-lt"/>
              <a:buAutoNum type="arabicParenR"/>
            </a:pPr>
            <a:r>
              <a:rPr lang="zh-TW" altLang="en-US" sz="2000" b="0" dirty="0">
                <a:solidFill>
                  <a:schemeClr val="tx1"/>
                </a:solidFill>
              </a:rPr>
              <a:t>教師送審費。</a:t>
            </a:r>
          </a:p>
          <a:p>
            <a:pPr marL="458787" indent="-457200">
              <a:buFont typeface="+mj-lt"/>
              <a:buAutoNum type="arabicParenR"/>
            </a:pPr>
            <a:r>
              <a:rPr lang="zh-TW" altLang="en-US" sz="2000" b="0" dirty="0">
                <a:solidFill>
                  <a:schemeClr val="tx1"/>
                </a:solidFill>
              </a:rPr>
              <a:t>團體會費。</a:t>
            </a:r>
          </a:p>
          <a:p>
            <a:pPr marL="458787" indent="-457200">
              <a:buFont typeface="+mj-lt"/>
              <a:buAutoNum type="arabicParenR"/>
            </a:pPr>
            <a:r>
              <a:rPr lang="zh-TW" altLang="en-US" sz="2000" b="0" dirty="0">
                <a:solidFill>
                  <a:schemeClr val="tx1"/>
                </a:solidFill>
              </a:rPr>
              <a:t>政府機構之稅捐、規費、手續費。</a:t>
            </a:r>
          </a:p>
          <a:p>
            <a:pPr marL="458787" indent="-457200">
              <a:buFont typeface="+mj-lt"/>
              <a:buAutoNum type="arabicParenR"/>
            </a:pPr>
            <a:r>
              <a:rPr lang="zh-TW" altLang="en-US" sz="2000" b="0" dirty="0">
                <a:solidFill>
                  <a:schemeClr val="tx1"/>
                </a:solidFill>
              </a:rPr>
              <a:t>課程生鮮材料費。</a:t>
            </a:r>
          </a:p>
          <a:p>
            <a:pPr marL="458787" indent="-457200">
              <a:buFont typeface="+mj-lt"/>
              <a:buAutoNum type="arabicParenR"/>
            </a:pPr>
            <a:r>
              <a:rPr lang="zh-TW" altLang="en-US" sz="2000" b="0" dirty="0">
                <a:solidFill>
                  <a:schemeClr val="tx1"/>
                </a:solidFill>
              </a:rPr>
              <a:t>參加校外活動費。</a:t>
            </a:r>
          </a:p>
          <a:p>
            <a:pPr marL="458787" indent="-457200">
              <a:buFont typeface="+mj-lt"/>
              <a:buAutoNum type="arabicParenR"/>
            </a:pPr>
            <a:r>
              <a:rPr lang="zh-TW" altLang="en-US" sz="2000" b="0" dirty="0">
                <a:solidFill>
                  <a:schemeClr val="tx1"/>
                </a:solidFill>
              </a:rPr>
              <a:t>國外差旅費。</a:t>
            </a:r>
          </a:p>
          <a:p>
            <a:pPr marL="458787" indent="-457200">
              <a:buFont typeface="+mj-lt"/>
              <a:buAutoNum type="arabicParenR"/>
            </a:pPr>
            <a:r>
              <a:rPr lang="zh-TW" altLang="en-US" sz="2000" b="0" dirty="0">
                <a:solidFill>
                  <a:schemeClr val="tx1"/>
                </a:solidFill>
              </a:rPr>
              <a:t>招生試務費。</a:t>
            </a:r>
          </a:p>
          <a:p>
            <a:pPr marL="458787" indent="-457200">
              <a:buFont typeface="+mj-lt"/>
              <a:buAutoNum type="arabicParenR"/>
            </a:pPr>
            <a:r>
              <a:rPr lang="zh-TW" altLang="en-US" sz="2000" b="0" dirty="0">
                <a:solidFill>
                  <a:schemeClr val="tx1"/>
                </a:solidFill>
              </a:rPr>
              <a:t>全校性郵資、宿舍油資。</a:t>
            </a:r>
            <a:endParaRPr lang="en-US" altLang="zh-TW" sz="2000" b="0" dirty="0">
              <a:solidFill>
                <a:schemeClr val="tx1"/>
              </a:solidFill>
            </a:endParaRPr>
          </a:p>
          <a:p>
            <a:pPr marL="458787" indent="-457200">
              <a:buFont typeface="+mj-lt"/>
              <a:buAutoNum type="arabicParenR"/>
            </a:pPr>
            <a:r>
              <a:rPr lang="zh-TW" altLang="en-US" sz="2000" b="0" dirty="0">
                <a:solidFill>
                  <a:schemeClr val="tx1"/>
                </a:solidFill>
              </a:rPr>
              <a:t>其他經核准項目。</a:t>
            </a:r>
          </a:p>
          <a:p>
            <a:endParaRPr lang="zh-TW" altLang="en-US" sz="2200" b="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40</a:t>
            </a:fld>
            <a:endParaRPr lang="en-US" dirty="0"/>
          </a:p>
        </p:txBody>
      </p:sp>
    </p:spTree>
    <p:extLst>
      <p:ext uri="{BB962C8B-B14F-4D97-AF65-F5344CB8AC3E}">
        <p14:creationId xmlns:p14="http://schemas.microsoft.com/office/powerpoint/2010/main" val="2508532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298530"/>
            <a:ext cx="7886700" cy="1325563"/>
          </a:xfrm>
        </p:spPr>
        <p:txBody>
          <a:bodyPr/>
          <a:lstStyle/>
          <a:p>
            <a:r>
              <a:rPr lang="en-US" altLang="zh-TW" dirty="0"/>
              <a:t>3.7</a:t>
            </a:r>
            <a:r>
              <a:rPr lang="zh-TW" altLang="en-US" dirty="0"/>
              <a:t>預支作業程序</a:t>
            </a:r>
          </a:p>
        </p:txBody>
      </p:sp>
      <p:graphicFrame>
        <p:nvGraphicFramePr>
          <p:cNvPr id="11" name="內容版面配置區 10"/>
          <p:cNvGraphicFramePr>
            <a:graphicFrameLocks noGrp="1"/>
          </p:cNvGraphicFramePr>
          <p:nvPr>
            <p:ph idx="1"/>
            <p:extLst>
              <p:ext uri="{D42A27DB-BD31-4B8C-83A1-F6EECF244321}">
                <p14:modId xmlns:p14="http://schemas.microsoft.com/office/powerpoint/2010/main" val="1716799522"/>
              </p:ext>
            </p:extLst>
          </p:nvPr>
        </p:nvGraphicFramePr>
        <p:xfrm>
          <a:off x="789756" y="1436412"/>
          <a:ext cx="8102723" cy="480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投影片編號版面配置區 3"/>
          <p:cNvSpPr>
            <a:spLocks noGrp="1"/>
          </p:cNvSpPr>
          <p:nvPr>
            <p:ph type="sldNum" sz="quarter" idx="12"/>
          </p:nvPr>
        </p:nvSpPr>
        <p:spPr>
          <a:xfrm>
            <a:off x="6457950" y="6237312"/>
            <a:ext cx="2057400" cy="365125"/>
          </a:xfrm>
        </p:spPr>
        <p:txBody>
          <a:bodyPr/>
          <a:lstStyle/>
          <a:p>
            <a:pPr>
              <a:defRPr/>
            </a:pPr>
            <a:fld id="{7CE83161-681E-4481-ABCF-F2B2DED19BFF}" type="slidenum">
              <a:rPr lang="en-US" altLang="zh-TW" smtClean="0"/>
              <a:pPr>
                <a:defRPr/>
              </a:pPr>
              <a:t>41</a:t>
            </a:fld>
            <a:endParaRPr lang="en-US" dirty="0"/>
          </a:p>
        </p:txBody>
      </p:sp>
    </p:spTree>
    <p:extLst>
      <p:ext uri="{BB962C8B-B14F-4D97-AF65-F5344CB8AC3E}">
        <p14:creationId xmlns:p14="http://schemas.microsoft.com/office/powerpoint/2010/main" val="4226140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3.8</a:t>
            </a:r>
            <a:r>
              <a:rPr lang="zh-TW" altLang="en-US" dirty="0"/>
              <a:t>經費預支</a:t>
            </a:r>
            <a:r>
              <a:rPr lang="en-US" altLang="zh-TW" dirty="0"/>
              <a:t>-</a:t>
            </a:r>
            <a:r>
              <a:rPr lang="zh-TW" altLang="en-US" dirty="0"/>
              <a:t>注意事項</a:t>
            </a:r>
          </a:p>
        </p:txBody>
      </p:sp>
      <p:sp>
        <p:nvSpPr>
          <p:cNvPr id="3" name="內容版面配置區 2"/>
          <p:cNvSpPr>
            <a:spLocks noGrp="1"/>
          </p:cNvSpPr>
          <p:nvPr>
            <p:ph idx="1"/>
          </p:nvPr>
        </p:nvSpPr>
        <p:spPr>
          <a:xfrm>
            <a:off x="476089" y="1764853"/>
            <a:ext cx="8191822" cy="4548163"/>
          </a:xfrm>
        </p:spPr>
        <p:txBody>
          <a:bodyPr/>
          <a:lstStyle/>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dirty="0">
                <a:solidFill>
                  <a:srgbClr val="FF0000"/>
                </a:solidFill>
              </a:rPr>
              <a:t>校內人員</a:t>
            </a:r>
            <a:r>
              <a:rPr lang="zh-TW" altLang="en-US" sz="2400" b="0" dirty="0">
                <a:solidFill>
                  <a:schemeClr val="tx1"/>
                </a:solidFill>
              </a:rPr>
              <a:t>各項費用</a:t>
            </a:r>
            <a:r>
              <a:rPr lang="en-US" altLang="zh-TW" sz="2400" b="0" dirty="0">
                <a:solidFill>
                  <a:schemeClr val="tx1"/>
                </a:solidFill>
              </a:rPr>
              <a:t>【</a:t>
            </a:r>
            <a:r>
              <a:rPr lang="zh-TW" altLang="en-US" sz="2400" b="0" dirty="0">
                <a:solidFill>
                  <a:schemeClr val="tx1"/>
                </a:solidFill>
              </a:rPr>
              <a:t>含演講、講座、審查、出席、評審、諮詢費用、口試費及交通費</a:t>
            </a:r>
            <a:r>
              <a:rPr lang="en-US" altLang="zh-TW" sz="2400" b="0" dirty="0">
                <a:solidFill>
                  <a:schemeClr val="tx1"/>
                </a:solidFill>
              </a:rPr>
              <a:t>】 </a:t>
            </a:r>
            <a:r>
              <a:rPr lang="zh-TW" altLang="en-US" sz="2400" b="0" dirty="0">
                <a:solidFill>
                  <a:schemeClr val="tx1"/>
                </a:solidFill>
              </a:rPr>
              <a:t>，</a:t>
            </a:r>
            <a:r>
              <a:rPr lang="zh-TW" altLang="en-US" sz="2400" dirty="0">
                <a:solidFill>
                  <a:srgbClr val="FF0000"/>
                </a:solidFill>
              </a:rPr>
              <a:t>由系統付款，請勿預支</a:t>
            </a:r>
            <a:r>
              <a:rPr lang="zh-TW" altLang="en-US" sz="2400" b="0" dirty="0">
                <a:solidFill>
                  <a:srgbClr val="FF0000"/>
                </a:solidFill>
              </a:rPr>
              <a:t>。</a:t>
            </a:r>
            <a:endParaRPr lang="zh-TW" altLang="zh-TW" sz="2400" b="0" dirty="0">
              <a:solidFill>
                <a:srgbClr val="FF0000"/>
              </a:solidFill>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rPr>
              <a:t>預支金額</a:t>
            </a:r>
            <a:r>
              <a:rPr lang="en-US" altLang="zh-TW" sz="2400" b="0" dirty="0">
                <a:solidFill>
                  <a:schemeClr val="tx1"/>
                </a:solidFill>
              </a:rPr>
              <a:t>10</a:t>
            </a:r>
            <a:r>
              <a:rPr lang="zh-TW" altLang="en-US" sz="2400" b="0" dirty="0">
                <a:solidFill>
                  <a:schemeClr val="tx1"/>
                </a:solidFill>
              </a:rPr>
              <a:t>萬元以上</a:t>
            </a:r>
            <a:r>
              <a:rPr lang="en-US" altLang="zh-TW" sz="2400" b="0" dirty="0">
                <a:solidFill>
                  <a:schemeClr val="tx1"/>
                </a:solidFill>
              </a:rPr>
              <a:t>(</a:t>
            </a:r>
            <a:r>
              <a:rPr lang="zh-TW" altLang="en-US" sz="2400" b="0" dirty="0">
                <a:solidFill>
                  <a:schemeClr val="tx1"/>
                </a:solidFill>
              </a:rPr>
              <a:t>含</a:t>
            </a:r>
            <a:r>
              <a:rPr lang="en-US" altLang="zh-TW" sz="2400" b="0" dirty="0">
                <a:solidFill>
                  <a:schemeClr val="tx1"/>
                </a:solidFill>
              </a:rPr>
              <a:t>)</a:t>
            </a:r>
            <a:r>
              <a:rPr lang="zh-TW" altLang="en-US" sz="2400" b="0" dirty="0">
                <a:solidFill>
                  <a:schemeClr val="tx1"/>
                </a:solidFill>
              </a:rPr>
              <a:t>，支款對象請填寫</a:t>
            </a:r>
            <a:r>
              <a:rPr lang="en-US" altLang="zh-TW" sz="2400" b="0" dirty="0">
                <a:solidFill>
                  <a:schemeClr val="tx1"/>
                </a:solidFill>
              </a:rPr>
              <a:t>【</a:t>
            </a:r>
            <a:r>
              <a:rPr lang="zh-TW" altLang="en-US" sz="2400" b="0" dirty="0">
                <a:solidFill>
                  <a:schemeClr val="tx1"/>
                </a:solidFill>
              </a:rPr>
              <a:t>單位主管或教師</a:t>
            </a:r>
            <a:r>
              <a:rPr lang="en-US" altLang="zh-TW" sz="2400" b="0" dirty="0">
                <a:solidFill>
                  <a:schemeClr val="tx1"/>
                </a:solidFill>
              </a:rPr>
              <a:t>】 </a:t>
            </a:r>
            <a:r>
              <a:rPr lang="zh-TW" altLang="en-US" sz="2400" b="0" dirty="0">
                <a:solidFill>
                  <a:schemeClr val="tx1"/>
                </a:solidFill>
              </a:rPr>
              <a:t>。</a:t>
            </a: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rgbClr val="FF0000"/>
                </a:solidFill>
              </a:rPr>
              <a:t>預支剩餘款應於</a:t>
            </a:r>
            <a:r>
              <a:rPr lang="en-US" altLang="zh-TW" sz="2400" b="0" dirty="0">
                <a:solidFill>
                  <a:srgbClr val="FF0000"/>
                </a:solidFill>
              </a:rPr>
              <a:t>【</a:t>
            </a:r>
            <a:r>
              <a:rPr lang="zh-TW" altLang="en-US" sz="2400" b="0" dirty="0">
                <a:solidFill>
                  <a:srgbClr val="FF0000"/>
                </a:solidFill>
              </a:rPr>
              <a:t>活動</a:t>
            </a:r>
            <a:r>
              <a:rPr lang="en-US" altLang="zh-TW" sz="2400" b="0" dirty="0">
                <a:solidFill>
                  <a:srgbClr val="FF0000"/>
                </a:solidFill>
              </a:rPr>
              <a:t>(</a:t>
            </a:r>
            <a:r>
              <a:rPr lang="zh-TW" altLang="en-US" sz="2400" b="0" dirty="0">
                <a:solidFill>
                  <a:srgbClr val="FF0000"/>
                </a:solidFill>
              </a:rPr>
              <a:t>業務</a:t>
            </a:r>
            <a:r>
              <a:rPr lang="en-US" altLang="zh-TW" sz="2400" b="0" dirty="0">
                <a:solidFill>
                  <a:srgbClr val="FF0000"/>
                </a:solidFill>
              </a:rPr>
              <a:t>)</a:t>
            </a:r>
            <a:r>
              <a:rPr lang="zh-TW" altLang="en-US" sz="2400" b="0" dirty="0">
                <a:solidFill>
                  <a:srgbClr val="FF0000"/>
                </a:solidFill>
              </a:rPr>
              <a:t>結束後</a:t>
            </a:r>
            <a:r>
              <a:rPr lang="en-US" altLang="zh-TW" sz="2400" u="sng" dirty="0">
                <a:solidFill>
                  <a:srgbClr val="FF0000"/>
                </a:solidFill>
              </a:rPr>
              <a:t>2</a:t>
            </a:r>
            <a:r>
              <a:rPr lang="zh-TW" altLang="en-US" sz="2400" u="sng" dirty="0">
                <a:solidFill>
                  <a:srgbClr val="FF0000"/>
                </a:solidFill>
              </a:rPr>
              <a:t>週內</a:t>
            </a:r>
            <a:r>
              <a:rPr lang="en-US" altLang="zh-TW" sz="2400" b="0" dirty="0">
                <a:solidFill>
                  <a:srgbClr val="FF0000"/>
                </a:solidFill>
              </a:rPr>
              <a:t>】</a:t>
            </a:r>
            <a:r>
              <a:rPr lang="zh-TW" altLang="en-US" sz="2400" b="0" dirty="0">
                <a:solidFill>
                  <a:srgbClr val="FF0000"/>
                </a:solidFill>
              </a:rPr>
              <a:t>繳回出納組。</a:t>
            </a:r>
            <a:endParaRPr lang="en-US" altLang="zh-TW" sz="2400" b="0" dirty="0">
              <a:solidFill>
                <a:srgbClr val="FF0000"/>
              </a:solidFill>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rPr>
              <a:t>為協助於時間內付款，請於</a:t>
            </a:r>
            <a:r>
              <a:rPr lang="en-US" altLang="zh-TW" sz="2400" b="0" dirty="0">
                <a:solidFill>
                  <a:schemeClr val="tx1"/>
                </a:solidFill>
              </a:rPr>
              <a:t>【</a:t>
            </a:r>
            <a:r>
              <a:rPr lang="zh-TW" altLang="en-US" sz="2400" b="0" dirty="0">
                <a:solidFill>
                  <a:schemeClr val="tx1"/>
                </a:solidFill>
              </a:rPr>
              <a:t>備註欄</a:t>
            </a:r>
            <a:r>
              <a:rPr lang="en-US" altLang="zh-TW" sz="2400" b="0" dirty="0">
                <a:solidFill>
                  <a:schemeClr val="tx1"/>
                </a:solidFill>
              </a:rPr>
              <a:t>】</a:t>
            </a:r>
            <a:r>
              <a:rPr lang="zh-TW" altLang="en-US" sz="2400" b="0" dirty="0">
                <a:solidFill>
                  <a:schemeClr val="tx1"/>
                </a:solidFill>
              </a:rPr>
              <a:t>填寫預計付款日期</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rPr>
              <a:t>預支經費支付外籍或大陸人士之費用應預扣稅款，請業務單位繳納國庫後將單據繳至</a:t>
            </a:r>
            <a:r>
              <a:rPr lang="en-US" altLang="zh-TW" sz="2400" b="0" dirty="0">
                <a:solidFill>
                  <a:schemeClr val="tx1"/>
                </a:solidFill>
              </a:rPr>
              <a:t>【</a:t>
            </a:r>
            <a:r>
              <a:rPr lang="zh-TW" altLang="en-US" sz="2400" b="0" dirty="0">
                <a:solidFill>
                  <a:schemeClr val="tx1"/>
                </a:solidFill>
              </a:rPr>
              <a:t>出納組</a:t>
            </a:r>
            <a:r>
              <a:rPr lang="en-US" altLang="zh-TW" sz="2400" b="0" dirty="0">
                <a:solidFill>
                  <a:schemeClr val="tx1"/>
                </a:solidFill>
              </a:rPr>
              <a:t>】</a:t>
            </a:r>
            <a:r>
              <a:rPr lang="zh-TW" altLang="en-US" sz="2400" b="0" dirty="0">
                <a:solidFill>
                  <a:schemeClr val="tx1"/>
                </a:solidFill>
              </a:rPr>
              <a:t>辦理申報事宜。</a:t>
            </a:r>
            <a:endParaRPr lang="zh-TW" altLang="en-US" b="0" dirty="0">
              <a:solidFill>
                <a:schemeClr val="tx1"/>
              </a:solidFill>
            </a:endParaRPr>
          </a:p>
          <a:p>
            <a:pPr>
              <a:lnSpc>
                <a:spcPct val="100000"/>
              </a:lnSpc>
              <a:spcBef>
                <a:spcPts val="600"/>
              </a:spcBef>
              <a:spcAft>
                <a:spcPts val="600"/>
              </a:spcAft>
            </a:pPr>
            <a:endParaRPr lang="zh-TW" altLang="en-US" sz="24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42</a:t>
            </a:fld>
            <a:endParaRPr lang="en-US" altLang="en-US"/>
          </a:p>
        </p:txBody>
      </p:sp>
    </p:spTree>
    <p:extLst>
      <p:ext uri="{BB962C8B-B14F-4D97-AF65-F5344CB8AC3E}">
        <p14:creationId xmlns:p14="http://schemas.microsoft.com/office/powerpoint/2010/main" val="9662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80430" y="288032"/>
            <a:ext cx="7886700" cy="1124744"/>
          </a:xfrm>
        </p:spPr>
        <p:txBody>
          <a:bodyPr/>
          <a:lstStyle/>
          <a:p>
            <a:r>
              <a:rPr lang="en-US" altLang="zh-TW" dirty="0">
                <a:solidFill>
                  <a:srgbClr val="0000FF"/>
                </a:solidFill>
                <a:latin typeface="+mj-ea"/>
              </a:rPr>
              <a:t>4.</a:t>
            </a:r>
            <a:r>
              <a:rPr lang="zh-TW" altLang="en-US" dirty="0">
                <a:solidFill>
                  <a:srgbClr val="0000FF"/>
                </a:solidFill>
                <a:latin typeface="+mj-ea"/>
              </a:rPr>
              <a:t>經費報支</a:t>
            </a:r>
          </a:p>
        </p:txBody>
      </p:sp>
      <p:sp>
        <p:nvSpPr>
          <p:cNvPr id="6" name="內容版面配置區 2"/>
          <p:cNvSpPr>
            <a:spLocks noGrp="1"/>
          </p:cNvSpPr>
          <p:nvPr>
            <p:ph idx="1"/>
          </p:nvPr>
        </p:nvSpPr>
        <p:spPr>
          <a:xfrm>
            <a:off x="563786" y="1556792"/>
            <a:ext cx="7886700" cy="4392488"/>
          </a:xfrm>
        </p:spPr>
        <p:txBody>
          <a:bodyPr/>
          <a:lstStyle/>
          <a:p>
            <a:pPr marL="1587" lvl="1" indent="0" defTabSz="912813">
              <a:lnSpc>
                <a:spcPct val="100000"/>
              </a:lnSpc>
              <a:spcBef>
                <a:spcPts val="600"/>
              </a:spcBef>
              <a:spcAft>
                <a:spcPts val="600"/>
              </a:spcAft>
              <a:buNone/>
              <a:defRPr/>
            </a:pPr>
            <a:r>
              <a:rPr lang="en-US" altLang="zh-TW" b="0" dirty="0">
                <a:solidFill>
                  <a:schemeClr val="tx1"/>
                </a:solidFill>
              </a:rPr>
              <a:t>4.1</a:t>
            </a:r>
            <a:r>
              <a:rPr lang="zh-TW" altLang="en-US" b="0" dirty="0">
                <a:solidFill>
                  <a:schemeClr val="tx1"/>
                </a:solidFill>
              </a:rPr>
              <a:t> 活動申請及核銷。</a:t>
            </a:r>
            <a:endParaRPr lang="en-US" altLang="zh-TW" b="0" dirty="0">
              <a:solidFill>
                <a:schemeClr val="tx1"/>
              </a:solidFill>
            </a:endParaRPr>
          </a:p>
          <a:p>
            <a:pPr marL="1587" lvl="1" indent="0" defTabSz="912813">
              <a:lnSpc>
                <a:spcPct val="100000"/>
              </a:lnSpc>
              <a:spcBef>
                <a:spcPts val="600"/>
              </a:spcBef>
              <a:spcAft>
                <a:spcPts val="600"/>
              </a:spcAft>
              <a:buNone/>
              <a:defRPr/>
            </a:pPr>
            <a:r>
              <a:rPr lang="en-US" altLang="zh-TW" b="0" dirty="0">
                <a:solidFill>
                  <a:schemeClr val="tx1"/>
                </a:solidFill>
              </a:rPr>
              <a:t>4.2</a:t>
            </a:r>
            <a:r>
              <a:rPr lang="zh-TW" altLang="en-US" b="0" dirty="0">
                <a:solidFill>
                  <a:schemeClr val="tx1"/>
                </a:solidFill>
              </a:rPr>
              <a:t> 人事費報支</a:t>
            </a:r>
            <a:r>
              <a:rPr lang="en-US" altLang="zh-TW" b="0" dirty="0">
                <a:solidFill>
                  <a:schemeClr val="tx1"/>
                </a:solidFill>
              </a:rPr>
              <a:t>-</a:t>
            </a:r>
            <a:r>
              <a:rPr lang="zh-TW" altLang="en-US" b="0" dirty="0">
                <a:solidFill>
                  <a:schemeClr val="tx1"/>
                </a:solidFill>
              </a:rPr>
              <a:t>專</a:t>
            </a:r>
            <a:r>
              <a:rPr lang="en-US" altLang="zh-TW" b="0" dirty="0">
                <a:solidFill>
                  <a:schemeClr val="tx1"/>
                </a:solidFill>
              </a:rPr>
              <a:t>(</a:t>
            </a:r>
            <a:r>
              <a:rPr lang="zh-TW" altLang="en-US" b="0" dirty="0">
                <a:solidFill>
                  <a:schemeClr val="tx1"/>
                </a:solidFill>
              </a:rPr>
              <a:t>兼</a:t>
            </a:r>
            <a:r>
              <a:rPr lang="en-US" altLang="zh-TW" b="0" dirty="0">
                <a:solidFill>
                  <a:schemeClr val="tx1"/>
                </a:solidFill>
              </a:rPr>
              <a:t>)</a:t>
            </a:r>
            <a:r>
              <a:rPr lang="zh-TW" altLang="en-US" b="0" dirty="0">
                <a:solidFill>
                  <a:schemeClr val="tx1"/>
                </a:solidFill>
              </a:rPr>
              <a:t>任助理、工讀生、臨時工費用報支。</a:t>
            </a:r>
            <a:endParaRPr lang="en-US" altLang="zh-TW" b="0" dirty="0">
              <a:solidFill>
                <a:schemeClr val="tx1"/>
              </a:solidFill>
            </a:endParaRPr>
          </a:p>
          <a:p>
            <a:pPr marL="1587" lvl="1" indent="0" defTabSz="912813">
              <a:lnSpc>
                <a:spcPct val="100000"/>
              </a:lnSpc>
              <a:spcBef>
                <a:spcPts val="600"/>
              </a:spcBef>
              <a:spcAft>
                <a:spcPts val="600"/>
              </a:spcAft>
              <a:buNone/>
              <a:defRPr/>
            </a:pPr>
            <a:r>
              <a:rPr lang="en-US" altLang="zh-TW" b="0" dirty="0">
                <a:solidFill>
                  <a:schemeClr val="tx1"/>
                </a:solidFill>
              </a:rPr>
              <a:t>4.3</a:t>
            </a:r>
            <a:r>
              <a:rPr lang="zh-TW" altLang="en-US" b="0" dirty="0">
                <a:solidFill>
                  <a:schemeClr val="tx1"/>
                </a:solidFill>
              </a:rPr>
              <a:t> 勞務費報支。</a:t>
            </a:r>
          </a:p>
          <a:p>
            <a:pPr marL="1587" lvl="1" indent="0" defTabSz="912813">
              <a:lnSpc>
                <a:spcPct val="100000"/>
              </a:lnSpc>
              <a:spcBef>
                <a:spcPts val="600"/>
              </a:spcBef>
              <a:spcAft>
                <a:spcPts val="600"/>
              </a:spcAft>
              <a:buNone/>
              <a:defRPr/>
            </a:pPr>
            <a:r>
              <a:rPr lang="en-US" altLang="zh-TW" b="0" dirty="0">
                <a:solidFill>
                  <a:schemeClr val="tx1"/>
                </a:solidFill>
              </a:rPr>
              <a:t>4.4</a:t>
            </a:r>
            <a:r>
              <a:rPr lang="zh-TW" altLang="en-US" b="0" dirty="0">
                <a:solidFill>
                  <a:schemeClr val="tx1"/>
                </a:solidFill>
              </a:rPr>
              <a:t> 教職員工國內差旅費報支。</a:t>
            </a:r>
            <a:endParaRPr lang="en-US" altLang="zh-TW" b="0" dirty="0">
              <a:solidFill>
                <a:schemeClr val="tx1"/>
              </a:solidFill>
            </a:endParaRPr>
          </a:p>
          <a:p>
            <a:pPr marL="1587" lvl="1" indent="0" defTabSz="912813">
              <a:lnSpc>
                <a:spcPct val="100000"/>
              </a:lnSpc>
              <a:spcBef>
                <a:spcPts val="600"/>
              </a:spcBef>
              <a:spcAft>
                <a:spcPts val="600"/>
              </a:spcAft>
              <a:buNone/>
              <a:defRPr/>
            </a:pPr>
            <a:r>
              <a:rPr lang="en-US" altLang="zh-TW" b="0" dirty="0">
                <a:solidFill>
                  <a:schemeClr val="tx1"/>
                </a:solidFill>
              </a:rPr>
              <a:t>4.5</a:t>
            </a:r>
            <a:r>
              <a:rPr lang="zh-TW" altLang="en-US" b="0" dirty="0">
                <a:solidFill>
                  <a:schemeClr val="tx1"/>
                </a:solidFill>
              </a:rPr>
              <a:t> 教職員工國外差旅費報支。</a:t>
            </a:r>
            <a:endParaRPr lang="en-US" altLang="zh-TW" b="0" dirty="0">
              <a:solidFill>
                <a:schemeClr val="tx1"/>
              </a:solidFill>
            </a:endParaRPr>
          </a:p>
          <a:p>
            <a:pPr marL="1587" lvl="1" indent="0" defTabSz="912813">
              <a:lnSpc>
                <a:spcPct val="100000"/>
              </a:lnSpc>
              <a:spcBef>
                <a:spcPts val="600"/>
              </a:spcBef>
              <a:spcAft>
                <a:spcPts val="600"/>
              </a:spcAft>
              <a:buNone/>
              <a:defRPr/>
            </a:pPr>
            <a:r>
              <a:rPr lang="en-US" altLang="zh-TW" b="0" dirty="0">
                <a:solidFill>
                  <a:schemeClr val="tx1"/>
                </a:solidFill>
              </a:rPr>
              <a:t>4.6</a:t>
            </a:r>
            <a:r>
              <a:rPr lang="zh-TW" altLang="en-US" b="0" dirty="0">
                <a:solidFill>
                  <a:schemeClr val="tx1"/>
                </a:solidFill>
              </a:rPr>
              <a:t> 學生差旅費報支。</a:t>
            </a:r>
            <a:endParaRPr lang="en-US" altLang="zh-TW" b="0" dirty="0">
              <a:solidFill>
                <a:schemeClr val="tx1"/>
              </a:solidFill>
            </a:endParaRPr>
          </a:p>
          <a:p>
            <a:pPr marL="1587" lvl="1" indent="0" defTabSz="912813">
              <a:lnSpc>
                <a:spcPct val="100000"/>
              </a:lnSpc>
              <a:spcBef>
                <a:spcPts val="600"/>
              </a:spcBef>
              <a:spcAft>
                <a:spcPts val="600"/>
              </a:spcAft>
              <a:buNone/>
              <a:defRPr/>
            </a:pPr>
            <a:r>
              <a:rPr lang="en-US" altLang="zh-TW" b="0" dirty="0">
                <a:solidFill>
                  <a:schemeClr val="tx1"/>
                </a:solidFill>
              </a:rPr>
              <a:t>4.7</a:t>
            </a:r>
            <a:r>
              <a:rPr lang="zh-TW" altLang="en-US" b="0" dirty="0">
                <a:solidFill>
                  <a:schemeClr val="tx1"/>
                </a:solidFill>
              </a:rPr>
              <a:t> 學生實習費用報支。</a:t>
            </a:r>
          </a:p>
          <a:p>
            <a:pPr marL="1587" lvl="1" indent="0" defTabSz="912813">
              <a:lnSpc>
                <a:spcPct val="100000"/>
              </a:lnSpc>
              <a:spcBef>
                <a:spcPts val="600"/>
              </a:spcBef>
              <a:spcAft>
                <a:spcPts val="600"/>
              </a:spcAft>
              <a:buNone/>
              <a:defRPr/>
            </a:pPr>
            <a:r>
              <a:rPr lang="en-US" altLang="zh-TW" b="0" dirty="0">
                <a:solidFill>
                  <a:schemeClr val="tx1"/>
                </a:solidFill>
              </a:rPr>
              <a:t>4.8</a:t>
            </a:r>
            <a:r>
              <a:rPr lang="zh-TW" altLang="en-US" b="0" dirty="0">
                <a:solidFill>
                  <a:schemeClr val="tx1"/>
                </a:solidFill>
              </a:rPr>
              <a:t> 學生碩士學位。</a:t>
            </a:r>
            <a:endParaRPr lang="en-US" altLang="zh-TW" b="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43</a:t>
            </a:fld>
            <a:endParaRPr lang="en-US" dirty="0"/>
          </a:p>
        </p:txBody>
      </p:sp>
    </p:spTree>
    <p:extLst>
      <p:ext uri="{BB962C8B-B14F-4D97-AF65-F5344CB8AC3E}">
        <p14:creationId xmlns:p14="http://schemas.microsoft.com/office/powerpoint/2010/main" val="3551895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653157"/>
            <a:ext cx="7886700" cy="903635"/>
          </a:xfrm>
        </p:spPr>
        <p:txBody>
          <a:bodyPr/>
          <a:lstStyle/>
          <a:p>
            <a:r>
              <a:rPr lang="en-US" altLang="zh-TW" dirty="0"/>
              <a:t>4.1</a:t>
            </a:r>
            <a:r>
              <a:rPr lang="zh-TW" altLang="en-US" dirty="0"/>
              <a:t>活動經費申請及核銷</a:t>
            </a: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1001288374"/>
              </p:ext>
            </p:extLst>
          </p:nvPr>
        </p:nvGraphicFramePr>
        <p:xfrm>
          <a:off x="628649" y="1556792"/>
          <a:ext cx="8191823"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44</a:t>
            </a:fld>
            <a:endParaRPr lang="en-US" dirty="0"/>
          </a:p>
        </p:txBody>
      </p:sp>
    </p:spTree>
    <p:extLst>
      <p:ext uri="{BB962C8B-B14F-4D97-AF65-F5344CB8AC3E}">
        <p14:creationId xmlns:p14="http://schemas.microsoft.com/office/powerpoint/2010/main" val="1812935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49802"/>
            <a:ext cx="7886700" cy="1325563"/>
          </a:xfrm>
        </p:spPr>
        <p:txBody>
          <a:bodyPr/>
          <a:lstStyle/>
          <a:p>
            <a:r>
              <a:rPr lang="en-US" altLang="zh-TW" dirty="0"/>
              <a:t>4.1</a:t>
            </a:r>
            <a:r>
              <a:rPr lang="zh-TW" altLang="en-US" dirty="0"/>
              <a:t>辦理活動注意事項</a:t>
            </a:r>
          </a:p>
        </p:txBody>
      </p:sp>
      <p:sp>
        <p:nvSpPr>
          <p:cNvPr id="6" name="內容版面配置區 2"/>
          <p:cNvSpPr>
            <a:spLocks noGrp="1"/>
          </p:cNvSpPr>
          <p:nvPr>
            <p:ph idx="1"/>
          </p:nvPr>
        </p:nvSpPr>
        <p:spPr>
          <a:xfrm>
            <a:off x="683567" y="1340768"/>
            <a:ext cx="8136905" cy="4968552"/>
          </a:xfrm>
        </p:spPr>
        <p:txBody>
          <a:bodyPr>
            <a:normAutofit fontScale="92500" lnSpcReduction="10000"/>
          </a:bodyPr>
          <a:lstStyle/>
          <a:p>
            <a:pPr marL="515937" indent="-514350">
              <a:buFont typeface="+mj-lt"/>
              <a:buAutoNum type="arabicParenR"/>
            </a:pPr>
            <a:r>
              <a:rPr lang="zh-TW" altLang="en-US" sz="1800" b="0" dirty="0">
                <a:solidFill>
                  <a:schemeClr val="tx1"/>
                </a:solidFill>
              </a:rPr>
              <a:t>各項活動請</a:t>
            </a:r>
            <a:r>
              <a:rPr lang="en-US" altLang="zh-TW" sz="1800" b="0" dirty="0">
                <a:solidFill>
                  <a:schemeClr val="tx1"/>
                </a:solidFill>
              </a:rPr>
              <a:t>【</a:t>
            </a:r>
            <a:r>
              <a:rPr lang="zh-TW" altLang="en-US" sz="1800" b="0" dirty="0">
                <a:solidFill>
                  <a:schemeClr val="tx1"/>
                </a:solidFill>
              </a:rPr>
              <a:t>依實際狀況</a:t>
            </a:r>
            <a:r>
              <a:rPr lang="en-US" altLang="zh-TW" sz="1800" b="0" dirty="0">
                <a:solidFill>
                  <a:schemeClr val="tx1"/>
                </a:solidFill>
              </a:rPr>
              <a:t>】</a:t>
            </a:r>
            <a:r>
              <a:rPr lang="zh-TW" altLang="en-US" sz="1800" b="0" dirty="0">
                <a:solidFill>
                  <a:schemeClr val="tx1"/>
                </a:solidFill>
              </a:rPr>
              <a:t>編列，並檢附</a:t>
            </a:r>
            <a:r>
              <a:rPr lang="en-US" altLang="zh-TW" sz="1800" b="0" dirty="0">
                <a:solidFill>
                  <a:schemeClr val="tx1"/>
                </a:solidFill>
              </a:rPr>
              <a:t>【</a:t>
            </a:r>
            <a:r>
              <a:rPr lang="zh-TW" altLang="en-US" sz="1800" b="0" dirty="0">
                <a:solidFill>
                  <a:schemeClr val="tx1"/>
                </a:solidFill>
              </a:rPr>
              <a:t>議程表或計畫書</a:t>
            </a:r>
            <a:r>
              <a:rPr lang="en-US" altLang="zh-TW" sz="1800" b="0" dirty="0">
                <a:solidFill>
                  <a:schemeClr val="tx1"/>
                </a:solidFill>
              </a:rPr>
              <a:t>】 </a:t>
            </a:r>
            <a:r>
              <a:rPr lang="zh-TW" altLang="en-US" sz="1800" b="0" dirty="0">
                <a:solidFill>
                  <a:schemeClr val="tx1"/>
                </a:solidFill>
              </a:rPr>
              <a:t>，切勿將整份計畫書金額填入經費概算表。</a:t>
            </a:r>
            <a:endParaRPr lang="en-US" altLang="zh-TW" sz="1800" b="0" dirty="0">
              <a:solidFill>
                <a:schemeClr val="tx1"/>
              </a:solidFill>
            </a:endParaRPr>
          </a:p>
          <a:p>
            <a:pPr marL="515937" indent="-514350">
              <a:buFont typeface="+mj-lt"/>
              <a:buAutoNum type="arabicParenR"/>
            </a:pPr>
            <a:r>
              <a:rPr lang="zh-TW" altLang="en-US" sz="1800" b="0" dirty="0">
                <a:solidFill>
                  <a:schemeClr val="tx1"/>
                </a:solidFill>
              </a:rPr>
              <a:t>活動申請</a:t>
            </a:r>
            <a:r>
              <a:rPr lang="en-US" altLang="zh-TW" sz="1800" b="0" dirty="0">
                <a:solidFill>
                  <a:schemeClr val="tx1"/>
                </a:solidFill>
              </a:rPr>
              <a:t>【</a:t>
            </a:r>
            <a:r>
              <a:rPr lang="zh-TW" altLang="en-US" sz="1800" b="0" dirty="0">
                <a:solidFill>
                  <a:schemeClr val="tx1"/>
                </a:solidFill>
              </a:rPr>
              <a:t>不可在事後才提出</a:t>
            </a:r>
            <a:r>
              <a:rPr lang="en-US" altLang="zh-TW" sz="1800" b="0" dirty="0">
                <a:solidFill>
                  <a:schemeClr val="tx1"/>
                </a:solidFill>
              </a:rPr>
              <a:t>】</a:t>
            </a:r>
            <a:r>
              <a:rPr lang="zh-TW" altLang="en-US" sz="1800" b="0" dirty="0">
                <a:solidFill>
                  <a:schemeClr val="tx1"/>
                </a:solidFill>
              </a:rPr>
              <a:t>。</a:t>
            </a:r>
          </a:p>
          <a:p>
            <a:pPr marL="515937" indent="-514350">
              <a:buFont typeface="+mj-lt"/>
              <a:buAutoNum type="arabicParenR"/>
            </a:pPr>
            <a:r>
              <a:rPr lang="zh-TW" altLang="en-US" sz="1800" b="0" dirty="0">
                <a:solidFill>
                  <a:schemeClr val="tx1"/>
                </a:solidFill>
              </a:rPr>
              <a:t>活動申請建議使用</a:t>
            </a:r>
            <a:r>
              <a:rPr lang="en-US" altLang="zh-TW" sz="1800" b="0" dirty="0">
                <a:solidFill>
                  <a:schemeClr val="tx1"/>
                </a:solidFill>
              </a:rPr>
              <a:t>【</a:t>
            </a:r>
            <a:r>
              <a:rPr lang="zh-TW" altLang="en-US" sz="1800" b="0" dirty="0">
                <a:solidFill>
                  <a:schemeClr val="tx1"/>
                </a:solidFill>
              </a:rPr>
              <a:t>電子簽核</a:t>
            </a:r>
            <a:r>
              <a:rPr lang="en-US" altLang="zh-TW" sz="1800" b="0" dirty="0">
                <a:solidFill>
                  <a:schemeClr val="tx1"/>
                </a:solidFill>
              </a:rPr>
              <a:t>】</a:t>
            </a:r>
            <a:r>
              <a:rPr lang="zh-TW" altLang="en-US" sz="1800" b="0" dirty="0">
                <a:solidFill>
                  <a:schemeClr val="tx1"/>
                </a:solidFill>
              </a:rPr>
              <a:t>，加快行政流程</a:t>
            </a:r>
            <a:r>
              <a:rPr lang="en-US" altLang="zh-TW" sz="1800" b="0" dirty="0">
                <a:solidFill>
                  <a:schemeClr val="tx1"/>
                </a:solidFill>
              </a:rPr>
              <a:t> </a:t>
            </a:r>
            <a:r>
              <a:rPr lang="zh-TW" altLang="en-US" sz="1800" b="0" dirty="0">
                <a:solidFill>
                  <a:schemeClr val="tx1"/>
                </a:solidFill>
              </a:rPr>
              <a:t>。</a:t>
            </a:r>
            <a:endParaRPr lang="en-US" altLang="zh-TW" sz="1800" b="0" dirty="0">
              <a:solidFill>
                <a:schemeClr val="tx1"/>
              </a:solidFill>
            </a:endParaRPr>
          </a:p>
          <a:p>
            <a:pPr marL="515937" indent="-514350">
              <a:buFont typeface="+mj-lt"/>
              <a:buAutoNum type="arabicParenR"/>
            </a:pPr>
            <a:r>
              <a:rPr lang="zh-TW" altLang="en-US" sz="1800" b="0" dirty="0">
                <a:solidFill>
                  <a:schemeClr val="tx1"/>
                </a:solidFill>
              </a:rPr>
              <a:t>活動申請如需預支經費，</a:t>
            </a:r>
            <a:r>
              <a:rPr lang="en-US" altLang="zh-TW" sz="1800" b="0" dirty="0">
                <a:solidFill>
                  <a:schemeClr val="tx1"/>
                </a:solidFill>
              </a:rPr>
              <a:t>【</a:t>
            </a:r>
            <a:r>
              <a:rPr lang="zh-TW" altLang="en-US" sz="1800" b="0" dirty="0">
                <a:solidFill>
                  <a:schemeClr val="tx1"/>
                </a:solidFill>
              </a:rPr>
              <a:t>預支經費申請表</a:t>
            </a:r>
            <a:r>
              <a:rPr lang="en-US" altLang="zh-TW" sz="1800" b="0" dirty="0">
                <a:solidFill>
                  <a:schemeClr val="tx1"/>
                </a:solidFill>
              </a:rPr>
              <a:t>】 </a:t>
            </a:r>
            <a:r>
              <a:rPr lang="zh-TW" altLang="en-US" sz="1800" b="0" dirty="0">
                <a:solidFill>
                  <a:schemeClr val="tx1"/>
                </a:solidFill>
              </a:rPr>
              <a:t>可與</a:t>
            </a:r>
            <a:r>
              <a:rPr lang="en-US" altLang="zh-TW" sz="1800" b="0" dirty="0">
                <a:solidFill>
                  <a:schemeClr val="tx1"/>
                </a:solidFill>
              </a:rPr>
              <a:t>【</a:t>
            </a:r>
            <a:r>
              <a:rPr lang="zh-TW" altLang="en-US" sz="1800" b="0" dirty="0">
                <a:solidFill>
                  <a:schemeClr val="tx1"/>
                </a:solidFill>
              </a:rPr>
              <a:t>活動簽呈</a:t>
            </a:r>
            <a:r>
              <a:rPr lang="en-US" altLang="zh-TW" sz="1800" b="0" dirty="0">
                <a:solidFill>
                  <a:schemeClr val="tx1"/>
                </a:solidFill>
              </a:rPr>
              <a:t>】</a:t>
            </a:r>
            <a:r>
              <a:rPr lang="zh-TW" altLang="en-US" sz="1800" b="0" dirty="0">
                <a:solidFill>
                  <a:schemeClr val="tx1"/>
                </a:solidFill>
              </a:rPr>
              <a:t>併陳。</a:t>
            </a:r>
          </a:p>
          <a:p>
            <a:pPr marL="515937" indent="-514350">
              <a:buFont typeface="+mj-lt"/>
              <a:buAutoNum type="arabicParenR"/>
            </a:pPr>
            <a:r>
              <a:rPr lang="zh-TW" altLang="en-US" sz="1800" b="0" dirty="0">
                <a:solidFill>
                  <a:schemeClr val="tx1"/>
                </a:solidFill>
              </a:rPr>
              <a:t>經費活動概算表編列</a:t>
            </a:r>
            <a:r>
              <a:rPr lang="en-US" altLang="zh-TW" sz="1800" b="0" dirty="0">
                <a:solidFill>
                  <a:schemeClr val="tx1"/>
                </a:solidFill>
              </a:rPr>
              <a:t>【</a:t>
            </a:r>
            <a:r>
              <a:rPr lang="zh-TW" altLang="en-US" sz="1800" b="0" dirty="0">
                <a:solidFill>
                  <a:schemeClr val="tx1"/>
                </a:solidFill>
              </a:rPr>
              <a:t>數量</a:t>
            </a:r>
            <a:r>
              <a:rPr lang="en-US" altLang="zh-TW" sz="1800" b="0" dirty="0">
                <a:solidFill>
                  <a:schemeClr val="tx1"/>
                </a:solidFill>
              </a:rPr>
              <a:t>】</a:t>
            </a:r>
            <a:r>
              <a:rPr lang="zh-TW" altLang="en-US" sz="1800" b="0" dirty="0">
                <a:solidFill>
                  <a:schemeClr val="tx1"/>
                </a:solidFill>
              </a:rPr>
              <a:t>應與</a:t>
            </a:r>
            <a:r>
              <a:rPr lang="en-US" altLang="zh-TW" sz="1800" b="0" dirty="0">
                <a:solidFill>
                  <a:schemeClr val="tx1"/>
                </a:solidFill>
              </a:rPr>
              <a:t>【</a:t>
            </a:r>
            <a:r>
              <a:rPr lang="zh-TW" altLang="en-US" sz="1800" b="0" dirty="0">
                <a:solidFill>
                  <a:schemeClr val="tx1"/>
                </a:solidFill>
              </a:rPr>
              <a:t>活動議程</a:t>
            </a:r>
            <a:r>
              <a:rPr lang="en-US" altLang="zh-TW" sz="1800" b="0" dirty="0">
                <a:solidFill>
                  <a:schemeClr val="tx1"/>
                </a:solidFill>
              </a:rPr>
              <a:t>】</a:t>
            </a:r>
            <a:r>
              <a:rPr lang="zh-TW" altLang="en-US" sz="1800" b="0" dirty="0">
                <a:solidFill>
                  <a:schemeClr val="tx1"/>
                </a:solidFill>
              </a:rPr>
              <a:t>相符。</a:t>
            </a:r>
            <a:endParaRPr lang="en-US" altLang="zh-TW" sz="1800" b="0" dirty="0">
              <a:solidFill>
                <a:schemeClr val="tx1"/>
              </a:solidFill>
            </a:endParaRPr>
          </a:p>
          <a:p>
            <a:pPr marL="515937" indent="-514350">
              <a:buFont typeface="+mj-lt"/>
              <a:buAutoNum type="arabicParenR"/>
            </a:pPr>
            <a:r>
              <a:rPr lang="zh-TW" altLang="en-US" sz="1800" b="0" dirty="0">
                <a:solidFill>
                  <a:schemeClr val="tx1"/>
                </a:solidFill>
              </a:rPr>
              <a:t>經費活動概算表</a:t>
            </a:r>
            <a:r>
              <a:rPr lang="en-US" altLang="zh-TW" sz="1800" b="0" dirty="0">
                <a:solidFill>
                  <a:schemeClr val="tx1"/>
                </a:solidFill>
              </a:rPr>
              <a:t>【</a:t>
            </a:r>
            <a:r>
              <a:rPr lang="zh-TW" altLang="en-US" sz="1800" b="0" dirty="0">
                <a:solidFill>
                  <a:schemeClr val="tx1"/>
                </a:solidFill>
              </a:rPr>
              <a:t>數量</a:t>
            </a:r>
            <a:r>
              <a:rPr lang="en-US" altLang="zh-TW" sz="1800" b="0" dirty="0">
                <a:solidFill>
                  <a:schemeClr val="tx1"/>
                </a:solidFill>
              </a:rPr>
              <a:t>】</a:t>
            </a:r>
            <a:r>
              <a:rPr lang="zh-TW" altLang="en-US" sz="1800" b="0" dirty="0">
                <a:solidFill>
                  <a:schemeClr val="tx1"/>
                </a:solidFill>
              </a:rPr>
              <a:t>如填寫</a:t>
            </a:r>
            <a:r>
              <a:rPr lang="en-US" altLang="zh-TW" sz="1800" b="0" dirty="0">
                <a:solidFill>
                  <a:schemeClr val="tx1"/>
                </a:solidFill>
              </a:rPr>
              <a:t>1</a:t>
            </a:r>
            <a:r>
              <a:rPr lang="zh-TW" altLang="en-US" sz="1800" b="0" dirty="0">
                <a:solidFill>
                  <a:schemeClr val="tx1"/>
                </a:solidFill>
              </a:rPr>
              <a:t>式，請於</a:t>
            </a:r>
            <a:r>
              <a:rPr lang="en-US" altLang="zh-TW" sz="1800" b="0" dirty="0">
                <a:solidFill>
                  <a:schemeClr val="tx1"/>
                </a:solidFill>
              </a:rPr>
              <a:t>【</a:t>
            </a:r>
            <a:r>
              <a:rPr lang="zh-TW" altLang="en-US" sz="1800" b="0" dirty="0">
                <a:solidFill>
                  <a:schemeClr val="tx1"/>
                </a:solidFill>
              </a:rPr>
              <a:t>備註欄</a:t>
            </a:r>
            <a:r>
              <a:rPr lang="en-US" altLang="zh-TW" sz="1800" b="0" dirty="0">
                <a:solidFill>
                  <a:schemeClr val="tx1"/>
                </a:solidFill>
              </a:rPr>
              <a:t>】</a:t>
            </a:r>
            <a:r>
              <a:rPr lang="zh-TW" altLang="en-US" sz="1800" b="0" dirty="0">
                <a:solidFill>
                  <a:schemeClr val="tx1"/>
                </a:solidFill>
              </a:rPr>
              <a:t>加註說明。</a:t>
            </a:r>
            <a:endParaRPr lang="en-US" altLang="zh-TW" sz="1800" b="0" dirty="0">
              <a:solidFill>
                <a:schemeClr val="tx1"/>
              </a:solidFill>
            </a:endParaRPr>
          </a:p>
          <a:p>
            <a:pPr marL="515937" indent="-514350">
              <a:buFont typeface="+mj-lt"/>
              <a:buAutoNum type="arabicParenR"/>
            </a:pPr>
            <a:r>
              <a:rPr lang="zh-TW" altLang="en-US" sz="1800" b="0" dirty="0">
                <a:solidFill>
                  <a:schemeClr val="tx1"/>
                </a:solidFill>
              </a:rPr>
              <a:t>經費活動概算表編列</a:t>
            </a:r>
            <a:r>
              <a:rPr lang="en-US" altLang="zh-TW" sz="1800" b="0" dirty="0">
                <a:solidFill>
                  <a:schemeClr val="tx1"/>
                </a:solidFill>
              </a:rPr>
              <a:t>【</a:t>
            </a:r>
            <a:r>
              <a:rPr lang="zh-TW" altLang="en-US" sz="1800" b="0" dirty="0">
                <a:solidFill>
                  <a:schemeClr val="tx1"/>
                </a:solidFill>
              </a:rPr>
              <a:t>預算金額</a:t>
            </a:r>
            <a:r>
              <a:rPr lang="en-US" altLang="zh-TW" sz="1800" b="0" dirty="0">
                <a:solidFill>
                  <a:schemeClr val="tx1"/>
                </a:solidFill>
              </a:rPr>
              <a:t>】</a:t>
            </a:r>
            <a:r>
              <a:rPr lang="zh-TW" altLang="en-US" sz="1800" b="0" dirty="0">
                <a:solidFill>
                  <a:schemeClr val="tx1"/>
                </a:solidFill>
              </a:rPr>
              <a:t>應等於</a:t>
            </a:r>
            <a:r>
              <a:rPr lang="en-US" altLang="zh-TW" sz="1800" b="0" dirty="0">
                <a:solidFill>
                  <a:schemeClr val="tx1"/>
                </a:solidFill>
              </a:rPr>
              <a:t>【</a:t>
            </a:r>
            <a:r>
              <a:rPr lang="zh-TW" altLang="en-US" sz="1800" b="0" dirty="0">
                <a:solidFill>
                  <a:schemeClr val="tx1"/>
                </a:solidFill>
              </a:rPr>
              <a:t>經費加總</a:t>
            </a:r>
            <a:r>
              <a:rPr lang="en-US" altLang="zh-TW" sz="1800" b="0" dirty="0">
                <a:solidFill>
                  <a:schemeClr val="tx1"/>
                </a:solidFill>
              </a:rPr>
              <a:t>】</a:t>
            </a:r>
            <a:r>
              <a:rPr lang="zh-TW" altLang="en-US" sz="1800" b="0" dirty="0">
                <a:solidFill>
                  <a:schemeClr val="tx1"/>
                </a:solidFill>
              </a:rPr>
              <a:t>。</a:t>
            </a:r>
            <a:endParaRPr lang="en-US" altLang="zh-TW" sz="1800" b="0" dirty="0">
              <a:solidFill>
                <a:schemeClr val="tx1"/>
              </a:solidFill>
            </a:endParaRPr>
          </a:p>
          <a:p>
            <a:pPr marL="515937" indent="-514350">
              <a:buFont typeface="+mj-lt"/>
              <a:buAutoNum type="arabicParenR"/>
            </a:pPr>
            <a:r>
              <a:rPr lang="zh-TW" altLang="en-US" sz="1800" b="0" dirty="0">
                <a:solidFill>
                  <a:schemeClr val="tx1"/>
                </a:solidFill>
              </a:rPr>
              <a:t>活動經費概算與實際核銷有差異，請於</a:t>
            </a:r>
            <a:r>
              <a:rPr lang="en-US" altLang="zh-TW" sz="1800" b="0" dirty="0">
                <a:solidFill>
                  <a:schemeClr val="tx1"/>
                </a:solidFill>
              </a:rPr>
              <a:t>【</a:t>
            </a:r>
            <a:r>
              <a:rPr lang="zh-TW" altLang="en-US" sz="1800" b="0" dirty="0">
                <a:solidFill>
                  <a:schemeClr val="tx1"/>
                </a:solidFill>
              </a:rPr>
              <a:t>收支結算表</a:t>
            </a:r>
            <a:r>
              <a:rPr lang="en-US" altLang="zh-TW" sz="1800" b="0" dirty="0">
                <a:solidFill>
                  <a:schemeClr val="tx1"/>
                </a:solidFill>
              </a:rPr>
              <a:t>/</a:t>
            </a:r>
            <a:r>
              <a:rPr lang="zh-TW" altLang="en-US" sz="1800" b="0" dirty="0">
                <a:solidFill>
                  <a:schemeClr val="tx1"/>
                </a:solidFill>
              </a:rPr>
              <a:t>備註欄</a:t>
            </a:r>
            <a:r>
              <a:rPr lang="en-US" altLang="zh-TW" sz="1800" b="0" dirty="0">
                <a:solidFill>
                  <a:schemeClr val="tx1"/>
                </a:solidFill>
              </a:rPr>
              <a:t>】</a:t>
            </a:r>
            <a:r>
              <a:rPr lang="zh-TW" altLang="en-US" sz="1800" b="0" dirty="0">
                <a:solidFill>
                  <a:schemeClr val="tx1"/>
                </a:solidFill>
              </a:rPr>
              <a:t>說明。</a:t>
            </a:r>
            <a:endParaRPr lang="en-US" altLang="zh-TW" sz="1800" b="0" dirty="0">
              <a:solidFill>
                <a:schemeClr val="tx1"/>
              </a:solidFill>
            </a:endParaRPr>
          </a:p>
          <a:p>
            <a:pPr marL="515937" indent="-514350">
              <a:buFont typeface="+mj-lt"/>
              <a:buAutoNum type="arabicParenR"/>
            </a:pPr>
            <a:r>
              <a:rPr lang="zh-TW" altLang="en-US" sz="1800" b="0" dirty="0">
                <a:solidFill>
                  <a:schemeClr val="tx1"/>
                </a:solidFill>
              </a:rPr>
              <a:t>活動如有外聘、內聘講師或臨時工讀生等領有費用，屬於所得類別者，</a:t>
            </a:r>
            <a:r>
              <a:rPr lang="zh-TW" altLang="en-US" sz="1800" b="0" dirty="0">
                <a:solidFill>
                  <a:srgbClr val="C00000"/>
                </a:solidFill>
              </a:rPr>
              <a:t>請於經費概算表設算</a:t>
            </a:r>
            <a:r>
              <a:rPr lang="en-US" altLang="zh-TW" sz="1800" b="0" dirty="0">
                <a:solidFill>
                  <a:srgbClr val="C00000"/>
                </a:solidFill>
              </a:rPr>
              <a:t>【</a:t>
            </a:r>
            <a:r>
              <a:rPr lang="zh-TW" altLang="en-US" sz="1800" b="0" dirty="0">
                <a:solidFill>
                  <a:srgbClr val="C00000"/>
                </a:solidFill>
              </a:rPr>
              <a:t>補充保費</a:t>
            </a:r>
            <a:r>
              <a:rPr lang="en-US" altLang="zh-TW" sz="1800" b="0" dirty="0">
                <a:solidFill>
                  <a:srgbClr val="C00000"/>
                </a:solidFill>
              </a:rPr>
              <a:t>-2.11%】</a:t>
            </a:r>
            <a:r>
              <a:rPr lang="en-US" altLang="zh-TW" sz="1800" b="0" dirty="0">
                <a:solidFill>
                  <a:schemeClr val="tx1"/>
                </a:solidFill>
              </a:rPr>
              <a:t> </a:t>
            </a:r>
            <a:r>
              <a:rPr lang="zh-TW" altLang="en-US" sz="1800" b="0" dirty="0">
                <a:solidFill>
                  <a:schemeClr val="tx1"/>
                </a:solidFill>
              </a:rPr>
              <a:t>。 </a:t>
            </a:r>
            <a:endParaRPr lang="en-US" altLang="zh-TW" sz="1800" b="0" dirty="0">
              <a:solidFill>
                <a:schemeClr val="tx1"/>
              </a:solidFill>
            </a:endParaRPr>
          </a:p>
          <a:p>
            <a:pPr marL="515937" indent="-514350">
              <a:buFont typeface="+mj-lt"/>
              <a:buAutoNum type="arabicParenR"/>
            </a:pPr>
            <a:r>
              <a:rPr lang="zh-TW" altLang="en-US" sz="1800" b="0" dirty="0">
                <a:solidFill>
                  <a:srgbClr val="C00000"/>
                </a:solidFill>
              </a:rPr>
              <a:t>同一憑證來自多個計畫或不同經費來源者，請填寫</a:t>
            </a:r>
            <a:r>
              <a:rPr lang="en-US" altLang="zh-TW" sz="1800" b="1" dirty="0">
                <a:solidFill>
                  <a:srgbClr val="C00000"/>
                </a:solidFill>
              </a:rPr>
              <a:t>【</a:t>
            </a:r>
            <a:r>
              <a:rPr lang="zh-TW" altLang="en-US" sz="1800" b="1" dirty="0">
                <a:solidFill>
                  <a:srgbClr val="C00000"/>
                </a:solidFill>
              </a:rPr>
              <a:t>支出機關分攤表</a:t>
            </a:r>
            <a:r>
              <a:rPr lang="en-US" altLang="zh-TW" sz="1800" b="1" dirty="0">
                <a:solidFill>
                  <a:srgbClr val="C00000"/>
                </a:solidFill>
              </a:rPr>
              <a:t>】</a:t>
            </a:r>
            <a:r>
              <a:rPr lang="zh-TW" altLang="en-US" sz="1800" b="0" dirty="0">
                <a:solidFill>
                  <a:schemeClr val="tx1"/>
                </a:solidFill>
              </a:rPr>
              <a:t>。</a:t>
            </a:r>
            <a:endParaRPr lang="en-US" altLang="zh-TW" sz="1800" b="0" dirty="0">
              <a:solidFill>
                <a:schemeClr val="tx1"/>
              </a:solidFill>
            </a:endParaRPr>
          </a:p>
          <a:p>
            <a:pPr marL="515937" indent="-514350">
              <a:buFont typeface="+mj-lt"/>
              <a:buAutoNum type="arabicParenR"/>
            </a:pPr>
            <a:r>
              <a:rPr lang="zh-TW" altLang="en-US" sz="1800" dirty="0">
                <a:solidFill>
                  <a:schemeClr val="tx1"/>
                </a:solidFill>
                <a:effectLst>
                  <a:outerShdw blurRad="38100" dist="38100" dir="2700000" algn="tl">
                    <a:srgbClr val="000000">
                      <a:alpha val="43137"/>
                    </a:srgbClr>
                  </a:outerShdw>
                </a:effectLst>
              </a:rPr>
              <a:t>為避免重複支領，</a:t>
            </a:r>
            <a:r>
              <a:rPr lang="en-US" altLang="zh-TW" sz="1800" dirty="0">
                <a:solidFill>
                  <a:schemeClr val="tx1"/>
                </a:solidFill>
                <a:effectLst>
                  <a:outerShdw blurRad="38100" dist="38100" dir="2700000" algn="tl">
                    <a:srgbClr val="000000">
                      <a:alpha val="43137"/>
                    </a:srgbClr>
                  </a:outerShdw>
                </a:effectLst>
              </a:rPr>
              <a:t>1</a:t>
            </a:r>
            <a:r>
              <a:rPr lang="zh-TW" altLang="en-US" sz="1800" dirty="0">
                <a:solidFill>
                  <a:schemeClr val="tx1"/>
                </a:solidFill>
                <a:effectLst>
                  <a:outerShdw blurRad="38100" dist="38100" dir="2700000" algn="tl">
                    <a:srgbClr val="000000">
                      <a:alpha val="43137"/>
                    </a:srgbClr>
                  </a:outerShdw>
                </a:effectLst>
              </a:rPr>
              <a:t>個活動時段以</a:t>
            </a:r>
            <a:r>
              <a:rPr lang="en-US" altLang="zh-TW" sz="1800" dirty="0">
                <a:solidFill>
                  <a:schemeClr val="tx1"/>
                </a:solidFill>
                <a:effectLst>
                  <a:outerShdw blurRad="38100" dist="38100" dir="2700000" algn="tl">
                    <a:srgbClr val="000000">
                      <a:alpha val="43137"/>
                    </a:srgbClr>
                  </a:outerShdw>
                </a:effectLst>
              </a:rPr>
              <a:t>1</a:t>
            </a:r>
            <a:r>
              <a:rPr lang="zh-TW" altLang="en-US" sz="1800" dirty="0">
                <a:solidFill>
                  <a:schemeClr val="tx1"/>
                </a:solidFill>
                <a:effectLst>
                  <a:outerShdw blurRad="38100" dist="38100" dir="2700000" algn="tl">
                    <a:srgbClr val="000000">
                      <a:alpha val="43137"/>
                    </a:srgbClr>
                  </a:outerShdw>
                </a:effectLst>
              </a:rPr>
              <a:t>個補助款使用為原則。</a:t>
            </a:r>
          </a:p>
          <a:p>
            <a:pPr marL="515937" indent="-514350">
              <a:buFont typeface="+mj-lt"/>
              <a:buAutoNum type="arabicParenR"/>
            </a:pPr>
            <a:r>
              <a:rPr lang="zh-TW" altLang="en-US" sz="1800" b="0" dirty="0">
                <a:solidFill>
                  <a:schemeClr val="tx1"/>
                </a:solidFill>
              </a:rPr>
              <a:t>活動經費使用問題，請洽</a:t>
            </a:r>
            <a:r>
              <a:rPr lang="en-US" altLang="zh-TW" sz="1800" b="0" dirty="0">
                <a:solidFill>
                  <a:schemeClr val="tx1"/>
                </a:solidFill>
              </a:rPr>
              <a:t>【</a:t>
            </a:r>
            <a:r>
              <a:rPr lang="zh-TW" altLang="en-US" sz="1800" b="0" dirty="0">
                <a:solidFill>
                  <a:schemeClr val="tx1"/>
                </a:solidFill>
              </a:rPr>
              <a:t>補助</a:t>
            </a:r>
            <a:r>
              <a:rPr lang="en-US" altLang="zh-TW" sz="1800" b="0" dirty="0">
                <a:solidFill>
                  <a:schemeClr val="tx1"/>
                </a:solidFill>
              </a:rPr>
              <a:t>(</a:t>
            </a:r>
            <a:r>
              <a:rPr lang="zh-TW" altLang="en-US" sz="1800" b="0" dirty="0">
                <a:solidFill>
                  <a:schemeClr val="tx1"/>
                </a:solidFill>
              </a:rPr>
              <a:t>委託</a:t>
            </a:r>
            <a:r>
              <a:rPr lang="en-US" altLang="zh-TW" sz="1800" b="0" dirty="0">
                <a:solidFill>
                  <a:schemeClr val="tx1"/>
                </a:solidFill>
              </a:rPr>
              <a:t>)</a:t>
            </a:r>
            <a:r>
              <a:rPr lang="zh-TW" altLang="en-US" sz="1800" b="0" dirty="0">
                <a:solidFill>
                  <a:schemeClr val="tx1"/>
                </a:solidFill>
              </a:rPr>
              <a:t>單位、</a:t>
            </a:r>
            <a:r>
              <a:rPr lang="en-US" altLang="zh-TW" sz="1800" b="0" dirty="0">
                <a:solidFill>
                  <a:schemeClr val="tx1"/>
                </a:solidFill>
              </a:rPr>
              <a:t> </a:t>
            </a:r>
            <a:r>
              <a:rPr lang="zh-TW" altLang="en-US" sz="1800" b="0" dirty="0">
                <a:solidFill>
                  <a:schemeClr val="tx1"/>
                </a:solidFill>
              </a:rPr>
              <a:t>校內管考單位、會計室</a:t>
            </a:r>
            <a:r>
              <a:rPr lang="en-US" altLang="zh-TW" sz="1800" b="0" dirty="0">
                <a:solidFill>
                  <a:schemeClr val="tx1"/>
                </a:solidFill>
              </a:rPr>
              <a:t>】 </a:t>
            </a:r>
            <a:r>
              <a:rPr lang="zh-TW" altLang="en-US" sz="1800" b="0" dirty="0">
                <a:solidFill>
                  <a:schemeClr val="tx1"/>
                </a:solidFill>
              </a:rPr>
              <a:t>。</a:t>
            </a:r>
            <a:endParaRPr lang="en-US" altLang="zh-TW" sz="1800" b="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45</a:t>
            </a:fld>
            <a:endParaRPr lang="en-US" dirty="0"/>
          </a:p>
        </p:txBody>
      </p:sp>
    </p:spTree>
    <p:extLst>
      <p:ext uri="{BB962C8B-B14F-4D97-AF65-F5344CB8AC3E}">
        <p14:creationId xmlns:p14="http://schemas.microsoft.com/office/powerpoint/2010/main" val="1093015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260648"/>
            <a:ext cx="8208912" cy="1047651"/>
          </a:xfrm>
        </p:spPr>
        <p:txBody>
          <a:bodyPr/>
          <a:lstStyle/>
          <a:p>
            <a:r>
              <a:rPr lang="en-US" altLang="zh-TW" sz="4600" dirty="0"/>
              <a:t>4.2</a:t>
            </a:r>
            <a:r>
              <a:rPr lang="zh-TW" altLang="en-US" sz="4600" dirty="0"/>
              <a:t> 人事費報支</a:t>
            </a:r>
            <a:r>
              <a:rPr lang="en-US" altLang="zh-TW" sz="4600" dirty="0"/>
              <a:t>-</a:t>
            </a:r>
            <a:r>
              <a:rPr lang="zh-TW" altLang="en-US" sz="4600" dirty="0">
                <a:solidFill>
                  <a:schemeClr val="tx1"/>
                </a:solidFill>
              </a:rPr>
              <a:t>聘任</a:t>
            </a:r>
          </a:p>
        </p:txBody>
      </p:sp>
      <p:sp>
        <p:nvSpPr>
          <p:cNvPr id="6" name="內容版面配置區 2"/>
          <p:cNvSpPr>
            <a:spLocks noGrp="1"/>
          </p:cNvSpPr>
          <p:nvPr>
            <p:ph idx="1"/>
          </p:nvPr>
        </p:nvSpPr>
        <p:spPr>
          <a:xfrm>
            <a:off x="395536" y="1700808"/>
            <a:ext cx="7886700" cy="4351338"/>
          </a:xfrm>
        </p:spPr>
        <p:txBody>
          <a:bodyPr/>
          <a:lstStyle/>
          <a:p>
            <a:pPr>
              <a:lnSpc>
                <a:spcPct val="100000"/>
              </a:lnSpc>
              <a:spcBef>
                <a:spcPts val="600"/>
              </a:spcBef>
              <a:spcAft>
                <a:spcPts val="600"/>
              </a:spcAft>
            </a:pPr>
            <a:r>
              <a:rPr lang="zh-TW" altLang="en-US" sz="2600" dirty="0">
                <a:solidFill>
                  <a:schemeClr val="tx1"/>
                </a:solidFill>
              </a:rPr>
              <a:t>聘任專</a:t>
            </a:r>
            <a:r>
              <a:rPr lang="en-US" altLang="zh-TW" sz="2600" dirty="0">
                <a:solidFill>
                  <a:schemeClr val="tx1"/>
                </a:solidFill>
              </a:rPr>
              <a:t>(</a:t>
            </a:r>
            <a:r>
              <a:rPr lang="zh-TW" altLang="en-US" sz="2600" dirty="0">
                <a:solidFill>
                  <a:schemeClr val="tx1"/>
                </a:solidFill>
              </a:rPr>
              <a:t>兼</a:t>
            </a:r>
            <a:r>
              <a:rPr lang="en-US" altLang="zh-TW" sz="2600" dirty="0">
                <a:solidFill>
                  <a:schemeClr val="tx1"/>
                </a:solidFill>
              </a:rPr>
              <a:t>)</a:t>
            </a:r>
            <a:r>
              <a:rPr lang="zh-TW" altLang="en-US" sz="2600" dirty="0">
                <a:solidFill>
                  <a:schemeClr val="tx1"/>
                </a:solidFill>
              </a:rPr>
              <a:t>任助理、工讀生</a:t>
            </a:r>
            <a:r>
              <a:rPr lang="en-US" altLang="zh-TW" sz="2600" dirty="0">
                <a:solidFill>
                  <a:schemeClr val="tx1"/>
                </a:solidFill>
              </a:rPr>
              <a:t>(</a:t>
            </a:r>
            <a:r>
              <a:rPr lang="zh-TW" altLang="en-US" sz="2600" dirty="0">
                <a:solidFill>
                  <a:schemeClr val="tx1"/>
                </a:solidFill>
              </a:rPr>
              <a:t>臨時工</a:t>
            </a:r>
            <a:r>
              <a:rPr lang="en-US" altLang="zh-TW" sz="2600" dirty="0">
                <a:solidFill>
                  <a:schemeClr val="tx1"/>
                </a:solidFill>
              </a:rPr>
              <a:t>)</a:t>
            </a:r>
            <a:r>
              <a:rPr lang="zh-TW" altLang="en-US" sz="2600" dirty="0">
                <a:solidFill>
                  <a:schemeClr val="tx1"/>
                </a:solidFill>
              </a:rPr>
              <a:t>，依下列規定辦理：</a:t>
            </a:r>
          </a:p>
          <a:p>
            <a:pPr lvl="1">
              <a:lnSpc>
                <a:spcPct val="100000"/>
              </a:lnSpc>
              <a:spcBef>
                <a:spcPts val="600"/>
              </a:spcBef>
              <a:spcAft>
                <a:spcPts val="600"/>
              </a:spcAft>
            </a:pPr>
            <a:r>
              <a:rPr lang="zh-TW" altLang="en-US" sz="2600" b="0" dirty="0">
                <a:solidFill>
                  <a:schemeClr val="tx1"/>
                </a:solidFill>
              </a:rPr>
              <a:t>專科以上學校兼任助理勞動權益保障指導原則。</a:t>
            </a:r>
            <a:endParaRPr lang="en-US" altLang="zh-TW" sz="2600" b="0" dirty="0">
              <a:solidFill>
                <a:schemeClr val="tx1"/>
              </a:solidFill>
            </a:endParaRPr>
          </a:p>
          <a:p>
            <a:pPr lvl="1">
              <a:lnSpc>
                <a:spcPct val="100000"/>
              </a:lnSpc>
              <a:spcBef>
                <a:spcPts val="600"/>
              </a:spcBef>
              <a:spcAft>
                <a:spcPts val="600"/>
              </a:spcAft>
            </a:pPr>
            <a:r>
              <a:rPr lang="zh-TW" altLang="en-US" sz="2600" b="0" dirty="0">
                <a:solidFill>
                  <a:schemeClr val="tx1"/>
                </a:solidFill>
              </a:rPr>
              <a:t>大專校院強化學生兼任助理學習與勞動權益保障處理原則。</a:t>
            </a:r>
            <a:endParaRPr lang="en-US" altLang="zh-TW" sz="2600" b="0" dirty="0">
              <a:solidFill>
                <a:schemeClr val="tx1"/>
              </a:solidFill>
            </a:endParaRPr>
          </a:p>
          <a:p>
            <a:pPr lvl="1">
              <a:lnSpc>
                <a:spcPct val="100000"/>
              </a:lnSpc>
              <a:spcBef>
                <a:spcPts val="600"/>
              </a:spcBef>
              <a:spcAft>
                <a:spcPts val="600"/>
              </a:spcAft>
            </a:pPr>
            <a:r>
              <a:rPr lang="zh-TW" altLang="en-US" sz="2600" b="0" dirty="0">
                <a:solidFill>
                  <a:schemeClr val="tx1"/>
                </a:solidFill>
              </a:rPr>
              <a:t>如有問題請洽人事室。</a:t>
            </a:r>
            <a:endParaRPr lang="en-US" altLang="zh-TW" sz="2600" b="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46</a:t>
            </a:fld>
            <a:endParaRPr lang="en-US" dirty="0"/>
          </a:p>
        </p:txBody>
      </p:sp>
    </p:spTree>
    <p:extLst>
      <p:ext uri="{BB962C8B-B14F-4D97-AF65-F5344CB8AC3E}">
        <p14:creationId xmlns:p14="http://schemas.microsoft.com/office/powerpoint/2010/main" val="1494422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260648"/>
            <a:ext cx="8208912" cy="1047651"/>
          </a:xfrm>
        </p:spPr>
        <p:txBody>
          <a:bodyPr/>
          <a:lstStyle/>
          <a:p>
            <a:r>
              <a:rPr lang="en-US" altLang="zh-TW" sz="4600" dirty="0"/>
              <a:t>4.2</a:t>
            </a:r>
            <a:r>
              <a:rPr lang="zh-TW" altLang="en-US" sz="4600" dirty="0"/>
              <a:t> 人事費報支</a:t>
            </a:r>
            <a:r>
              <a:rPr lang="en-US" altLang="zh-TW" sz="4600" dirty="0"/>
              <a:t>-</a:t>
            </a:r>
            <a:r>
              <a:rPr lang="zh-TW" altLang="en-US" sz="4600" dirty="0">
                <a:solidFill>
                  <a:schemeClr val="tx1"/>
                </a:solidFill>
              </a:rPr>
              <a:t>聘任</a:t>
            </a:r>
          </a:p>
        </p:txBody>
      </p:sp>
      <p:sp>
        <p:nvSpPr>
          <p:cNvPr id="6" name="內容版面配置區 2"/>
          <p:cNvSpPr>
            <a:spLocks noGrp="1"/>
          </p:cNvSpPr>
          <p:nvPr>
            <p:ph idx="1"/>
          </p:nvPr>
        </p:nvSpPr>
        <p:spPr>
          <a:xfrm>
            <a:off x="395536" y="1700808"/>
            <a:ext cx="7886700" cy="4351338"/>
          </a:xfrm>
        </p:spPr>
        <p:txBody>
          <a:bodyPr/>
          <a:lstStyle/>
          <a:p>
            <a:pPr marL="228600" lvl="1" indent="-227013" defTabSz="912813">
              <a:lnSpc>
                <a:spcPct val="100000"/>
              </a:lnSpc>
              <a:spcBef>
                <a:spcPts val="600"/>
              </a:spcBef>
              <a:spcAft>
                <a:spcPts val="600"/>
              </a:spcAft>
              <a:buFont typeface="Wingdings" pitchFamily="2" charset="2"/>
              <a:buChar char="u"/>
            </a:pPr>
            <a:r>
              <a:rPr lang="zh-TW" altLang="en-US" sz="2600" dirty="0">
                <a:solidFill>
                  <a:schemeClr val="tx1"/>
                </a:solidFill>
                <a:latin typeface="Arial" pitchFamily="34" charset="0"/>
              </a:rPr>
              <a:t>計畫人員聘任申請：</a:t>
            </a:r>
            <a:endParaRPr lang="en-US" altLang="zh-TW" sz="2600" dirty="0">
              <a:solidFill>
                <a:schemeClr val="tx1"/>
              </a:solidFill>
              <a:latin typeface="Arial" pitchFamily="34" charset="0"/>
            </a:endParaRPr>
          </a:p>
          <a:p>
            <a:pPr marL="914389" lvl="1"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聘任專</a:t>
            </a:r>
            <a:r>
              <a:rPr lang="en-US" altLang="zh-TW" sz="2600" b="0" dirty="0">
                <a:solidFill>
                  <a:schemeClr val="tx1"/>
                </a:solidFill>
              </a:rPr>
              <a:t>(</a:t>
            </a:r>
            <a:r>
              <a:rPr lang="zh-TW" altLang="en-US" sz="2600" b="0" dirty="0">
                <a:solidFill>
                  <a:schemeClr val="tx1"/>
                </a:solidFill>
              </a:rPr>
              <a:t>兼</a:t>
            </a:r>
            <a:r>
              <a:rPr lang="en-US" altLang="zh-TW" sz="2600" b="0" dirty="0">
                <a:solidFill>
                  <a:schemeClr val="tx1"/>
                </a:solidFill>
              </a:rPr>
              <a:t>)</a:t>
            </a:r>
            <a:r>
              <a:rPr lang="zh-TW" altLang="en-US" sz="2600" b="0" dirty="0">
                <a:solidFill>
                  <a:schemeClr val="tx1"/>
                </a:solidFill>
              </a:rPr>
              <a:t>任助理、工讀生、臨時工聘任，均</a:t>
            </a:r>
            <a:r>
              <a:rPr lang="en-US" altLang="zh-TW" sz="2600" b="0" dirty="0">
                <a:solidFill>
                  <a:srgbClr val="FF0000"/>
                </a:solidFill>
              </a:rPr>
              <a:t>【</a:t>
            </a:r>
            <a:r>
              <a:rPr lang="zh-TW" altLang="en-US" sz="2600" b="0" dirty="0">
                <a:solidFill>
                  <a:srgbClr val="FF0000"/>
                </a:solidFill>
              </a:rPr>
              <a:t>請</a:t>
            </a:r>
            <a:r>
              <a:rPr lang="zh-TW" altLang="en-US" sz="2600" dirty="0">
                <a:solidFill>
                  <a:srgbClr val="FF0000"/>
                </a:solidFill>
              </a:rPr>
              <a:t>上簽申請</a:t>
            </a:r>
            <a:r>
              <a:rPr lang="en-US" altLang="zh-TW" sz="2600" b="0" dirty="0">
                <a:solidFill>
                  <a:srgbClr val="FF0000"/>
                </a:solidFill>
              </a:rPr>
              <a:t>】</a:t>
            </a:r>
            <a:r>
              <a:rPr lang="zh-TW" altLang="en-US" sz="2600" dirty="0">
                <a:solidFill>
                  <a:srgbClr val="FF0000"/>
                </a:solidFill>
              </a:rPr>
              <a:t>，</a:t>
            </a:r>
            <a:r>
              <a:rPr lang="zh-TW" altLang="en-US" sz="2600" u="sng" dirty="0">
                <a:solidFill>
                  <a:srgbClr val="FF0000"/>
                </a:solidFill>
                <a:effectLst>
                  <a:outerShdw blurRad="38100" dist="38100" dir="2700000" algn="tl">
                    <a:srgbClr val="000000">
                      <a:alpha val="43137"/>
                    </a:srgbClr>
                  </a:outerShdw>
                </a:effectLst>
              </a:rPr>
              <a:t>未簽准前，不得請款</a:t>
            </a:r>
            <a:r>
              <a:rPr lang="en-US" altLang="zh-TW" sz="2600" u="sng" dirty="0">
                <a:solidFill>
                  <a:srgbClr val="FF0000"/>
                </a:solidFill>
                <a:effectLst>
                  <a:outerShdw blurRad="38100" dist="38100" dir="2700000" algn="tl">
                    <a:srgbClr val="000000">
                      <a:alpha val="43137"/>
                    </a:srgbClr>
                  </a:outerShdw>
                </a:effectLst>
              </a:rPr>
              <a:t> </a:t>
            </a:r>
            <a:r>
              <a:rPr lang="zh-TW" altLang="en-US" sz="2600" dirty="0">
                <a:solidFill>
                  <a:srgbClr val="FF0000"/>
                </a:solidFill>
                <a:effectLst>
                  <a:outerShdw blurRad="38100" dist="38100" dir="2700000" algn="tl">
                    <a:srgbClr val="000000">
                      <a:alpha val="43137"/>
                    </a:srgbClr>
                  </a:outerShdw>
                </a:effectLst>
              </a:rPr>
              <a:t>。</a:t>
            </a:r>
            <a:endParaRPr lang="en-US" altLang="zh-TW" sz="2600" b="0" dirty="0">
              <a:solidFill>
                <a:schemeClr val="tx1"/>
              </a:solidFill>
            </a:endParaRPr>
          </a:p>
          <a:p>
            <a:pPr marL="914389" lvl="1"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為避免爭議，請勿由主持人或業務單位代墊，專</a:t>
            </a:r>
            <a:r>
              <a:rPr lang="en-US" altLang="zh-TW" sz="2600" b="0" dirty="0">
                <a:solidFill>
                  <a:schemeClr val="tx1"/>
                </a:solidFill>
              </a:rPr>
              <a:t>(</a:t>
            </a:r>
            <a:r>
              <a:rPr lang="zh-TW" altLang="en-US" sz="2600" b="0" dirty="0">
                <a:solidFill>
                  <a:schemeClr val="tx1"/>
                </a:solidFill>
              </a:rPr>
              <a:t>兼</a:t>
            </a:r>
            <a:r>
              <a:rPr lang="en-US" altLang="zh-TW" sz="2600" b="0" dirty="0">
                <a:solidFill>
                  <a:schemeClr val="tx1"/>
                </a:solidFill>
              </a:rPr>
              <a:t>)</a:t>
            </a:r>
            <a:r>
              <a:rPr lang="zh-TW" altLang="en-US" sz="2600" b="0" dirty="0">
                <a:solidFill>
                  <a:schemeClr val="tx1"/>
                </a:solidFill>
              </a:rPr>
              <a:t>任助理、工讀生、臨時工薪酬。</a:t>
            </a:r>
            <a:endParaRPr lang="en-US" altLang="zh-TW" sz="2600" b="0" dirty="0">
              <a:solidFill>
                <a:schemeClr val="tx1"/>
              </a:solidFill>
            </a:endParaRPr>
          </a:p>
          <a:p>
            <a:pPr marL="914389" lvl="1"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請依照申請金額按月或於工作結束後請款。</a:t>
            </a:r>
            <a:endParaRPr lang="en-US" altLang="zh-TW" sz="2600" b="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47</a:t>
            </a:fld>
            <a:endParaRPr lang="en-US" dirty="0"/>
          </a:p>
        </p:txBody>
      </p:sp>
    </p:spTree>
    <p:extLst>
      <p:ext uri="{BB962C8B-B14F-4D97-AF65-F5344CB8AC3E}">
        <p14:creationId xmlns:p14="http://schemas.microsoft.com/office/powerpoint/2010/main" val="1051057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5"/>
            <a:ext cx="7886700" cy="1119659"/>
          </a:xfrm>
        </p:spPr>
        <p:txBody>
          <a:bodyPr/>
          <a:lstStyle/>
          <a:p>
            <a:r>
              <a:rPr lang="en-US" altLang="zh-TW" dirty="0"/>
              <a:t>4.2</a:t>
            </a:r>
            <a:r>
              <a:rPr lang="zh-TW" altLang="en-US" dirty="0"/>
              <a:t>人事費</a:t>
            </a:r>
            <a:r>
              <a:rPr lang="en-US" altLang="zh-TW" dirty="0"/>
              <a:t>-</a:t>
            </a:r>
            <a:r>
              <a:rPr lang="zh-TW" altLang="en-US" dirty="0">
                <a:solidFill>
                  <a:schemeClr val="tx1"/>
                </a:solidFill>
              </a:rPr>
              <a:t>請款</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769228386"/>
              </p:ext>
            </p:extLst>
          </p:nvPr>
        </p:nvGraphicFramePr>
        <p:xfrm>
          <a:off x="628650" y="1340768"/>
          <a:ext cx="811981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48</a:t>
            </a:fld>
            <a:endParaRPr lang="en-US" altLang="en-US"/>
          </a:p>
        </p:txBody>
      </p:sp>
    </p:spTree>
    <p:extLst>
      <p:ext uri="{BB962C8B-B14F-4D97-AF65-F5344CB8AC3E}">
        <p14:creationId xmlns:p14="http://schemas.microsoft.com/office/powerpoint/2010/main" val="2866272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5"/>
            <a:ext cx="7886700" cy="1119659"/>
          </a:xfrm>
        </p:spPr>
        <p:txBody>
          <a:bodyPr/>
          <a:lstStyle/>
          <a:p>
            <a:r>
              <a:rPr lang="en-US" altLang="zh-TW" dirty="0"/>
              <a:t>4.2</a:t>
            </a:r>
            <a:r>
              <a:rPr lang="zh-TW" altLang="en-US" dirty="0"/>
              <a:t>人事費</a:t>
            </a:r>
            <a:r>
              <a:rPr lang="en-US" altLang="zh-TW" dirty="0"/>
              <a:t>-</a:t>
            </a:r>
            <a:r>
              <a:rPr lang="zh-TW" altLang="en-US" dirty="0">
                <a:solidFill>
                  <a:schemeClr val="tx1"/>
                </a:solidFill>
              </a:rPr>
              <a:t>請款</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388383547"/>
              </p:ext>
            </p:extLst>
          </p:nvPr>
        </p:nvGraphicFramePr>
        <p:xfrm>
          <a:off x="628650" y="1340768"/>
          <a:ext cx="811981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49</a:t>
            </a:fld>
            <a:endParaRPr lang="en-US" altLang="en-US"/>
          </a:p>
        </p:txBody>
      </p:sp>
    </p:spTree>
    <p:extLst>
      <p:ext uri="{BB962C8B-B14F-4D97-AF65-F5344CB8AC3E}">
        <p14:creationId xmlns:p14="http://schemas.microsoft.com/office/powerpoint/2010/main" val="2269136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C10321-AAD3-4303-81C0-A2F743C219E6}"/>
              </a:ext>
            </a:extLst>
          </p:cNvPr>
          <p:cNvSpPr>
            <a:spLocks noGrp="1"/>
          </p:cNvSpPr>
          <p:nvPr>
            <p:ph type="title"/>
          </p:nvPr>
        </p:nvSpPr>
        <p:spPr>
          <a:xfrm>
            <a:off x="628650" y="357559"/>
            <a:ext cx="7886700" cy="911201"/>
          </a:xfrm>
        </p:spPr>
        <p:txBody>
          <a:bodyPr>
            <a:normAutofit/>
          </a:bodyPr>
          <a:lstStyle/>
          <a:p>
            <a:r>
              <a:rPr lang="en-US" altLang="zh-TW" sz="4200" b="1" dirty="0">
                <a:solidFill>
                  <a:srgbClr val="0000FF"/>
                </a:solidFill>
                <a:latin typeface="+mj-ea"/>
              </a:rPr>
              <a:t>113</a:t>
            </a:r>
            <a:r>
              <a:rPr lang="zh-TW" altLang="en-US" sz="4200" b="1" dirty="0">
                <a:solidFill>
                  <a:srgbClr val="0000FF"/>
                </a:solidFill>
                <a:latin typeface="+mj-ea"/>
              </a:rPr>
              <a:t>學年度修訂及重要事項宣導</a:t>
            </a:r>
          </a:p>
        </p:txBody>
      </p:sp>
      <p:sp>
        <p:nvSpPr>
          <p:cNvPr id="3" name="內容版面配置區 2">
            <a:extLst>
              <a:ext uri="{FF2B5EF4-FFF2-40B4-BE49-F238E27FC236}">
                <a16:creationId xmlns:a16="http://schemas.microsoft.com/office/drawing/2014/main" id="{1C0663D3-165C-4349-B3B6-C93E2E26F15B}"/>
              </a:ext>
            </a:extLst>
          </p:cNvPr>
          <p:cNvSpPr>
            <a:spLocks noGrp="1"/>
          </p:cNvSpPr>
          <p:nvPr>
            <p:ph idx="1"/>
          </p:nvPr>
        </p:nvSpPr>
        <p:spPr>
          <a:xfrm>
            <a:off x="628650" y="1268760"/>
            <a:ext cx="7886700" cy="5328592"/>
          </a:xfrm>
        </p:spPr>
        <p:txBody>
          <a:bodyPr>
            <a:noAutofit/>
          </a:bodyPr>
          <a:lstStyle/>
          <a:p>
            <a:pPr marL="447675" indent="-446088" algn="just">
              <a:lnSpc>
                <a:spcPct val="100000"/>
              </a:lnSpc>
              <a:spcAft>
                <a:spcPts val="600"/>
              </a:spcAft>
            </a:pPr>
            <a:r>
              <a:rPr lang="zh-TW" altLang="zh-TW" dirty="0"/>
              <a:t>寒暑假期間不得請領實驗實習費（校款：材料費），除有特殊原因請說明</a:t>
            </a:r>
            <a:r>
              <a:rPr lang="zh-TW" altLang="en-US" dirty="0"/>
              <a:t>。</a:t>
            </a:r>
            <a:endParaRPr lang="en-US" altLang="zh-TW" dirty="0"/>
          </a:p>
          <a:p>
            <a:pPr marL="447675" indent="-446088" algn="just">
              <a:lnSpc>
                <a:spcPct val="100000"/>
              </a:lnSpc>
              <a:spcAft>
                <a:spcPts val="600"/>
              </a:spcAft>
            </a:pPr>
            <a:r>
              <a:rPr lang="zh-TW" altLang="en-US" dirty="0">
                <a:solidFill>
                  <a:srgbClr val="FF0000"/>
                </a:solidFill>
              </a:rPr>
              <a:t>寒暑假會議不支誤餐費</a:t>
            </a:r>
            <a:endParaRPr lang="en-US" altLang="zh-TW" dirty="0">
              <a:solidFill>
                <a:srgbClr val="FF0000"/>
              </a:solidFill>
            </a:endParaRPr>
          </a:p>
          <a:p>
            <a:pPr marL="447675" indent="-446088" algn="just">
              <a:lnSpc>
                <a:spcPct val="100000"/>
              </a:lnSpc>
              <a:spcAft>
                <a:spcPts val="600"/>
              </a:spcAft>
            </a:pPr>
            <a:r>
              <a:rPr lang="zh-TW" altLang="zh-TW" dirty="0">
                <a:solidFill>
                  <a:srgbClr val="FF0000"/>
                </a:solidFill>
              </a:rPr>
              <a:t>活動核銷請依規定</a:t>
            </a:r>
            <a:r>
              <a:rPr lang="en-US" altLang="zh-TW" dirty="0">
                <a:solidFill>
                  <a:srgbClr val="FF0000"/>
                </a:solidFill>
              </a:rPr>
              <a:t>15</a:t>
            </a:r>
            <a:r>
              <a:rPr lang="zh-TW" altLang="zh-TW" dirty="0">
                <a:solidFill>
                  <a:srgbClr val="FF0000"/>
                </a:solidFill>
              </a:rPr>
              <a:t>日內核銷完畢。</a:t>
            </a:r>
            <a:r>
              <a:rPr lang="en-US" altLang="zh-TW" dirty="0">
                <a:solidFill>
                  <a:srgbClr val="FF0000"/>
                </a:solidFill>
              </a:rPr>
              <a:t>(</a:t>
            </a:r>
            <a:r>
              <a:rPr lang="zh-TW" altLang="en-US" dirty="0">
                <a:solidFill>
                  <a:srgbClr val="FF0000"/>
                </a:solidFill>
              </a:rPr>
              <a:t>請款單須當學年度</a:t>
            </a:r>
            <a:r>
              <a:rPr lang="en-US" altLang="zh-TW" dirty="0">
                <a:solidFill>
                  <a:srgbClr val="FF0000"/>
                </a:solidFill>
              </a:rPr>
              <a:t>)</a:t>
            </a:r>
          </a:p>
          <a:p>
            <a:pPr marL="447675" indent="-446088" algn="just">
              <a:lnSpc>
                <a:spcPct val="100000"/>
              </a:lnSpc>
              <a:spcAft>
                <a:spcPts val="600"/>
              </a:spcAft>
            </a:pPr>
            <a:r>
              <a:rPr lang="zh-TW" altLang="en-US" dirty="0">
                <a:solidFill>
                  <a:srgbClr val="FF0000"/>
                </a:solidFill>
              </a:rPr>
              <a:t>核銷餐費時請檢附活動簽到表，簽到表須有編號、活動名稱、時間及地點</a:t>
            </a:r>
            <a:endParaRPr lang="en-US" altLang="zh-TW" dirty="0">
              <a:solidFill>
                <a:srgbClr val="FF0000"/>
              </a:solidFill>
            </a:endParaRPr>
          </a:p>
          <a:p>
            <a:pPr marL="447675" indent="-446088" algn="just">
              <a:lnSpc>
                <a:spcPct val="100000"/>
              </a:lnSpc>
              <a:spcAft>
                <a:spcPts val="600"/>
              </a:spcAft>
            </a:pPr>
            <a:r>
              <a:rPr lang="zh-TW" altLang="zh-TW" dirty="0"/>
              <a:t>研究所</a:t>
            </a:r>
            <a:r>
              <a:rPr lang="zh-TW" altLang="en-US" dirty="0"/>
              <a:t>校外委員交通費</a:t>
            </a:r>
            <a:r>
              <a:rPr lang="en-US" altLang="zh-TW" dirty="0"/>
              <a:t>-</a:t>
            </a:r>
            <a:r>
              <a:rPr lang="zh-TW" altLang="en-US" dirty="0"/>
              <a:t>依其</a:t>
            </a:r>
            <a:r>
              <a:rPr lang="zh-TW" altLang="en-US" u="sng" dirty="0">
                <a:solidFill>
                  <a:srgbClr val="FF0000"/>
                </a:solidFill>
              </a:rPr>
              <a:t>服務單位</a:t>
            </a:r>
            <a:r>
              <a:rPr lang="zh-TW" altLang="en-US" dirty="0"/>
              <a:t>之所屬地區 支領；無服務單位者，則依其戶籍地。</a:t>
            </a:r>
            <a:endParaRPr lang="en-US" altLang="zh-TW" dirty="0"/>
          </a:p>
          <a:p>
            <a:pPr marL="447675" indent="-446088" algn="just">
              <a:lnSpc>
                <a:spcPct val="100000"/>
              </a:lnSpc>
              <a:spcAft>
                <a:spcPts val="600"/>
              </a:spcAft>
            </a:pPr>
            <a:r>
              <a:rPr lang="zh-TW" altLang="en-US" dirty="0"/>
              <a:t>出差搭乘高鐵，依出差旅費報支辧法第三條第五款以台北至台中以外為限，如有特殊情況者，應事前提出申請並</a:t>
            </a:r>
            <a:r>
              <a:rPr lang="zh-TW" altLang="en-US" u="sng" dirty="0">
                <a:solidFill>
                  <a:srgbClr val="FF0000"/>
                </a:solidFill>
              </a:rPr>
              <a:t>具體說明理由</a:t>
            </a:r>
            <a:r>
              <a:rPr lang="zh-TW" altLang="en-US" dirty="0"/>
              <a:t>取得同意才得以報支。</a:t>
            </a:r>
            <a:endParaRPr lang="en-US" altLang="zh-TW" dirty="0"/>
          </a:p>
          <a:p>
            <a:pPr marL="447675" indent="-446088" algn="just"/>
            <a:r>
              <a:rPr lang="en-US" altLang="zh-TW" b="1" dirty="0"/>
              <a:t> </a:t>
            </a:r>
            <a:r>
              <a:rPr lang="en-US" altLang="zh-TW" b="1" dirty="0">
                <a:solidFill>
                  <a:srgbClr val="7030A0"/>
                </a:solidFill>
              </a:rPr>
              <a:t>113</a:t>
            </a:r>
            <a:r>
              <a:rPr lang="zh-TW" altLang="zh-TW" b="1" dirty="0">
                <a:solidFill>
                  <a:srgbClr val="7030A0"/>
                </a:solidFill>
              </a:rPr>
              <a:t>學年度請款系統</a:t>
            </a:r>
            <a:r>
              <a:rPr lang="zh-TW" altLang="en-US" b="1" dirty="0">
                <a:solidFill>
                  <a:srgbClr val="7030A0"/>
                </a:solidFill>
              </a:rPr>
              <a:t>預估</a:t>
            </a:r>
            <a:r>
              <a:rPr lang="zh-TW" altLang="zh-TW" b="1" dirty="0">
                <a:solidFill>
                  <a:srgbClr val="7030A0"/>
                </a:solidFill>
              </a:rPr>
              <a:t>於</a:t>
            </a:r>
            <a:r>
              <a:rPr lang="en-US" altLang="zh-TW" b="1" dirty="0">
                <a:solidFill>
                  <a:srgbClr val="7030A0"/>
                </a:solidFill>
              </a:rPr>
              <a:t>7</a:t>
            </a:r>
            <a:r>
              <a:rPr lang="zh-TW" altLang="en-US" b="1" dirty="0">
                <a:solidFill>
                  <a:srgbClr val="7030A0"/>
                </a:solidFill>
              </a:rPr>
              <a:t>月</a:t>
            </a:r>
            <a:r>
              <a:rPr lang="en-US" altLang="zh-TW" b="1" dirty="0">
                <a:solidFill>
                  <a:srgbClr val="7030A0"/>
                </a:solidFill>
              </a:rPr>
              <a:t>4</a:t>
            </a:r>
            <a:r>
              <a:rPr lang="zh-TW" altLang="en-US" b="1" dirty="0">
                <a:solidFill>
                  <a:srgbClr val="7030A0"/>
                </a:solidFill>
              </a:rPr>
              <a:t>日</a:t>
            </a:r>
            <a:r>
              <a:rPr lang="zh-TW" altLang="zh-TW" b="1" dirty="0">
                <a:solidFill>
                  <a:srgbClr val="7030A0"/>
                </a:solidFill>
              </a:rPr>
              <a:t>下午</a:t>
            </a:r>
            <a:r>
              <a:rPr lang="en-US" altLang="zh-TW" b="1" dirty="0">
                <a:solidFill>
                  <a:srgbClr val="7030A0"/>
                </a:solidFill>
              </a:rPr>
              <a:t>5</a:t>
            </a:r>
            <a:r>
              <a:rPr lang="zh-TW" altLang="zh-TW" b="1" dirty="0">
                <a:solidFill>
                  <a:srgbClr val="7030A0"/>
                </a:solidFill>
              </a:rPr>
              <a:t>：</a:t>
            </a:r>
            <a:r>
              <a:rPr lang="en-US" altLang="zh-TW" b="1" dirty="0">
                <a:solidFill>
                  <a:srgbClr val="7030A0"/>
                </a:solidFill>
              </a:rPr>
              <a:t>00</a:t>
            </a:r>
            <a:r>
              <a:rPr lang="zh-TW" altLang="zh-TW" b="1" dirty="0">
                <a:solidFill>
                  <a:srgbClr val="7030A0"/>
                </a:solidFill>
              </a:rPr>
              <a:t>關閉</a:t>
            </a:r>
            <a:r>
              <a:rPr lang="zh-TW" altLang="en-US" sz="1800" dirty="0"/>
              <a:t>，先請大家知悉。 </a:t>
            </a:r>
            <a:endParaRPr lang="en-US" altLang="zh-TW" sz="1800" dirty="0"/>
          </a:p>
        </p:txBody>
      </p:sp>
      <p:sp>
        <p:nvSpPr>
          <p:cNvPr id="4" name="投影片編號版面配置區 3">
            <a:extLst>
              <a:ext uri="{FF2B5EF4-FFF2-40B4-BE49-F238E27FC236}">
                <a16:creationId xmlns:a16="http://schemas.microsoft.com/office/drawing/2014/main" id="{28C6A7F0-25FF-490F-9946-B653AF3C0270}"/>
              </a:ext>
            </a:extLst>
          </p:cNvPr>
          <p:cNvSpPr>
            <a:spLocks noGrp="1"/>
          </p:cNvSpPr>
          <p:nvPr>
            <p:ph type="sldNum" sz="quarter" idx="12"/>
          </p:nvPr>
        </p:nvSpPr>
        <p:spPr/>
        <p:txBody>
          <a:bodyPr/>
          <a:lstStyle/>
          <a:p>
            <a:fld id="{C7F2B879-241A-4E41-942D-692B57A49EED}" type="slidenum">
              <a:rPr lang="en-US" altLang="zh-TW" smtClean="0"/>
              <a:pPr/>
              <a:t>5</a:t>
            </a:fld>
            <a:endParaRPr lang="en-US" altLang="en-US"/>
          </a:p>
        </p:txBody>
      </p:sp>
    </p:spTree>
    <p:extLst>
      <p:ext uri="{BB962C8B-B14F-4D97-AF65-F5344CB8AC3E}">
        <p14:creationId xmlns:p14="http://schemas.microsoft.com/office/powerpoint/2010/main" val="25326598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11560" y="437133"/>
            <a:ext cx="7886700" cy="903635"/>
          </a:xfrm>
        </p:spPr>
        <p:txBody>
          <a:bodyPr/>
          <a:lstStyle/>
          <a:p>
            <a:r>
              <a:rPr lang="en-US" altLang="zh-TW" dirty="0"/>
              <a:t>4.3</a:t>
            </a:r>
            <a:r>
              <a:rPr lang="zh-TW" altLang="en-US" dirty="0"/>
              <a:t> 勞務費</a:t>
            </a:r>
          </a:p>
        </p:txBody>
      </p:sp>
      <p:sp>
        <p:nvSpPr>
          <p:cNvPr id="6" name="內容版面配置區 2"/>
          <p:cNvSpPr>
            <a:spLocks noGrp="1"/>
          </p:cNvSpPr>
          <p:nvPr>
            <p:ph idx="1"/>
          </p:nvPr>
        </p:nvSpPr>
        <p:spPr>
          <a:xfrm>
            <a:off x="431540" y="1476698"/>
            <a:ext cx="8532948" cy="4616598"/>
          </a:xfrm>
        </p:spPr>
        <p:txBody>
          <a:bodyPr>
            <a:normAutofit lnSpcReduction="10000"/>
          </a:bodyPr>
          <a:lstStyle/>
          <a:p>
            <a:pPr marL="457200" indent="-571500">
              <a:lnSpc>
                <a:spcPct val="100000"/>
              </a:lnSpc>
              <a:spcBef>
                <a:spcPts val="600"/>
              </a:spcBef>
              <a:spcAft>
                <a:spcPts val="600"/>
              </a:spcAft>
            </a:pPr>
            <a:r>
              <a:rPr lang="zh-TW" altLang="en-US" sz="2600" b="0" dirty="0">
                <a:solidFill>
                  <a:schemeClr val="tx1"/>
                </a:solidFill>
              </a:rPr>
              <a:t>勞務費：指個人獨立從事各種</a:t>
            </a:r>
            <a:r>
              <a:rPr lang="en-US" altLang="zh-TW" sz="2600" b="0" dirty="0">
                <a:solidFill>
                  <a:srgbClr val="C00000"/>
                </a:solidFill>
              </a:rPr>
              <a:t>【</a:t>
            </a:r>
            <a:r>
              <a:rPr lang="zh-TW" altLang="en-US" sz="2600" b="0" dirty="0">
                <a:solidFill>
                  <a:srgbClr val="C00000"/>
                </a:solidFill>
              </a:rPr>
              <a:t>非僱傭</a:t>
            </a:r>
            <a:r>
              <a:rPr lang="en-US" altLang="zh-TW" sz="2600" b="0" dirty="0">
                <a:solidFill>
                  <a:srgbClr val="C00000"/>
                </a:solidFill>
              </a:rPr>
              <a:t>】</a:t>
            </a:r>
            <a:r>
              <a:rPr lang="zh-TW" altLang="en-US" sz="2600" b="0" dirty="0">
                <a:solidFill>
                  <a:schemeClr val="tx1"/>
                </a:solidFill>
              </a:rPr>
              <a:t>的各種勞務而取得的所得。例如：</a:t>
            </a:r>
            <a:r>
              <a:rPr lang="zh-TW" altLang="en-US" sz="2600" b="0" dirty="0">
                <a:solidFill>
                  <a:srgbClr val="0000FF"/>
                </a:solidFill>
                <a:effectLst>
                  <a:outerShdw blurRad="38100" dist="38100" dir="2700000" algn="tl">
                    <a:srgbClr val="000000">
                      <a:alpha val="43137"/>
                    </a:srgbClr>
                  </a:outerShdw>
                </a:effectLst>
              </a:rPr>
              <a:t>演講費、出席費、諮詢費、主持費、短期工讀費、審查費</a:t>
            </a:r>
            <a:r>
              <a:rPr lang="en-US" altLang="zh-TW" sz="2600" b="0" dirty="0">
                <a:solidFill>
                  <a:schemeClr val="tx1"/>
                </a:solidFill>
              </a:rPr>
              <a:t>…</a:t>
            </a:r>
            <a:r>
              <a:rPr lang="zh-TW" altLang="en-US" sz="2600" b="0" dirty="0">
                <a:solidFill>
                  <a:schemeClr val="tx1"/>
                </a:solidFill>
              </a:rPr>
              <a:t>等。</a:t>
            </a:r>
            <a:endParaRPr lang="en-US" altLang="zh-TW" sz="2600" b="0" dirty="0">
              <a:solidFill>
                <a:schemeClr val="tx1"/>
              </a:solidFill>
            </a:endParaRPr>
          </a:p>
          <a:p>
            <a:pPr marL="1028689" lvl="1" indent="-5715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effectLst>
                  <a:outerShdw blurRad="38100" dist="38100" dir="2700000" algn="tl">
                    <a:srgbClr val="000000">
                      <a:alpha val="43137"/>
                    </a:srgbClr>
                  </a:outerShdw>
                </a:effectLst>
              </a:rPr>
              <a:t>支付標準</a:t>
            </a:r>
            <a:r>
              <a:rPr lang="zh-TW" altLang="en-US" sz="2600" b="0" dirty="0">
                <a:solidFill>
                  <a:schemeClr val="tx1"/>
                </a:solidFill>
              </a:rPr>
              <a:t>，依照</a:t>
            </a:r>
            <a:r>
              <a:rPr lang="en-US" altLang="zh-TW" sz="2600" b="0" dirty="0">
                <a:solidFill>
                  <a:schemeClr val="tx1"/>
                </a:solidFill>
              </a:rPr>
              <a:t>【</a:t>
            </a:r>
            <a:r>
              <a:rPr lang="zh-TW" altLang="en-US" sz="2600" b="0" dirty="0">
                <a:solidFill>
                  <a:schemeClr val="tx1"/>
                </a:solidFill>
              </a:rPr>
              <a:t>補</a:t>
            </a:r>
            <a:r>
              <a:rPr lang="en-US" altLang="zh-TW" sz="2600" b="0" dirty="0">
                <a:solidFill>
                  <a:schemeClr val="tx1"/>
                </a:solidFill>
              </a:rPr>
              <a:t>(</a:t>
            </a:r>
            <a:r>
              <a:rPr lang="zh-TW" altLang="en-US" sz="2600" b="0" dirty="0">
                <a:solidFill>
                  <a:schemeClr val="tx1"/>
                </a:solidFill>
              </a:rPr>
              <a:t>捐</a:t>
            </a:r>
            <a:r>
              <a:rPr lang="en-US" altLang="zh-TW" sz="2600" b="0" dirty="0">
                <a:solidFill>
                  <a:schemeClr val="tx1"/>
                </a:solidFill>
              </a:rPr>
              <a:t>)</a:t>
            </a:r>
            <a:r>
              <a:rPr lang="zh-TW" altLang="en-US" sz="2600" b="0" dirty="0">
                <a:solidFill>
                  <a:schemeClr val="tx1"/>
                </a:solidFill>
              </a:rPr>
              <a:t>助及委辦單位</a:t>
            </a:r>
            <a:r>
              <a:rPr lang="en-US" altLang="zh-TW" sz="2600" b="0" dirty="0">
                <a:solidFill>
                  <a:schemeClr val="tx1"/>
                </a:solidFill>
              </a:rPr>
              <a:t>】</a:t>
            </a:r>
            <a:r>
              <a:rPr lang="zh-TW" altLang="en-US" sz="2600" b="0" dirty="0">
                <a:solidFill>
                  <a:schemeClr val="tx1"/>
                </a:solidFill>
              </a:rPr>
              <a:t>規定，如無規定，請參照</a:t>
            </a:r>
            <a:r>
              <a:rPr lang="en-US" altLang="zh-TW" sz="2600" b="0" dirty="0">
                <a:solidFill>
                  <a:srgbClr val="FF0000"/>
                </a:solidFill>
              </a:rPr>
              <a:t>【</a:t>
            </a:r>
            <a:r>
              <a:rPr lang="zh-TW" altLang="en-US" sz="2600" b="0" dirty="0">
                <a:solidFill>
                  <a:srgbClr val="FF0000"/>
                </a:solidFill>
              </a:rPr>
              <a:t>教育部補助及委辦計畫經費編列基準表</a:t>
            </a:r>
            <a:r>
              <a:rPr lang="en-US" altLang="zh-TW" sz="2600" b="0" dirty="0">
                <a:solidFill>
                  <a:srgbClr val="FF0000"/>
                </a:solidFill>
              </a:rPr>
              <a:t>】</a:t>
            </a:r>
            <a:r>
              <a:rPr lang="zh-TW" altLang="en-US" sz="2600" b="0" dirty="0">
                <a:solidFill>
                  <a:schemeClr val="tx1"/>
                </a:solidFill>
              </a:rPr>
              <a:t>或</a:t>
            </a:r>
            <a:r>
              <a:rPr lang="en-US" altLang="zh-TW" sz="2600" b="0" dirty="0">
                <a:solidFill>
                  <a:schemeClr val="tx1"/>
                </a:solidFill>
              </a:rPr>
              <a:t>【</a:t>
            </a:r>
            <a:r>
              <a:rPr lang="zh-TW" altLang="en-US" sz="2600" b="0" dirty="0">
                <a:solidFill>
                  <a:schemeClr val="tx1"/>
                </a:solidFill>
              </a:rPr>
              <a:t>校內規定</a:t>
            </a:r>
            <a:r>
              <a:rPr lang="en-US" altLang="zh-TW" sz="2600" b="0" dirty="0">
                <a:solidFill>
                  <a:schemeClr val="tx1"/>
                </a:solidFill>
              </a:rPr>
              <a:t>】</a:t>
            </a:r>
            <a:r>
              <a:rPr lang="en-US" altLang="zh-TW" sz="2600" b="0" dirty="0">
                <a:solidFill>
                  <a:srgbClr val="FF0000"/>
                </a:solidFill>
              </a:rPr>
              <a:t> </a:t>
            </a:r>
            <a:r>
              <a:rPr lang="zh-TW" altLang="en-US" sz="2600" b="0" dirty="0">
                <a:solidFill>
                  <a:schemeClr val="tx1"/>
                </a:solidFill>
              </a:rPr>
              <a:t>。</a:t>
            </a:r>
            <a:endParaRPr lang="en-US" altLang="zh-TW" sz="2600" b="0" dirty="0">
              <a:solidFill>
                <a:schemeClr val="tx1"/>
              </a:solidFill>
            </a:endParaRPr>
          </a:p>
          <a:p>
            <a:pPr marL="1028689" lvl="1" indent="-5715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勞務費單次</a:t>
            </a:r>
            <a:r>
              <a:rPr lang="en-US" altLang="zh-TW" sz="2600" b="0" dirty="0">
                <a:solidFill>
                  <a:srgbClr val="FF0000"/>
                </a:solidFill>
              </a:rPr>
              <a:t>&gt;</a:t>
            </a:r>
            <a:r>
              <a:rPr lang="zh-TW" altLang="en-US" sz="2600" b="0" dirty="0">
                <a:solidFill>
                  <a:srgbClr val="FF0000"/>
                </a:solidFill>
              </a:rPr>
              <a:t>基本工資</a:t>
            </a:r>
            <a:r>
              <a:rPr lang="en-US" altLang="zh-TW" sz="2600" b="0" dirty="0">
                <a:solidFill>
                  <a:schemeClr val="tx1"/>
                </a:solidFill>
              </a:rPr>
              <a:t>【 </a:t>
            </a:r>
            <a:r>
              <a:rPr lang="en-US" altLang="zh-TW" b="0" dirty="0">
                <a:solidFill>
                  <a:srgbClr val="FF0000"/>
                </a:solidFill>
              </a:rPr>
              <a:t>27,470</a:t>
            </a:r>
            <a:r>
              <a:rPr lang="zh-TW" altLang="en-US" sz="2600" b="0" dirty="0">
                <a:solidFill>
                  <a:srgbClr val="FF0000"/>
                </a:solidFill>
              </a:rPr>
              <a:t>元</a:t>
            </a:r>
            <a:r>
              <a:rPr lang="en-US" altLang="zh-TW" sz="2600" b="0" dirty="0">
                <a:solidFill>
                  <a:schemeClr val="tx1"/>
                </a:solidFill>
              </a:rPr>
              <a:t>】</a:t>
            </a:r>
            <a:r>
              <a:rPr lang="zh-TW" altLang="en-US" sz="2600" b="0" dirty="0">
                <a:solidFill>
                  <a:schemeClr val="tx1"/>
                </a:solidFill>
              </a:rPr>
              <a:t>，請代扣</a:t>
            </a:r>
            <a:r>
              <a:rPr lang="en-US" altLang="zh-TW" sz="2600" b="0" dirty="0">
                <a:solidFill>
                  <a:schemeClr val="tx1"/>
                </a:solidFill>
              </a:rPr>
              <a:t>2.11%</a:t>
            </a:r>
            <a:r>
              <a:rPr lang="zh-TW" altLang="en-US" sz="2600" b="0" dirty="0">
                <a:solidFill>
                  <a:schemeClr val="tx1"/>
                </a:solidFill>
              </a:rPr>
              <a:t>補充保費。</a:t>
            </a:r>
          </a:p>
          <a:p>
            <a:pPr marL="1028689" lvl="1" indent="-5715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領款人如</a:t>
            </a:r>
            <a:r>
              <a:rPr lang="zh-TW" altLang="en-US" sz="2600" b="0" dirty="0">
                <a:solidFill>
                  <a:srgbClr val="FF0000"/>
                </a:solidFill>
              </a:rPr>
              <a:t>外國人</a:t>
            </a:r>
            <a:r>
              <a:rPr lang="en-US" altLang="zh-TW" sz="2600" b="0" dirty="0">
                <a:solidFill>
                  <a:srgbClr val="FF0000"/>
                </a:solidFill>
              </a:rPr>
              <a:t>(</a:t>
            </a:r>
            <a:r>
              <a:rPr lang="zh-TW" altLang="en-US" sz="2600" b="0" dirty="0">
                <a:solidFill>
                  <a:srgbClr val="FF0000"/>
                </a:solidFill>
              </a:rPr>
              <a:t>含大陸人士</a:t>
            </a:r>
            <a:r>
              <a:rPr lang="en-US" altLang="zh-TW" sz="2600" b="0" dirty="0">
                <a:solidFill>
                  <a:srgbClr val="FF0000"/>
                </a:solidFill>
              </a:rPr>
              <a:t>) </a:t>
            </a:r>
            <a:r>
              <a:rPr lang="zh-TW" altLang="en-US" sz="2600" b="0" dirty="0">
                <a:solidFill>
                  <a:schemeClr val="tx1"/>
                </a:solidFill>
              </a:rPr>
              <a:t>，檢具</a:t>
            </a:r>
            <a:r>
              <a:rPr lang="en-US" altLang="zh-TW" sz="2600" b="0" dirty="0">
                <a:solidFill>
                  <a:schemeClr val="tx1"/>
                </a:solidFill>
              </a:rPr>
              <a:t>【</a:t>
            </a:r>
            <a:r>
              <a:rPr lang="zh-TW" altLang="en-US" sz="2600" b="0" dirty="0">
                <a:solidFill>
                  <a:schemeClr val="tx1"/>
                </a:solidFill>
              </a:rPr>
              <a:t>領款收據</a:t>
            </a:r>
            <a:r>
              <a:rPr lang="en-US" altLang="zh-TW" sz="2600" b="0" dirty="0">
                <a:solidFill>
                  <a:schemeClr val="tx1"/>
                </a:solidFill>
              </a:rPr>
              <a:t>】</a:t>
            </a:r>
            <a:r>
              <a:rPr lang="zh-TW" altLang="en-US" sz="2600" b="0" dirty="0">
                <a:solidFill>
                  <a:schemeClr val="tx1"/>
                </a:solidFill>
              </a:rPr>
              <a:t>、</a:t>
            </a:r>
            <a:r>
              <a:rPr lang="en-US" altLang="zh-TW" sz="2600" b="0" dirty="0">
                <a:solidFill>
                  <a:schemeClr val="tx1"/>
                </a:solidFill>
              </a:rPr>
              <a:t>【</a:t>
            </a:r>
            <a:r>
              <a:rPr lang="zh-TW" altLang="en-US" sz="2600" b="0" dirty="0">
                <a:solidFill>
                  <a:schemeClr val="tx1"/>
                </a:solidFill>
              </a:rPr>
              <a:t>居留證</a:t>
            </a:r>
            <a:r>
              <a:rPr lang="en-US" altLang="zh-TW" sz="2600" b="0" dirty="0">
                <a:solidFill>
                  <a:schemeClr val="tx1"/>
                </a:solidFill>
              </a:rPr>
              <a:t>(</a:t>
            </a:r>
            <a:r>
              <a:rPr lang="zh-TW" altLang="en-US" sz="2600" b="0" dirty="0">
                <a:solidFill>
                  <a:schemeClr val="tx1"/>
                </a:solidFill>
              </a:rPr>
              <a:t>護照影本 </a:t>
            </a:r>
            <a:r>
              <a:rPr lang="en-US" altLang="zh-TW" sz="2600" b="0" dirty="0">
                <a:solidFill>
                  <a:schemeClr val="tx1"/>
                </a:solidFill>
              </a:rPr>
              <a:t>】</a:t>
            </a:r>
            <a:r>
              <a:rPr lang="zh-TW" altLang="en-US" sz="2600" b="0" dirty="0">
                <a:solidFill>
                  <a:schemeClr val="tx1"/>
                </a:solidFill>
              </a:rPr>
              <a:t>並應依法</a:t>
            </a:r>
            <a:r>
              <a:rPr lang="zh-TW" altLang="en-US" sz="2600" dirty="0">
                <a:solidFill>
                  <a:srgbClr val="FF0000"/>
                </a:solidFill>
              </a:rPr>
              <a:t>預扣稅款</a:t>
            </a:r>
            <a:r>
              <a:rPr lang="zh-TW" altLang="en-US" sz="2600" b="0" dirty="0">
                <a:solidFill>
                  <a:schemeClr val="tx1"/>
                </a:solidFill>
              </a:rPr>
              <a:t>，並將資料及稅金送至</a:t>
            </a:r>
            <a:r>
              <a:rPr lang="en-US" altLang="zh-TW" sz="2600" b="0" dirty="0">
                <a:solidFill>
                  <a:schemeClr val="tx1"/>
                </a:solidFill>
              </a:rPr>
              <a:t>【</a:t>
            </a:r>
            <a:r>
              <a:rPr lang="zh-TW" altLang="en-US" sz="2600" b="0" dirty="0">
                <a:solidFill>
                  <a:schemeClr val="tx1"/>
                </a:solidFill>
              </a:rPr>
              <a:t>出納組</a:t>
            </a:r>
            <a:r>
              <a:rPr lang="en-US" altLang="zh-TW" sz="2600" b="0" dirty="0">
                <a:solidFill>
                  <a:schemeClr val="tx1"/>
                </a:solidFill>
              </a:rPr>
              <a:t>】 </a:t>
            </a:r>
            <a:r>
              <a:rPr lang="zh-TW" altLang="en-US" sz="2600" b="0" dirty="0">
                <a:solidFill>
                  <a:schemeClr val="tx1"/>
                </a:solidFill>
              </a:rPr>
              <a:t>。</a:t>
            </a:r>
          </a:p>
          <a:p>
            <a:pPr marL="515937" indent="-514350">
              <a:lnSpc>
                <a:spcPct val="100000"/>
              </a:lnSpc>
              <a:spcBef>
                <a:spcPts val="600"/>
              </a:spcBef>
              <a:spcAft>
                <a:spcPts val="600"/>
              </a:spcAft>
              <a:buFont typeface="+mj-lt"/>
              <a:buAutoNum type="arabicPeriod"/>
            </a:pPr>
            <a:endParaRPr lang="zh-TW" altLang="en-US" sz="2600" b="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50</a:t>
            </a:fld>
            <a:endParaRPr lang="en-US" dirty="0"/>
          </a:p>
        </p:txBody>
      </p:sp>
    </p:spTree>
    <p:extLst>
      <p:ext uri="{BB962C8B-B14F-4D97-AF65-F5344CB8AC3E}">
        <p14:creationId xmlns:p14="http://schemas.microsoft.com/office/powerpoint/2010/main" val="3314666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4.3</a:t>
            </a:r>
            <a:r>
              <a:rPr lang="zh-TW" altLang="en-US" dirty="0"/>
              <a:t>勞務費</a:t>
            </a:r>
            <a:r>
              <a:rPr lang="en-US" altLang="zh-TW" dirty="0"/>
              <a:t>-</a:t>
            </a:r>
            <a:r>
              <a:rPr lang="zh-TW" altLang="en-US" dirty="0"/>
              <a:t>注意事項</a:t>
            </a:r>
          </a:p>
        </p:txBody>
      </p:sp>
      <p:sp>
        <p:nvSpPr>
          <p:cNvPr id="3" name="內容版面配置區 2"/>
          <p:cNvSpPr>
            <a:spLocks noGrp="1"/>
          </p:cNvSpPr>
          <p:nvPr>
            <p:ph idx="1"/>
          </p:nvPr>
        </p:nvSpPr>
        <p:spPr>
          <a:xfrm>
            <a:off x="467544" y="1628800"/>
            <a:ext cx="7886700" cy="4351338"/>
          </a:xfrm>
        </p:spPr>
        <p:txBody>
          <a:bodyPr/>
          <a:lstStyle/>
          <a:p>
            <a:pPr marL="342900" indent="-457200">
              <a:lnSpc>
                <a:spcPct val="100000"/>
              </a:lnSpc>
              <a:spcBef>
                <a:spcPts val="600"/>
              </a:spcBef>
              <a:spcAft>
                <a:spcPts val="600"/>
              </a:spcAft>
            </a:pPr>
            <a:r>
              <a:rPr lang="zh-TW" altLang="en-US" sz="2600" b="0" dirty="0">
                <a:solidFill>
                  <a:schemeClr val="tx1"/>
                </a:solidFill>
              </a:rPr>
              <a:t>勞務費</a:t>
            </a:r>
            <a:r>
              <a:rPr lang="en-US" altLang="zh-TW" sz="2600" b="0" dirty="0">
                <a:solidFill>
                  <a:schemeClr val="tx1"/>
                </a:solidFill>
              </a:rPr>
              <a:t>【</a:t>
            </a:r>
            <a:r>
              <a:rPr lang="zh-TW" altLang="en-US" sz="2600" b="0" dirty="0">
                <a:solidFill>
                  <a:srgbClr val="FF0000"/>
                </a:solidFill>
              </a:rPr>
              <a:t>無法取得收據</a:t>
            </a:r>
            <a:r>
              <a:rPr lang="en-US" altLang="zh-TW" sz="2600" b="0" dirty="0">
                <a:solidFill>
                  <a:schemeClr val="tx1"/>
                </a:solidFill>
              </a:rPr>
              <a:t>】</a:t>
            </a:r>
            <a:r>
              <a:rPr lang="zh-TW" altLang="en-US" sz="2600" b="0" dirty="0">
                <a:solidFill>
                  <a:schemeClr val="tx1"/>
                </a:solidFill>
              </a:rPr>
              <a:t>，請至校務系統</a:t>
            </a:r>
            <a:r>
              <a:rPr lang="en-US" altLang="zh-TW" sz="2600" b="0" dirty="0">
                <a:solidFill>
                  <a:schemeClr val="tx1"/>
                </a:solidFill>
              </a:rPr>
              <a:t>/</a:t>
            </a:r>
            <a:r>
              <a:rPr lang="zh-TW" altLang="en-US" sz="2600" b="0" dirty="0">
                <a:solidFill>
                  <a:schemeClr val="tx1"/>
                </a:solidFill>
              </a:rPr>
              <a:t>總務系統</a:t>
            </a:r>
            <a:r>
              <a:rPr lang="en-US" altLang="zh-TW" sz="2600" b="0" dirty="0">
                <a:solidFill>
                  <a:schemeClr val="tx1"/>
                </a:solidFill>
              </a:rPr>
              <a:t>/</a:t>
            </a:r>
            <a:r>
              <a:rPr lang="zh-TW" altLang="en-US" sz="2600" b="0" dirty="0">
                <a:solidFill>
                  <a:schemeClr val="tx1"/>
                </a:solidFill>
              </a:rPr>
              <a:t>請採購系統</a:t>
            </a:r>
            <a:r>
              <a:rPr lang="zh-TW" altLang="en-US" sz="2600" b="0" dirty="0">
                <a:solidFill>
                  <a:srgbClr val="FF0000"/>
                </a:solidFill>
              </a:rPr>
              <a:t>製作</a:t>
            </a:r>
            <a:r>
              <a:rPr lang="en-US" altLang="zh-TW" sz="2600" b="0" dirty="0">
                <a:solidFill>
                  <a:srgbClr val="FF0000"/>
                </a:solidFill>
              </a:rPr>
              <a:t>【</a:t>
            </a:r>
            <a:r>
              <a:rPr lang="zh-TW" altLang="en-US" sz="2600" b="0" dirty="0">
                <a:solidFill>
                  <a:srgbClr val="FF0000"/>
                </a:solidFill>
              </a:rPr>
              <a:t>領款收據</a:t>
            </a:r>
            <a:r>
              <a:rPr lang="en-US" altLang="zh-TW" sz="2600" b="0" dirty="0">
                <a:solidFill>
                  <a:srgbClr val="FF0000"/>
                </a:solidFill>
              </a:rPr>
              <a:t>】</a:t>
            </a:r>
            <a:r>
              <a:rPr lang="zh-TW" altLang="en-US" sz="2600" b="0" dirty="0">
                <a:solidFill>
                  <a:schemeClr val="tx1"/>
                </a:solidFill>
              </a:rPr>
              <a:t>。</a:t>
            </a:r>
            <a:endParaRPr lang="en-US" altLang="zh-TW" sz="2600" b="0" dirty="0">
              <a:solidFill>
                <a:schemeClr val="tx1"/>
              </a:solidFill>
            </a:endParaRPr>
          </a:p>
          <a:p>
            <a:pPr marL="971539" lvl="1" indent="-514350">
              <a:lnSpc>
                <a:spcPct val="100000"/>
              </a:lnSpc>
              <a:spcBef>
                <a:spcPts val="600"/>
              </a:spcBef>
              <a:spcAft>
                <a:spcPts val="600"/>
              </a:spcAft>
              <a:buFont typeface="+mj-lt"/>
              <a:buAutoNum type="arabicParenR"/>
            </a:pPr>
            <a:r>
              <a:rPr lang="zh-TW" altLang="en-US" sz="2600" b="0" dirty="0">
                <a:solidFill>
                  <a:schemeClr val="tx1"/>
                </a:solidFill>
              </a:rPr>
              <a:t>領款收據</a:t>
            </a:r>
            <a:r>
              <a:rPr lang="en-US" altLang="zh-TW" sz="2600" b="0" dirty="0">
                <a:solidFill>
                  <a:schemeClr val="tx1"/>
                </a:solidFill>
              </a:rPr>
              <a:t>【</a:t>
            </a:r>
            <a:r>
              <a:rPr lang="zh-TW" altLang="en-US" sz="2600" b="0" dirty="0">
                <a:solidFill>
                  <a:schemeClr val="tx1"/>
                </a:solidFill>
              </a:rPr>
              <a:t>具領人姓名</a:t>
            </a:r>
            <a:r>
              <a:rPr lang="en-US" altLang="zh-TW" sz="2600" b="0" dirty="0">
                <a:solidFill>
                  <a:schemeClr val="tx1"/>
                </a:solidFill>
              </a:rPr>
              <a:t>】</a:t>
            </a:r>
            <a:r>
              <a:rPr lang="zh-TW" altLang="en-US" sz="2600" b="0" dirty="0">
                <a:solidFill>
                  <a:schemeClr val="tx1"/>
                </a:solidFill>
              </a:rPr>
              <a:t>、</a:t>
            </a:r>
            <a:r>
              <a:rPr lang="en-US" altLang="zh-TW" sz="2600" b="0" dirty="0">
                <a:solidFill>
                  <a:schemeClr val="tx1"/>
                </a:solidFill>
              </a:rPr>
              <a:t>【</a:t>
            </a:r>
            <a:r>
              <a:rPr lang="zh-TW" altLang="en-US" sz="2600" b="0" dirty="0">
                <a:solidFill>
                  <a:schemeClr val="tx1"/>
                </a:solidFill>
              </a:rPr>
              <a:t>詳細戶籍地址</a:t>
            </a:r>
            <a:r>
              <a:rPr lang="en-US" altLang="zh-TW" sz="2600" b="0" dirty="0">
                <a:solidFill>
                  <a:schemeClr val="tx1"/>
                </a:solidFill>
              </a:rPr>
              <a:t>】</a:t>
            </a:r>
            <a:r>
              <a:rPr lang="zh-TW" altLang="en-US" sz="2600" b="0" dirty="0">
                <a:solidFill>
                  <a:schemeClr val="tx1"/>
                </a:solidFill>
              </a:rPr>
              <a:t>、</a:t>
            </a:r>
            <a:r>
              <a:rPr lang="en-US" altLang="zh-TW" sz="2600" b="0" dirty="0">
                <a:solidFill>
                  <a:schemeClr val="tx1"/>
                </a:solidFill>
              </a:rPr>
              <a:t>【</a:t>
            </a:r>
            <a:r>
              <a:rPr lang="zh-TW" altLang="en-US" sz="2600" b="0" dirty="0">
                <a:solidFill>
                  <a:schemeClr val="tx1"/>
                </a:solidFill>
              </a:rPr>
              <a:t>身份證字號及</a:t>
            </a:r>
            <a:r>
              <a:rPr lang="en-US" altLang="zh-TW" sz="2600" b="0" dirty="0">
                <a:solidFill>
                  <a:schemeClr val="tx1"/>
                </a:solidFill>
              </a:rPr>
              <a:t>E-MAIL 】</a:t>
            </a:r>
            <a:r>
              <a:rPr lang="zh-TW" altLang="en-US" sz="2600" b="0" dirty="0">
                <a:solidFill>
                  <a:schemeClr val="tx1"/>
                </a:solidFill>
              </a:rPr>
              <a:t>、</a:t>
            </a:r>
            <a:r>
              <a:rPr lang="en-US" altLang="zh-TW" sz="2600" b="0" dirty="0">
                <a:solidFill>
                  <a:schemeClr val="tx1"/>
                </a:solidFill>
              </a:rPr>
              <a:t>【</a:t>
            </a:r>
            <a:r>
              <a:rPr lang="zh-TW" altLang="en-US" sz="2600" b="0" dirty="0">
                <a:solidFill>
                  <a:schemeClr val="tx1"/>
                </a:solidFill>
              </a:rPr>
              <a:t>應領</a:t>
            </a:r>
            <a:r>
              <a:rPr lang="en-US" altLang="zh-TW" sz="2600" b="0" dirty="0">
                <a:solidFill>
                  <a:schemeClr val="tx1"/>
                </a:solidFill>
              </a:rPr>
              <a:t>/</a:t>
            </a:r>
            <a:r>
              <a:rPr lang="zh-TW" altLang="en-US" sz="2600" b="0" dirty="0">
                <a:solidFill>
                  <a:schemeClr val="tx1"/>
                </a:solidFill>
              </a:rPr>
              <a:t>實領金額</a:t>
            </a:r>
            <a:r>
              <a:rPr lang="en-US" altLang="zh-TW" sz="2600" b="0" dirty="0">
                <a:solidFill>
                  <a:schemeClr val="tx1"/>
                </a:solidFill>
              </a:rPr>
              <a:t>】</a:t>
            </a:r>
            <a:r>
              <a:rPr lang="zh-TW" altLang="en-US" sz="2600" b="0" dirty="0">
                <a:solidFill>
                  <a:schemeClr val="tx1"/>
                </a:solidFill>
              </a:rPr>
              <a:t>、</a:t>
            </a:r>
            <a:r>
              <a:rPr lang="en-US" altLang="zh-TW" sz="2600" b="0" dirty="0">
                <a:solidFill>
                  <a:schemeClr val="tx1"/>
                </a:solidFill>
              </a:rPr>
              <a:t> 【</a:t>
            </a:r>
            <a:r>
              <a:rPr lang="zh-TW" altLang="en-US" sz="2600" b="0" dirty="0">
                <a:solidFill>
                  <a:schemeClr val="tx1"/>
                </a:solidFill>
              </a:rPr>
              <a:t>所得種類</a:t>
            </a:r>
            <a:r>
              <a:rPr lang="en-US" altLang="zh-TW" sz="2600" b="0" dirty="0">
                <a:solidFill>
                  <a:schemeClr val="tx1"/>
                </a:solidFill>
              </a:rPr>
              <a:t>】</a:t>
            </a:r>
            <a:r>
              <a:rPr lang="zh-TW" altLang="en-US" sz="2600" b="0" dirty="0">
                <a:solidFill>
                  <a:schemeClr val="tx1"/>
                </a:solidFill>
              </a:rPr>
              <a:t>均須填寫，並由</a:t>
            </a:r>
            <a:r>
              <a:rPr lang="en-US" altLang="zh-TW" sz="2600" b="0" dirty="0">
                <a:solidFill>
                  <a:schemeClr val="tx1"/>
                </a:solidFill>
              </a:rPr>
              <a:t>【</a:t>
            </a:r>
            <a:r>
              <a:rPr lang="zh-TW" altLang="en-US" sz="2600" b="0" dirty="0">
                <a:solidFill>
                  <a:schemeClr val="tx1"/>
                </a:solidFill>
              </a:rPr>
              <a:t>領款人親簽或蓋章</a:t>
            </a:r>
            <a:r>
              <a:rPr lang="en-US" altLang="zh-TW" sz="2600" b="0" dirty="0">
                <a:solidFill>
                  <a:schemeClr val="tx1"/>
                </a:solidFill>
              </a:rPr>
              <a:t>】 </a:t>
            </a:r>
            <a:r>
              <a:rPr lang="zh-TW" altLang="en-US" sz="2600" b="0" dirty="0">
                <a:solidFill>
                  <a:schemeClr val="tx1"/>
                </a:solidFill>
              </a:rPr>
              <a:t>。</a:t>
            </a:r>
          </a:p>
          <a:p>
            <a:pPr marL="971539" lvl="1" indent="-514350">
              <a:lnSpc>
                <a:spcPct val="100000"/>
              </a:lnSpc>
              <a:spcBef>
                <a:spcPts val="600"/>
              </a:spcBef>
              <a:spcAft>
                <a:spcPts val="600"/>
              </a:spcAft>
              <a:buFont typeface="+mj-lt"/>
              <a:buAutoNum type="arabicParenR"/>
            </a:pPr>
            <a:r>
              <a:rPr lang="zh-TW" altLang="en-US" sz="2600" b="0" dirty="0">
                <a:solidFill>
                  <a:schemeClr val="tx1"/>
                </a:solidFill>
              </a:rPr>
              <a:t>領款收據</a:t>
            </a:r>
            <a:r>
              <a:rPr lang="en-US" altLang="zh-TW" sz="2600" b="0" dirty="0">
                <a:solidFill>
                  <a:schemeClr val="tx1"/>
                </a:solidFill>
              </a:rPr>
              <a:t>【</a:t>
            </a:r>
            <a:r>
              <a:rPr lang="zh-TW" altLang="en-US" sz="2600" b="0" dirty="0">
                <a:solidFill>
                  <a:schemeClr val="tx1"/>
                </a:solidFill>
              </a:rPr>
              <a:t>備註欄</a:t>
            </a:r>
            <a:r>
              <a:rPr lang="en-US" altLang="zh-TW" sz="2600" b="0" dirty="0">
                <a:solidFill>
                  <a:schemeClr val="tx1"/>
                </a:solidFill>
              </a:rPr>
              <a:t>】</a:t>
            </a:r>
            <a:r>
              <a:rPr lang="zh-TW" altLang="en-US" sz="2600" b="0" dirty="0">
                <a:solidFill>
                  <a:schemeClr val="tx1"/>
                </a:solidFill>
              </a:rPr>
              <a:t>註記下列資訊：</a:t>
            </a:r>
            <a:endParaRPr lang="en-US" altLang="zh-TW" sz="2600" b="0" dirty="0">
              <a:solidFill>
                <a:schemeClr val="tx1"/>
              </a:solidFill>
            </a:endParaRPr>
          </a:p>
          <a:p>
            <a:pPr marL="1371577" lvl="2"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rgbClr val="FF0000"/>
                </a:solidFill>
              </a:rPr>
              <a:t>演講費：</a:t>
            </a:r>
            <a:r>
              <a:rPr lang="en-US" altLang="zh-TW" sz="2600" b="0" dirty="0">
                <a:solidFill>
                  <a:srgbClr val="FF0000"/>
                </a:solidFill>
              </a:rPr>
              <a:t>O</a:t>
            </a:r>
            <a:r>
              <a:rPr lang="zh-TW" altLang="en-US" sz="2600" b="0" dirty="0">
                <a:solidFill>
                  <a:srgbClr val="FF0000"/>
                </a:solidFill>
              </a:rPr>
              <a:t>月</a:t>
            </a:r>
            <a:r>
              <a:rPr lang="en-US" altLang="zh-TW" sz="2600" b="0" dirty="0">
                <a:solidFill>
                  <a:srgbClr val="FF0000"/>
                </a:solidFill>
              </a:rPr>
              <a:t>/</a:t>
            </a:r>
            <a:r>
              <a:rPr lang="zh-TW" altLang="en-US" sz="2600" b="0" dirty="0">
                <a:solidFill>
                  <a:srgbClr val="FF0000"/>
                </a:solidFill>
              </a:rPr>
              <a:t>○日，</a:t>
            </a:r>
            <a:r>
              <a:rPr lang="en-US" altLang="zh-TW" sz="2600" b="0" dirty="0">
                <a:solidFill>
                  <a:srgbClr val="FF0000"/>
                </a:solidFill>
              </a:rPr>
              <a:t>OO</a:t>
            </a:r>
            <a:r>
              <a:rPr lang="zh-TW" altLang="en-US" sz="2600" b="0" dirty="0">
                <a:solidFill>
                  <a:srgbClr val="FF0000"/>
                </a:solidFill>
              </a:rPr>
              <a:t>小時。</a:t>
            </a:r>
            <a:endParaRPr lang="en-US" altLang="zh-TW" sz="2600" b="0" dirty="0">
              <a:solidFill>
                <a:srgbClr val="FF0000"/>
              </a:solidFill>
            </a:endParaRPr>
          </a:p>
          <a:p>
            <a:pPr marL="1371577" lvl="2"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rgbClr val="FF0000"/>
                </a:solidFill>
              </a:rPr>
              <a:t>交通費：</a:t>
            </a:r>
            <a:r>
              <a:rPr lang="en-US" altLang="zh-TW" sz="2600" b="0" dirty="0">
                <a:solidFill>
                  <a:srgbClr val="FF0000"/>
                </a:solidFill>
              </a:rPr>
              <a:t>O</a:t>
            </a:r>
            <a:r>
              <a:rPr lang="zh-TW" altLang="en-US" sz="2600" b="0" dirty="0">
                <a:solidFill>
                  <a:srgbClr val="FF0000"/>
                </a:solidFill>
              </a:rPr>
              <a:t>月</a:t>
            </a:r>
            <a:r>
              <a:rPr lang="en-US" altLang="zh-TW" sz="2600" b="0" dirty="0">
                <a:solidFill>
                  <a:srgbClr val="FF0000"/>
                </a:solidFill>
              </a:rPr>
              <a:t>/O</a:t>
            </a:r>
            <a:r>
              <a:rPr lang="zh-TW" altLang="en-US" sz="2600" b="0" dirty="0">
                <a:solidFill>
                  <a:srgbClr val="FF0000"/>
                </a:solidFill>
              </a:rPr>
              <a:t>日，</a:t>
            </a:r>
            <a:r>
              <a:rPr lang="en-US" altLang="zh-TW" sz="2600" b="0" dirty="0">
                <a:solidFill>
                  <a:srgbClr val="FF0000"/>
                </a:solidFill>
              </a:rPr>
              <a:t>(</a:t>
            </a:r>
            <a:r>
              <a:rPr lang="zh-TW" altLang="en-US" sz="2600" b="0" dirty="0">
                <a:solidFill>
                  <a:srgbClr val="FF0000"/>
                </a:solidFill>
              </a:rPr>
              <a:t>新竹</a:t>
            </a:r>
            <a:r>
              <a:rPr lang="en-US" altLang="zh-TW" sz="2600" b="0" dirty="0">
                <a:solidFill>
                  <a:srgbClr val="FF0000"/>
                </a:solidFill>
              </a:rPr>
              <a:t>-○○)</a:t>
            </a:r>
            <a:r>
              <a:rPr lang="zh-TW" altLang="en-US" sz="2600" b="0" dirty="0">
                <a:solidFill>
                  <a:srgbClr val="FF0000"/>
                </a:solidFill>
              </a:rPr>
              <a:t>。</a:t>
            </a:r>
            <a:endParaRPr lang="en-US" altLang="zh-TW" sz="2600" b="0" dirty="0">
              <a:solidFill>
                <a:srgbClr val="FF0000"/>
              </a:solidFill>
            </a:endParaRPr>
          </a:p>
          <a:p>
            <a:pPr>
              <a:lnSpc>
                <a:spcPct val="100000"/>
              </a:lnSpc>
              <a:spcBef>
                <a:spcPts val="600"/>
              </a:spcBef>
              <a:spcAft>
                <a:spcPts val="600"/>
              </a:spcAft>
            </a:pPr>
            <a:endParaRPr lang="zh-TW" altLang="en-US" sz="2600" b="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51</a:t>
            </a:fld>
            <a:endParaRPr lang="en-US" altLang="en-US"/>
          </a:p>
        </p:txBody>
      </p:sp>
    </p:spTree>
    <p:extLst>
      <p:ext uri="{BB962C8B-B14F-4D97-AF65-F5344CB8AC3E}">
        <p14:creationId xmlns:p14="http://schemas.microsoft.com/office/powerpoint/2010/main" val="1899821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437133"/>
            <a:ext cx="7886700" cy="831627"/>
          </a:xfrm>
        </p:spPr>
        <p:txBody>
          <a:bodyPr/>
          <a:lstStyle/>
          <a:p>
            <a:r>
              <a:rPr lang="en-US" altLang="zh-TW" dirty="0"/>
              <a:t>4.4</a:t>
            </a:r>
            <a:r>
              <a:rPr lang="zh-TW" altLang="en-US" dirty="0"/>
              <a:t> 教職員工差旅費</a:t>
            </a:r>
          </a:p>
        </p:txBody>
      </p:sp>
      <p:sp>
        <p:nvSpPr>
          <p:cNvPr id="6" name="內容版面配置區 2"/>
          <p:cNvSpPr>
            <a:spLocks noGrp="1"/>
          </p:cNvSpPr>
          <p:nvPr>
            <p:ph idx="1"/>
          </p:nvPr>
        </p:nvSpPr>
        <p:spPr>
          <a:xfrm>
            <a:off x="628650" y="1473125"/>
            <a:ext cx="7886700" cy="4908203"/>
          </a:xfrm>
        </p:spPr>
        <p:txBody>
          <a:bodyPr/>
          <a:lstStyle/>
          <a:p>
            <a:pPr>
              <a:lnSpc>
                <a:spcPct val="100000"/>
              </a:lnSpc>
              <a:spcBef>
                <a:spcPts val="600"/>
              </a:spcBef>
              <a:spcAft>
                <a:spcPts val="600"/>
              </a:spcAft>
            </a:pPr>
            <a:r>
              <a:rPr lang="zh-TW" altLang="en-US" sz="2900" dirty="0">
                <a:solidFill>
                  <a:schemeClr val="tx1"/>
                </a:solidFill>
              </a:rPr>
              <a:t>教職員工國內外差旅費依下列辦法辦理：</a:t>
            </a:r>
            <a:endParaRPr lang="en-US" altLang="zh-TW" sz="2900" dirty="0">
              <a:solidFill>
                <a:schemeClr val="tx1"/>
              </a:solidFill>
            </a:endParaRPr>
          </a:p>
          <a:p>
            <a:pPr marL="1030276" lvl="1" indent="-457200">
              <a:lnSpc>
                <a:spcPct val="100000"/>
              </a:lnSpc>
              <a:spcBef>
                <a:spcPts val="600"/>
              </a:spcBef>
              <a:spcAft>
                <a:spcPts val="600"/>
              </a:spcAft>
            </a:pPr>
            <a:r>
              <a:rPr lang="zh-TW" altLang="en-US" sz="2900" b="0" dirty="0">
                <a:solidFill>
                  <a:schemeClr val="tx1"/>
                </a:solidFill>
              </a:rPr>
              <a:t>「教職員工出差旅費報支辦法」。</a:t>
            </a:r>
            <a:endParaRPr lang="en-US" altLang="zh-TW" sz="2900" b="0" dirty="0">
              <a:solidFill>
                <a:schemeClr val="tx1"/>
              </a:solidFill>
            </a:endParaRPr>
          </a:p>
          <a:p>
            <a:pPr marL="1030276" lvl="1" indent="-457200">
              <a:lnSpc>
                <a:spcPct val="100000"/>
              </a:lnSpc>
              <a:spcBef>
                <a:spcPts val="600"/>
              </a:spcBef>
              <a:spcAft>
                <a:spcPts val="600"/>
              </a:spcAft>
            </a:pPr>
            <a:r>
              <a:rPr lang="zh-TW" altLang="en-US" sz="2900" b="0" dirty="0">
                <a:solidFill>
                  <a:schemeClr val="tx1"/>
                </a:solidFill>
              </a:rPr>
              <a:t>「教職員工出差旅報支規定標準表」。</a:t>
            </a:r>
            <a:endParaRPr lang="en-US" altLang="zh-TW" sz="2900" b="0" dirty="0">
              <a:solidFill>
                <a:schemeClr val="tx1"/>
              </a:solidFill>
            </a:endParaRPr>
          </a:p>
          <a:p>
            <a:pPr marL="1030276" lvl="1" indent="-457200">
              <a:lnSpc>
                <a:spcPct val="100000"/>
              </a:lnSpc>
              <a:spcBef>
                <a:spcPts val="600"/>
              </a:spcBef>
              <a:spcAft>
                <a:spcPts val="600"/>
              </a:spcAft>
            </a:pPr>
            <a:r>
              <a:rPr lang="zh-TW" altLang="en-US" sz="2900" b="0" dirty="0">
                <a:solidFill>
                  <a:schemeClr val="tx1"/>
                </a:solidFill>
              </a:rPr>
              <a:t>「補助教師出國授課辦法」。</a:t>
            </a:r>
            <a:endParaRPr lang="en-US" altLang="zh-TW" sz="2900" b="0" dirty="0">
              <a:solidFill>
                <a:schemeClr val="tx1"/>
              </a:solidFill>
            </a:endParaRPr>
          </a:p>
          <a:p>
            <a:pPr marL="1030276" lvl="1" indent="-457200">
              <a:lnSpc>
                <a:spcPct val="100000"/>
              </a:lnSpc>
              <a:spcBef>
                <a:spcPts val="600"/>
              </a:spcBef>
              <a:spcAft>
                <a:spcPts val="600"/>
              </a:spcAft>
            </a:pPr>
            <a:r>
              <a:rPr lang="zh-TW" altLang="en-US" sz="2900" b="0" dirty="0">
                <a:solidFill>
                  <a:schemeClr val="tx1"/>
                </a:solidFill>
              </a:rPr>
              <a:t>「委辦或補</a:t>
            </a:r>
            <a:r>
              <a:rPr lang="en-US" altLang="zh-TW" sz="2900" b="0" dirty="0">
                <a:solidFill>
                  <a:schemeClr val="tx1"/>
                </a:solidFill>
              </a:rPr>
              <a:t>(</a:t>
            </a:r>
            <a:r>
              <a:rPr lang="zh-TW" altLang="en-US" sz="2900" b="0" dirty="0">
                <a:solidFill>
                  <a:schemeClr val="tx1"/>
                </a:solidFill>
              </a:rPr>
              <a:t>捐</a:t>
            </a:r>
            <a:r>
              <a:rPr lang="en-US" altLang="zh-TW" sz="2900" b="0" dirty="0">
                <a:solidFill>
                  <a:schemeClr val="tx1"/>
                </a:solidFill>
              </a:rPr>
              <a:t>)</a:t>
            </a:r>
            <a:r>
              <a:rPr lang="zh-TW" altLang="en-US" sz="2900" b="0" dirty="0">
                <a:solidFill>
                  <a:schemeClr val="tx1"/>
                </a:solidFill>
              </a:rPr>
              <a:t>助單位規定」。</a:t>
            </a:r>
            <a:endParaRPr lang="en-US" altLang="zh-TW" sz="2900" b="0" dirty="0">
              <a:solidFill>
                <a:schemeClr val="tx1"/>
              </a:solidFill>
            </a:endParaRPr>
          </a:p>
          <a:p>
            <a:pPr marL="1030276" lvl="1" indent="-457200">
              <a:lnSpc>
                <a:spcPct val="100000"/>
              </a:lnSpc>
              <a:spcBef>
                <a:spcPts val="600"/>
              </a:spcBef>
              <a:spcAft>
                <a:spcPts val="600"/>
              </a:spcAft>
            </a:pPr>
            <a:r>
              <a:rPr lang="zh-TW" altLang="en-US" sz="2900" b="0" dirty="0">
                <a:solidFill>
                  <a:schemeClr val="tx1"/>
                </a:solidFill>
              </a:rPr>
              <a:t>「各機關派員參加各項訓練或講習費用補助要點」 。</a:t>
            </a: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52</a:t>
            </a:fld>
            <a:endParaRPr lang="en-US" dirty="0"/>
          </a:p>
        </p:txBody>
      </p:sp>
    </p:spTree>
    <p:extLst>
      <p:ext uri="{BB962C8B-B14F-4D97-AF65-F5344CB8AC3E}">
        <p14:creationId xmlns:p14="http://schemas.microsoft.com/office/powerpoint/2010/main" val="234316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4.4 </a:t>
            </a:r>
            <a:r>
              <a:rPr lang="zh-TW" altLang="en-US" dirty="0"/>
              <a:t>國內差旅費</a:t>
            </a:r>
          </a:p>
        </p:txBody>
      </p:sp>
      <p:sp>
        <p:nvSpPr>
          <p:cNvPr id="3" name="內容版面配置區 2"/>
          <p:cNvSpPr>
            <a:spLocks noGrp="1"/>
          </p:cNvSpPr>
          <p:nvPr>
            <p:ph idx="1"/>
          </p:nvPr>
        </p:nvSpPr>
        <p:spPr>
          <a:xfrm>
            <a:off x="593372" y="1484784"/>
            <a:ext cx="7886700" cy="4351338"/>
          </a:xfrm>
        </p:spPr>
        <p:txBody>
          <a:bodyPr>
            <a:normAutofit lnSpcReduction="10000"/>
          </a:bodyPr>
          <a:lstStyle/>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rPr>
              <a:t>教職員工差旅費支付標準，依照</a:t>
            </a:r>
            <a:r>
              <a:rPr lang="en-US" altLang="zh-TW" sz="2400" b="0" dirty="0">
                <a:solidFill>
                  <a:schemeClr val="tx1"/>
                </a:solidFill>
              </a:rPr>
              <a:t>【</a:t>
            </a:r>
            <a:r>
              <a:rPr lang="zh-TW" altLang="en-US" sz="2400" b="0" dirty="0">
                <a:solidFill>
                  <a:schemeClr val="tx1"/>
                </a:solidFill>
              </a:rPr>
              <a:t>本校教職員工出差報支規定標準表</a:t>
            </a:r>
            <a:r>
              <a:rPr lang="en-US" altLang="zh-TW" sz="2400" b="0" dirty="0">
                <a:solidFill>
                  <a:schemeClr val="tx1"/>
                </a:solidFill>
              </a:rPr>
              <a:t>】</a:t>
            </a:r>
            <a:r>
              <a:rPr lang="zh-TW" altLang="en-US" sz="2400" b="0" dirty="0">
                <a:solidFill>
                  <a:schemeClr val="tx1"/>
                </a:solidFill>
              </a:rPr>
              <a:t>或</a:t>
            </a:r>
            <a:r>
              <a:rPr lang="en-US" altLang="zh-TW" sz="2400" b="0" dirty="0">
                <a:solidFill>
                  <a:schemeClr val="tx1"/>
                </a:solidFill>
              </a:rPr>
              <a:t>【</a:t>
            </a:r>
            <a:r>
              <a:rPr lang="zh-TW" altLang="en-US" sz="2400" b="0" dirty="0">
                <a:solidFill>
                  <a:schemeClr val="tx1"/>
                </a:solidFill>
              </a:rPr>
              <a:t>補助</a:t>
            </a:r>
            <a:r>
              <a:rPr lang="en-US" altLang="zh-TW" sz="2400" b="0" dirty="0">
                <a:solidFill>
                  <a:schemeClr val="tx1"/>
                </a:solidFill>
              </a:rPr>
              <a:t>(</a:t>
            </a:r>
            <a:r>
              <a:rPr lang="zh-TW" altLang="en-US" sz="2400" b="0" dirty="0">
                <a:solidFill>
                  <a:schemeClr val="tx1"/>
                </a:solidFill>
              </a:rPr>
              <a:t>委辦</a:t>
            </a:r>
            <a:r>
              <a:rPr lang="en-US" altLang="zh-TW" sz="2400" b="0" dirty="0">
                <a:solidFill>
                  <a:schemeClr val="tx1"/>
                </a:solidFill>
              </a:rPr>
              <a:t>)</a:t>
            </a:r>
            <a:r>
              <a:rPr lang="zh-TW" altLang="en-US" sz="2400" b="0" dirty="0">
                <a:solidFill>
                  <a:schemeClr val="tx1"/>
                </a:solidFill>
              </a:rPr>
              <a:t>單位</a:t>
            </a:r>
            <a:r>
              <a:rPr lang="en-US" altLang="zh-TW" sz="2400" b="0" dirty="0">
                <a:solidFill>
                  <a:schemeClr val="tx1"/>
                </a:solidFill>
              </a:rPr>
              <a:t>】</a:t>
            </a:r>
            <a:r>
              <a:rPr lang="zh-TW" altLang="en-US" sz="2400" b="0" dirty="0">
                <a:solidFill>
                  <a:schemeClr val="tx1"/>
                </a:solidFill>
              </a:rPr>
              <a:t>標準。</a:t>
            </a:r>
            <a:endParaRPr lang="en-US" altLang="zh-TW" sz="2400" b="0" dirty="0">
              <a:solidFill>
                <a:schemeClr val="tx1"/>
              </a:solidFill>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rPr>
              <a:t>教職員工差旅費區分</a:t>
            </a:r>
            <a:r>
              <a:rPr lang="en-US" altLang="zh-TW" sz="2400" b="0" dirty="0">
                <a:solidFill>
                  <a:schemeClr val="tx1"/>
                </a:solidFill>
              </a:rPr>
              <a:t>【</a:t>
            </a:r>
            <a:r>
              <a:rPr lang="zh-TW" altLang="en-US" sz="2400" b="0" dirty="0">
                <a:solidFill>
                  <a:schemeClr val="tx1"/>
                </a:solidFill>
              </a:rPr>
              <a:t>交通費</a:t>
            </a:r>
            <a:r>
              <a:rPr lang="en-US" altLang="zh-TW" sz="2400" b="0" dirty="0">
                <a:solidFill>
                  <a:schemeClr val="tx1"/>
                </a:solidFill>
              </a:rPr>
              <a:t>】</a:t>
            </a:r>
            <a:r>
              <a:rPr lang="zh-TW" altLang="en-US" sz="2400" b="0" dirty="0">
                <a:solidFill>
                  <a:schemeClr val="tx1"/>
                </a:solidFill>
              </a:rPr>
              <a:t>、</a:t>
            </a:r>
            <a:r>
              <a:rPr lang="en-US" altLang="zh-TW" sz="2400" b="0" dirty="0">
                <a:solidFill>
                  <a:schemeClr val="tx1"/>
                </a:solidFill>
              </a:rPr>
              <a:t>【</a:t>
            </a:r>
            <a:r>
              <a:rPr lang="zh-TW" altLang="en-US" sz="2400" b="0" dirty="0">
                <a:solidFill>
                  <a:schemeClr val="tx1"/>
                </a:solidFill>
              </a:rPr>
              <a:t>住宿費</a:t>
            </a:r>
            <a:r>
              <a:rPr lang="en-US" altLang="zh-TW" sz="2400" b="0" dirty="0">
                <a:solidFill>
                  <a:schemeClr val="tx1"/>
                </a:solidFill>
              </a:rPr>
              <a:t>】</a:t>
            </a:r>
            <a:r>
              <a:rPr lang="zh-TW" altLang="en-US" sz="2400" b="0" dirty="0">
                <a:solidFill>
                  <a:schemeClr val="tx1"/>
                </a:solidFill>
              </a:rPr>
              <a:t>及</a:t>
            </a:r>
            <a:r>
              <a:rPr lang="en-US" altLang="zh-TW" sz="2400" b="0" dirty="0">
                <a:solidFill>
                  <a:schemeClr val="tx1"/>
                </a:solidFill>
              </a:rPr>
              <a:t>【</a:t>
            </a:r>
            <a:r>
              <a:rPr lang="zh-TW" altLang="en-US" sz="2400" b="0" dirty="0">
                <a:solidFill>
                  <a:schemeClr val="tx1"/>
                </a:solidFill>
              </a:rPr>
              <a:t>雜費</a:t>
            </a:r>
            <a:r>
              <a:rPr lang="en-US" altLang="zh-TW" sz="2400" b="0" dirty="0">
                <a:solidFill>
                  <a:schemeClr val="tx1"/>
                </a:solidFill>
              </a:rPr>
              <a:t>】 </a:t>
            </a:r>
            <a:r>
              <a:rPr lang="zh-TW" altLang="en-US" sz="2400" b="0" dirty="0">
                <a:solidFill>
                  <a:schemeClr val="tx1"/>
                </a:solidFill>
              </a:rPr>
              <a:t>三類，請依照實際情況報支。</a:t>
            </a:r>
            <a:endParaRPr lang="en-US" altLang="zh-TW" sz="2400" b="0" dirty="0">
              <a:solidFill>
                <a:schemeClr val="tx1"/>
              </a:solidFill>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rgbClr val="FF0000"/>
                </a:solidFill>
              </a:rPr>
              <a:t>出差符合計畫經費補助，請使用補助款核銷</a:t>
            </a:r>
            <a:r>
              <a:rPr lang="en-US" altLang="zh-TW" sz="2400" b="0" dirty="0">
                <a:solidFill>
                  <a:srgbClr val="FF0000"/>
                </a:solidFill>
              </a:rPr>
              <a:t> </a:t>
            </a:r>
            <a:r>
              <a:rPr lang="zh-TW" altLang="en-US" sz="2400" b="0" dirty="0">
                <a:solidFill>
                  <a:schemeClr val="tx1"/>
                </a:solidFill>
              </a:rPr>
              <a:t>，勿使用</a:t>
            </a:r>
            <a:r>
              <a:rPr lang="en-US" altLang="zh-TW" sz="2400" b="0" dirty="0">
                <a:solidFill>
                  <a:schemeClr val="tx1"/>
                </a:solidFill>
              </a:rPr>
              <a:t>【</a:t>
            </a:r>
            <a:r>
              <a:rPr lang="zh-TW" altLang="en-US" sz="2400" b="0" dirty="0">
                <a:solidFill>
                  <a:schemeClr val="tx1"/>
                </a:solidFill>
              </a:rPr>
              <a:t>全校性差旅費</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latin typeface="Arial" pitchFamily="34" charset="0"/>
              </a:rPr>
              <a:t>出差地點應和上簽地點相同，如因故更改行程，請於核銷簽呈附註說明，私人行程不得報支。</a:t>
            </a:r>
            <a:endParaRPr lang="en-US" altLang="zh-TW" sz="2400" b="0" dirty="0">
              <a:solidFill>
                <a:schemeClr val="tx1"/>
              </a:solidFill>
              <a:latin typeface="Arial" pitchFamily="34" charset="0"/>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rPr>
              <a:t>因不可抗力之因素</a:t>
            </a:r>
            <a:r>
              <a:rPr lang="en-US" altLang="zh-TW" sz="2400" b="0" dirty="0">
                <a:solidFill>
                  <a:schemeClr val="tx1"/>
                </a:solidFill>
              </a:rPr>
              <a:t>(</a:t>
            </a:r>
            <a:r>
              <a:rPr lang="zh-TW" altLang="en-US" sz="2400" b="0" dirty="0">
                <a:solidFill>
                  <a:schemeClr val="tx1"/>
                </a:solidFill>
              </a:rPr>
              <a:t>如颱風、地震等天災</a:t>
            </a:r>
            <a:r>
              <a:rPr lang="en-US" altLang="zh-TW" sz="2400" b="0" dirty="0">
                <a:solidFill>
                  <a:schemeClr val="tx1"/>
                </a:solidFill>
              </a:rPr>
              <a:t>)</a:t>
            </a:r>
            <a:r>
              <a:rPr lang="zh-TW" altLang="en-US" sz="2400" b="0" dirty="0">
                <a:solidFill>
                  <a:schemeClr val="tx1"/>
                </a:solidFill>
              </a:rPr>
              <a:t>而延後回程者，住宿費及雜費，得依規定報支。 </a:t>
            </a:r>
            <a:endParaRPr lang="en-US" altLang="zh-TW" sz="24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53</a:t>
            </a:fld>
            <a:endParaRPr lang="en-US" altLang="en-US"/>
          </a:p>
        </p:txBody>
      </p:sp>
    </p:spTree>
    <p:extLst>
      <p:ext uri="{BB962C8B-B14F-4D97-AF65-F5344CB8AC3E}">
        <p14:creationId xmlns:p14="http://schemas.microsoft.com/office/powerpoint/2010/main" val="8647705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7886700" cy="1325563"/>
          </a:xfrm>
        </p:spPr>
        <p:txBody>
          <a:bodyPr/>
          <a:lstStyle/>
          <a:p>
            <a:r>
              <a:rPr lang="en-US" altLang="zh-TW" dirty="0"/>
              <a:t>4.4</a:t>
            </a:r>
            <a:r>
              <a:rPr lang="zh-TW" altLang="en-US" dirty="0"/>
              <a:t> 國內差旅費</a:t>
            </a:r>
            <a:r>
              <a:rPr lang="en-US" altLang="zh-TW" dirty="0"/>
              <a:t>-</a:t>
            </a:r>
            <a:r>
              <a:rPr lang="zh-TW" altLang="en-US" dirty="0"/>
              <a:t>交通費</a:t>
            </a:r>
          </a:p>
        </p:txBody>
      </p:sp>
      <p:sp>
        <p:nvSpPr>
          <p:cNvPr id="3" name="內容版面配置區 2"/>
          <p:cNvSpPr>
            <a:spLocks noGrp="1"/>
          </p:cNvSpPr>
          <p:nvPr>
            <p:ph idx="1"/>
          </p:nvPr>
        </p:nvSpPr>
        <p:spPr>
          <a:xfrm>
            <a:off x="466817" y="1340768"/>
            <a:ext cx="7886700" cy="5015582"/>
          </a:xfrm>
        </p:spPr>
        <p:txBody>
          <a:bodyPr/>
          <a:lstStyle/>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搭乘火車以</a:t>
            </a:r>
            <a:r>
              <a:rPr lang="en-US" altLang="zh-TW" sz="2000" b="0" dirty="0">
                <a:solidFill>
                  <a:schemeClr val="tx1"/>
                </a:solidFill>
              </a:rPr>
              <a:t>【</a:t>
            </a:r>
            <a:r>
              <a:rPr lang="zh-TW" altLang="en-US" sz="2000" b="0" dirty="0">
                <a:solidFill>
                  <a:schemeClr val="tx1"/>
                </a:solidFill>
              </a:rPr>
              <a:t>自強號票價</a:t>
            </a:r>
            <a:r>
              <a:rPr lang="en-US" altLang="zh-TW" sz="2000" b="0" dirty="0">
                <a:solidFill>
                  <a:schemeClr val="tx1"/>
                </a:solidFill>
              </a:rPr>
              <a:t>】</a:t>
            </a:r>
            <a:r>
              <a:rPr lang="zh-TW" altLang="en-US" sz="2000" b="0" dirty="0">
                <a:solidFill>
                  <a:schemeClr val="tx1"/>
                </a:solidFill>
              </a:rPr>
              <a:t>或</a:t>
            </a:r>
            <a:r>
              <a:rPr lang="en-US" altLang="zh-TW" sz="2000" b="0" dirty="0">
                <a:solidFill>
                  <a:schemeClr val="tx1"/>
                </a:solidFill>
              </a:rPr>
              <a:t>【</a:t>
            </a:r>
            <a:r>
              <a:rPr lang="zh-TW" altLang="en-US" sz="2000" b="0" dirty="0">
                <a:solidFill>
                  <a:schemeClr val="tx1"/>
                </a:solidFill>
              </a:rPr>
              <a:t>公民營客運</a:t>
            </a:r>
            <a:r>
              <a:rPr lang="en-US" altLang="zh-TW" sz="2000" b="0" dirty="0">
                <a:solidFill>
                  <a:schemeClr val="tx1"/>
                </a:solidFill>
              </a:rPr>
              <a:t>】</a:t>
            </a:r>
            <a:r>
              <a:rPr lang="zh-TW" altLang="en-US" sz="2000" b="0" dirty="0">
                <a:solidFill>
                  <a:schemeClr val="tx1"/>
                </a:solidFill>
              </a:rPr>
              <a:t>為原則，請檢具憑證核銷 ，未檢具一律以</a:t>
            </a:r>
            <a:r>
              <a:rPr lang="en-US" altLang="zh-TW" sz="2000" b="0" dirty="0">
                <a:solidFill>
                  <a:schemeClr val="tx1"/>
                </a:solidFill>
              </a:rPr>
              <a:t>【</a:t>
            </a:r>
            <a:r>
              <a:rPr lang="zh-TW" altLang="en-US" sz="2000" b="0" dirty="0">
                <a:solidFill>
                  <a:schemeClr val="tx1"/>
                </a:solidFill>
              </a:rPr>
              <a:t>莒光號票價</a:t>
            </a:r>
            <a:r>
              <a:rPr lang="en-US" altLang="zh-TW" sz="2000" b="0" dirty="0">
                <a:solidFill>
                  <a:schemeClr val="tx1"/>
                </a:solidFill>
              </a:rPr>
              <a:t>】</a:t>
            </a:r>
            <a:r>
              <a:rPr lang="zh-TW" altLang="en-US" sz="2000" b="0" dirty="0">
                <a:solidFill>
                  <a:schemeClr val="tx1"/>
                </a:solidFill>
              </a:rPr>
              <a:t>核銷。</a:t>
            </a:r>
            <a:endParaRPr lang="en-US" altLang="zh-TW" sz="2000" b="0" dirty="0">
              <a:solidFill>
                <a:schemeClr val="tx1"/>
              </a:solidFill>
            </a:endParaRPr>
          </a:p>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採用公民營客運申請交通費，為方便覆核，請自行上網列印</a:t>
            </a:r>
            <a:r>
              <a:rPr lang="en-US" altLang="zh-TW" sz="2000" b="0" dirty="0">
                <a:solidFill>
                  <a:schemeClr val="tx1"/>
                </a:solidFill>
              </a:rPr>
              <a:t>【</a:t>
            </a:r>
            <a:r>
              <a:rPr lang="zh-TW" altLang="en-US" sz="2000" b="0" dirty="0">
                <a:solidFill>
                  <a:schemeClr val="tx1"/>
                </a:solidFill>
              </a:rPr>
              <a:t>支付標準</a:t>
            </a:r>
            <a:r>
              <a:rPr lang="en-US" altLang="zh-TW" sz="2000" b="0" dirty="0">
                <a:solidFill>
                  <a:schemeClr val="tx1"/>
                </a:solidFill>
              </a:rPr>
              <a:t>】</a:t>
            </a:r>
            <a:r>
              <a:rPr lang="zh-TW" altLang="en-US" sz="2000" b="0" dirty="0">
                <a:solidFill>
                  <a:schemeClr val="tx1"/>
                </a:solidFill>
              </a:rPr>
              <a:t>並送至會計室作業。</a:t>
            </a:r>
            <a:endParaRPr lang="en-US" altLang="zh-TW" sz="2000" b="0" dirty="0">
              <a:solidFill>
                <a:schemeClr val="tx1"/>
              </a:solidFill>
            </a:endParaRPr>
          </a:p>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出差地點在台北或台中，原則上不得報支高鐵，如有特殊情況</a:t>
            </a:r>
            <a:r>
              <a:rPr lang="en-US" altLang="zh-TW" sz="2000" b="0" dirty="0">
                <a:solidFill>
                  <a:schemeClr val="tx1"/>
                </a:solidFill>
              </a:rPr>
              <a:t>(</a:t>
            </a:r>
            <a:r>
              <a:rPr lang="zh-TW" altLang="en-US" sz="2000" b="0" dirty="0">
                <a:solidFill>
                  <a:schemeClr val="tx1"/>
                </a:solidFill>
              </a:rPr>
              <a:t>活動時間上來不及</a:t>
            </a:r>
            <a:r>
              <a:rPr lang="en-US" altLang="zh-TW" sz="2000" b="0" dirty="0">
                <a:solidFill>
                  <a:schemeClr val="tx1"/>
                </a:solidFill>
              </a:rPr>
              <a:t>…</a:t>
            </a:r>
            <a:r>
              <a:rPr lang="zh-TW" altLang="en-US" sz="2000" b="0" dirty="0">
                <a:solidFill>
                  <a:schemeClr val="tx1"/>
                </a:solidFill>
              </a:rPr>
              <a:t>等</a:t>
            </a:r>
            <a:r>
              <a:rPr lang="en-US" altLang="zh-TW" sz="2000" b="0" dirty="0">
                <a:solidFill>
                  <a:schemeClr val="tx1"/>
                </a:solidFill>
              </a:rPr>
              <a:t>)</a:t>
            </a:r>
            <a:r>
              <a:rPr lang="zh-TW" altLang="en-US" sz="2000" b="0" dirty="0">
                <a:solidFill>
                  <a:schemeClr val="tx1"/>
                </a:solidFill>
              </a:rPr>
              <a:t>，</a:t>
            </a:r>
            <a:r>
              <a:rPr lang="zh-TW" altLang="en-US" sz="2000" b="0" dirty="0">
                <a:solidFill>
                  <a:srgbClr val="FF0000"/>
                </a:solidFill>
              </a:rPr>
              <a:t>需搭乘</a:t>
            </a:r>
            <a:r>
              <a:rPr lang="zh-TW" altLang="en-US" sz="2000" b="0" u="sng" dirty="0">
                <a:solidFill>
                  <a:srgbClr val="FF0000"/>
                </a:solidFill>
              </a:rPr>
              <a:t>高鐵</a:t>
            </a:r>
            <a:r>
              <a:rPr lang="zh-TW" altLang="en-US" sz="2000" b="0" dirty="0">
                <a:solidFill>
                  <a:srgbClr val="FF0000"/>
                </a:solidFill>
              </a:rPr>
              <a:t>，請於申請簽呈或來函公文</a:t>
            </a:r>
            <a:r>
              <a:rPr lang="zh-TW" altLang="en-US" sz="2000" dirty="0">
                <a:solidFill>
                  <a:srgbClr val="FF0000"/>
                </a:solidFill>
              </a:rPr>
              <a:t>說明其理由並取得同意</a:t>
            </a:r>
            <a:r>
              <a:rPr lang="zh-TW" altLang="en-US" sz="2000" b="0" dirty="0">
                <a:solidFill>
                  <a:srgbClr val="FF0000"/>
                </a:solidFill>
              </a:rPr>
              <a:t>，否則不予報支。</a:t>
            </a:r>
            <a:endParaRPr lang="en-US" altLang="zh-TW" sz="2000" b="0" dirty="0">
              <a:solidFill>
                <a:srgbClr val="FF0000"/>
              </a:solidFill>
            </a:endParaRPr>
          </a:p>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新竹縣市地區出差，除報支交通費外，</a:t>
            </a:r>
            <a:r>
              <a:rPr lang="zh-TW" altLang="en-US" sz="2000" b="0" dirty="0">
                <a:solidFill>
                  <a:srgbClr val="FF0000"/>
                </a:solidFill>
              </a:rPr>
              <a:t>不得報支住宿費及雜費。</a:t>
            </a:r>
            <a:endParaRPr lang="en-US" altLang="zh-TW" sz="2000" b="0" dirty="0">
              <a:solidFill>
                <a:srgbClr val="FF0000"/>
              </a:solidFill>
            </a:endParaRPr>
          </a:p>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駕駛自用汽（機）車出差者，其交通費得按</a:t>
            </a:r>
            <a:r>
              <a:rPr lang="en-US" altLang="zh-TW" sz="2000" b="0" dirty="0">
                <a:solidFill>
                  <a:schemeClr val="tx1"/>
                </a:solidFill>
              </a:rPr>
              <a:t>【</a:t>
            </a:r>
            <a:r>
              <a:rPr lang="zh-TW" altLang="en-US" sz="2000" b="0" dirty="0">
                <a:solidFill>
                  <a:schemeClr val="tx1"/>
                </a:solidFill>
              </a:rPr>
              <a:t>莒光號票價</a:t>
            </a:r>
            <a:r>
              <a:rPr lang="en-US" altLang="zh-TW" sz="2000" b="0" dirty="0">
                <a:solidFill>
                  <a:schemeClr val="tx1"/>
                </a:solidFill>
              </a:rPr>
              <a:t>】</a:t>
            </a:r>
            <a:r>
              <a:rPr lang="zh-TW" altLang="en-US" sz="2000" b="0" dirty="0">
                <a:solidFill>
                  <a:schemeClr val="tx1"/>
                </a:solidFill>
              </a:rPr>
              <a:t>或</a:t>
            </a:r>
            <a:r>
              <a:rPr lang="en-US" altLang="zh-TW" sz="2000" b="0" dirty="0">
                <a:solidFill>
                  <a:schemeClr val="tx1"/>
                </a:solidFill>
              </a:rPr>
              <a:t>【</a:t>
            </a:r>
            <a:r>
              <a:rPr lang="zh-TW" altLang="en-US" sz="2000" b="0" dirty="0">
                <a:solidFill>
                  <a:schemeClr val="tx1"/>
                </a:solidFill>
              </a:rPr>
              <a:t>同路段公民營客運報支</a:t>
            </a:r>
            <a:r>
              <a:rPr lang="en-US" altLang="zh-TW" sz="2000" b="0" dirty="0">
                <a:solidFill>
                  <a:schemeClr val="tx1"/>
                </a:solidFill>
              </a:rPr>
              <a:t>】</a:t>
            </a:r>
            <a:r>
              <a:rPr lang="zh-TW" altLang="en-US" sz="2000" b="0" dirty="0">
                <a:solidFill>
                  <a:schemeClr val="tx1"/>
                </a:solidFill>
              </a:rPr>
              <a:t>，</a:t>
            </a:r>
            <a:r>
              <a:rPr lang="zh-TW" altLang="en-US" sz="2000" b="0" dirty="0">
                <a:solidFill>
                  <a:srgbClr val="FF0000"/>
                </a:solidFill>
              </a:rPr>
              <a:t>不得報支油料、 過路費、停車費用。</a:t>
            </a:r>
            <a:endParaRPr lang="en-US" altLang="zh-TW" sz="2000" b="0" dirty="0">
              <a:solidFill>
                <a:srgbClr val="FF0000"/>
              </a:solidFill>
            </a:endParaRPr>
          </a:p>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使用公務車、領有免費票、搭乘便車，</a:t>
            </a:r>
            <a:r>
              <a:rPr lang="zh-TW" altLang="en-US" sz="2000" b="0" dirty="0">
                <a:solidFill>
                  <a:srgbClr val="FF0000"/>
                </a:solidFill>
              </a:rPr>
              <a:t>不得報支交通費。</a:t>
            </a:r>
            <a:endParaRPr lang="en-US" altLang="zh-TW" sz="2000" b="0" dirty="0">
              <a:solidFill>
                <a:srgbClr val="FF0000"/>
              </a:solidFill>
            </a:endParaRPr>
          </a:p>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使用優待票，</a:t>
            </a:r>
            <a:r>
              <a:rPr lang="zh-TW" altLang="en-US" sz="2000" b="0" dirty="0">
                <a:solidFill>
                  <a:srgbClr val="FF0000"/>
                </a:solidFill>
              </a:rPr>
              <a:t>按差價報支。</a:t>
            </a:r>
            <a:endParaRPr lang="en-US" altLang="zh-TW" sz="18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54</a:t>
            </a:fld>
            <a:endParaRPr lang="en-US" altLang="en-US"/>
          </a:p>
        </p:txBody>
      </p:sp>
    </p:spTree>
    <p:extLst>
      <p:ext uri="{BB962C8B-B14F-4D97-AF65-F5344CB8AC3E}">
        <p14:creationId xmlns:p14="http://schemas.microsoft.com/office/powerpoint/2010/main" val="28493656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4.4</a:t>
            </a:r>
            <a:r>
              <a:rPr lang="zh-TW" altLang="en-US" dirty="0"/>
              <a:t> 教職員差旅費</a:t>
            </a:r>
            <a:r>
              <a:rPr lang="en-US" altLang="zh-TW" dirty="0"/>
              <a:t>-</a:t>
            </a:r>
            <a:r>
              <a:rPr lang="zh-TW" altLang="en-US" dirty="0"/>
              <a:t>住宿費</a:t>
            </a:r>
          </a:p>
        </p:txBody>
      </p:sp>
      <p:sp>
        <p:nvSpPr>
          <p:cNvPr id="3" name="內容版面配置區 2"/>
          <p:cNvSpPr>
            <a:spLocks noGrp="1"/>
          </p:cNvSpPr>
          <p:nvPr>
            <p:ph idx="1"/>
          </p:nvPr>
        </p:nvSpPr>
        <p:spPr>
          <a:xfrm>
            <a:off x="628650" y="1556792"/>
            <a:ext cx="7886700" cy="4799558"/>
          </a:xfrm>
        </p:spPr>
        <p:txBody>
          <a:bodyPr>
            <a:normAutofit lnSpcReduction="10000"/>
          </a:bodyPr>
          <a:lstStyle/>
          <a:p>
            <a:pPr marL="515937" indent="-51435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因公出差而有住宿需求者，請上簽</a:t>
            </a:r>
            <a:r>
              <a:rPr lang="zh-TW" altLang="en-US" sz="2600" b="0" dirty="0">
                <a:solidFill>
                  <a:srgbClr val="FF0000"/>
                </a:solidFill>
              </a:rPr>
              <a:t>申請並述明理由並取得同意始得報支；未上簽申請，不得報支。</a:t>
            </a:r>
            <a:endParaRPr lang="en-US" altLang="zh-TW" sz="2600" b="0" dirty="0">
              <a:solidFill>
                <a:srgbClr val="FF0000"/>
              </a:solidFill>
            </a:endParaRPr>
          </a:p>
          <a:p>
            <a:pPr marL="515937" indent="-51435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主辦單位提供住宿，</a:t>
            </a:r>
            <a:r>
              <a:rPr lang="zh-TW" altLang="en-US" sz="2600" b="0" dirty="0">
                <a:solidFill>
                  <a:srgbClr val="FF0000"/>
                </a:solidFill>
              </a:rPr>
              <a:t>不得報支住宿費。</a:t>
            </a:r>
            <a:endParaRPr lang="en-US" altLang="zh-TW" sz="2600" b="0" dirty="0">
              <a:solidFill>
                <a:srgbClr val="FF0000"/>
              </a:solidFill>
            </a:endParaRPr>
          </a:p>
          <a:p>
            <a:pPr marL="515937" indent="-51435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當日往返，</a:t>
            </a:r>
            <a:r>
              <a:rPr lang="zh-TW" altLang="en-US" sz="2600" b="0" dirty="0">
                <a:solidFill>
                  <a:srgbClr val="FF0000"/>
                </a:solidFill>
              </a:rPr>
              <a:t>不得報支住宿費。</a:t>
            </a:r>
            <a:endParaRPr lang="en-US" altLang="zh-TW" sz="2600" b="0" dirty="0">
              <a:solidFill>
                <a:srgbClr val="FF0000"/>
              </a:solidFill>
            </a:endParaRPr>
          </a:p>
          <a:p>
            <a:pPr marL="515937" indent="-51435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未檢附住宿費單據者，</a:t>
            </a:r>
            <a:r>
              <a:rPr lang="zh-TW" altLang="en-US" sz="2600" b="0" dirty="0">
                <a:solidFill>
                  <a:srgbClr val="FF0000"/>
                </a:solidFill>
              </a:rPr>
              <a:t>不得報支住宿費</a:t>
            </a:r>
            <a:endParaRPr lang="en-US" altLang="zh-TW" sz="2600" b="0" dirty="0">
              <a:solidFill>
                <a:srgbClr val="FF0000"/>
              </a:solidFill>
            </a:endParaRPr>
          </a:p>
          <a:p>
            <a:pPr marL="515937" indent="-51435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支付標準：</a:t>
            </a:r>
            <a:r>
              <a:rPr lang="zh-TW" altLang="en-US" sz="2200" b="0" dirty="0">
                <a:solidFill>
                  <a:schemeClr val="tx1"/>
                </a:solidFill>
              </a:rPr>
              <a:t>教職員工出差旅費報支規定標準表</a:t>
            </a:r>
            <a:r>
              <a:rPr lang="en-US" altLang="zh-TW" sz="2200" b="0" dirty="0">
                <a:solidFill>
                  <a:schemeClr val="tx1"/>
                </a:solidFill>
              </a:rPr>
              <a:t>(</a:t>
            </a:r>
            <a:r>
              <a:rPr lang="zh-TW" altLang="en-US" sz="2200" b="0" dirty="0">
                <a:solidFill>
                  <a:schemeClr val="tx1"/>
                </a:solidFill>
              </a:rPr>
              <a:t>人事室</a:t>
            </a:r>
            <a:r>
              <a:rPr lang="en-US" altLang="zh-TW" sz="2200" b="0" dirty="0">
                <a:solidFill>
                  <a:schemeClr val="tx1"/>
                </a:solidFill>
              </a:rPr>
              <a:t>)</a:t>
            </a:r>
            <a:r>
              <a:rPr lang="zh-TW" altLang="en-US" sz="2200" b="0" dirty="0">
                <a:solidFill>
                  <a:schemeClr val="tx1"/>
                </a:solidFill>
              </a:rPr>
              <a:t>。</a:t>
            </a:r>
            <a:endParaRPr lang="en-US" altLang="zh-TW" sz="2200" b="0" dirty="0">
              <a:solidFill>
                <a:schemeClr val="tx1"/>
              </a:solidFill>
            </a:endParaRPr>
          </a:p>
          <a:p>
            <a:pPr marL="1428727" lvl="2" indent="-514350">
              <a:lnSpc>
                <a:spcPct val="100000"/>
              </a:lnSpc>
              <a:spcBef>
                <a:spcPts val="600"/>
              </a:spcBef>
              <a:spcAft>
                <a:spcPts val="600"/>
              </a:spcAft>
              <a:buFont typeface="+mj-lt"/>
              <a:buAutoNum type="alphaLcPeriod"/>
            </a:pPr>
            <a:r>
              <a:rPr lang="zh-TW" altLang="en-US" sz="2600" b="0" dirty="0">
                <a:solidFill>
                  <a:schemeClr val="tx1"/>
                </a:solidFill>
              </a:rPr>
              <a:t>校長、副校長實報實銷。</a:t>
            </a:r>
            <a:endParaRPr lang="en-US" altLang="zh-TW" sz="2600" b="0" dirty="0">
              <a:solidFill>
                <a:schemeClr val="tx1"/>
              </a:solidFill>
            </a:endParaRPr>
          </a:p>
          <a:p>
            <a:pPr marL="1428727" lvl="2" indent="-514350">
              <a:lnSpc>
                <a:spcPct val="100000"/>
              </a:lnSpc>
              <a:spcBef>
                <a:spcPts val="600"/>
              </a:spcBef>
              <a:spcAft>
                <a:spcPts val="600"/>
              </a:spcAft>
              <a:buFont typeface="+mj-lt"/>
              <a:buAutoNum type="alphaLcPeriod"/>
            </a:pPr>
            <a:r>
              <a:rPr lang="zh-TW" altLang="en-US" sz="2600" b="0" dirty="0">
                <a:solidFill>
                  <a:schemeClr val="tx1"/>
                </a:solidFill>
              </a:rPr>
              <a:t>一級主管、教授、副教授</a:t>
            </a:r>
            <a:r>
              <a:rPr lang="en-US" altLang="zh-TW" sz="2600" b="0" dirty="0">
                <a:solidFill>
                  <a:schemeClr val="tx1"/>
                </a:solidFill>
              </a:rPr>
              <a:t>1,800</a:t>
            </a:r>
            <a:r>
              <a:rPr lang="zh-TW" altLang="en-US" sz="2600" b="0" dirty="0">
                <a:solidFill>
                  <a:schemeClr val="tx1"/>
                </a:solidFill>
              </a:rPr>
              <a:t>元</a:t>
            </a:r>
            <a:r>
              <a:rPr lang="en-US" altLang="zh-TW" sz="2600" b="0" dirty="0">
                <a:solidFill>
                  <a:schemeClr val="tx1"/>
                </a:solidFill>
              </a:rPr>
              <a:t>/</a:t>
            </a:r>
            <a:r>
              <a:rPr lang="zh-TW" altLang="en-US" sz="2600" b="0" dirty="0">
                <a:solidFill>
                  <a:schemeClr val="tx1"/>
                </a:solidFill>
              </a:rPr>
              <a:t>日。</a:t>
            </a:r>
            <a:endParaRPr lang="en-US" altLang="zh-TW" sz="2600" b="0" dirty="0">
              <a:solidFill>
                <a:schemeClr val="tx1"/>
              </a:solidFill>
            </a:endParaRPr>
          </a:p>
          <a:p>
            <a:pPr marL="1428727" lvl="2" indent="-514350">
              <a:lnSpc>
                <a:spcPct val="100000"/>
              </a:lnSpc>
              <a:spcBef>
                <a:spcPts val="600"/>
              </a:spcBef>
              <a:spcAft>
                <a:spcPts val="600"/>
              </a:spcAft>
              <a:buFont typeface="+mj-lt"/>
              <a:buAutoNum type="alphaLcPeriod"/>
            </a:pPr>
            <a:r>
              <a:rPr lang="zh-TW" altLang="en-US" sz="2600" b="0" dirty="0">
                <a:solidFill>
                  <a:schemeClr val="tx1"/>
                </a:solidFill>
              </a:rPr>
              <a:t>助理教授</a:t>
            </a:r>
            <a:r>
              <a:rPr lang="en-US" altLang="zh-TW" sz="2600" b="0" dirty="0">
                <a:solidFill>
                  <a:schemeClr val="tx1"/>
                </a:solidFill>
              </a:rPr>
              <a:t>1,600</a:t>
            </a:r>
            <a:r>
              <a:rPr lang="zh-TW" altLang="en-US" sz="2600" b="0" dirty="0">
                <a:solidFill>
                  <a:schemeClr val="tx1"/>
                </a:solidFill>
              </a:rPr>
              <a:t>元</a:t>
            </a:r>
            <a:r>
              <a:rPr lang="en-US" altLang="zh-TW" sz="2600" b="0" dirty="0">
                <a:solidFill>
                  <a:schemeClr val="tx1"/>
                </a:solidFill>
              </a:rPr>
              <a:t>/</a:t>
            </a:r>
            <a:r>
              <a:rPr lang="zh-TW" altLang="en-US" sz="2600" b="0" dirty="0">
                <a:solidFill>
                  <a:schemeClr val="tx1"/>
                </a:solidFill>
              </a:rPr>
              <a:t>日</a:t>
            </a:r>
            <a:endParaRPr lang="en-US" altLang="zh-TW" sz="2600" b="0" dirty="0">
              <a:solidFill>
                <a:schemeClr val="tx1"/>
              </a:solidFill>
            </a:endParaRPr>
          </a:p>
          <a:p>
            <a:pPr marL="1371577" lvl="2" indent="-457200">
              <a:lnSpc>
                <a:spcPct val="100000"/>
              </a:lnSpc>
              <a:spcBef>
                <a:spcPts val="600"/>
              </a:spcBef>
              <a:spcAft>
                <a:spcPts val="600"/>
              </a:spcAft>
              <a:buFont typeface="+mj-lt"/>
              <a:buAutoNum type="arabicPeriod"/>
            </a:pPr>
            <a:endParaRPr lang="en-US" altLang="zh-TW" sz="2600" b="0" dirty="0">
              <a:solidFill>
                <a:schemeClr val="tx1"/>
              </a:solidFill>
            </a:endParaRPr>
          </a:p>
          <a:p>
            <a:pPr marL="914389" lvl="1" indent="-457200">
              <a:lnSpc>
                <a:spcPct val="100000"/>
              </a:lnSpc>
              <a:spcBef>
                <a:spcPts val="600"/>
              </a:spcBef>
              <a:spcAft>
                <a:spcPts val="600"/>
              </a:spcAft>
              <a:buFont typeface="+mj-lt"/>
              <a:buAutoNum type="circleNumWdWhitePlain"/>
            </a:pPr>
            <a:endParaRPr lang="zh-TW" altLang="en-US" sz="26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55</a:t>
            </a:fld>
            <a:endParaRPr lang="en-US" altLang="en-US"/>
          </a:p>
        </p:txBody>
      </p:sp>
    </p:spTree>
    <p:extLst>
      <p:ext uri="{BB962C8B-B14F-4D97-AF65-F5344CB8AC3E}">
        <p14:creationId xmlns:p14="http://schemas.microsoft.com/office/powerpoint/2010/main" val="37592663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4.4</a:t>
            </a:r>
            <a:r>
              <a:rPr lang="zh-TW" altLang="en-US" dirty="0"/>
              <a:t> 教職員差旅費</a:t>
            </a:r>
            <a:r>
              <a:rPr lang="en-US" altLang="zh-TW" dirty="0"/>
              <a:t>-</a:t>
            </a:r>
            <a:r>
              <a:rPr lang="zh-TW" altLang="en-US" dirty="0"/>
              <a:t>雜費</a:t>
            </a:r>
          </a:p>
        </p:txBody>
      </p:sp>
      <p:sp>
        <p:nvSpPr>
          <p:cNvPr id="3" name="內容版面配置區 2"/>
          <p:cNvSpPr>
            <a:spLocks noGrp="1"/>
          </p:cNvSpPr>
          <p:nvPr>
            <p:ph idx="1"/>
          </p:nvPr>
        </p:nvSpPr>
        <p:spPr/>
        <p:txBody>
          <a:bodyPr/>
          <a:lstStyle/>
          <a:p>
            <a:pPr marL="228600" lvl="1" indent="-227013" defTabSz="912813">
              <a:lnSpc>
                <a:spcPct val="100000"/>
              </a:lnSpc>
              <a:spcBef>
                <a:spcPts val="600"/>
              </a:spcBef>
              <a:spcAft>
                <a:spcPts val="600"/>
              </a:spcAft>
              <a:buFont typeface="Wingdings" panose="05000000000000000000" pitchFamily="2" charset="2"/>
              <a:buChar char="u"/>
            </a:pPr>
            <a:r>
              <a:rPr lang="zh-TW" altLang="en-US" sz="2800" dirty="0">
                <a:solidFill>
                  <a:schemeClr val="tx1"/>
                </a:solidFill>
                <a:effectLst>
                  <a:outerShdw blurRad="38100" dist="38100" dir="2700000" algn="tl">
                    <a:srgbClr val="000000">
                      <a:alpha val="43137"/>
                    </a:srgbClr>
                  </a:outerShdw>
                </a:effectLst>
              </a:rPr>
              <a:t>雜費支付標準</a:t>
            </a:r>
            <a:r>
              <a:rPr lang="zh-TW" altLang="en-US" sz="2800" dirty="0">
                <a:solidFill>
                  <a:schemeClr val="tx1"/>
                </a:solidFill>
                <a:effectLst>
                  <a:outerShdw blurRad="38100" dist="38100" dir="2700000" algn="tl">
                    <a:srgbClr val="000000">
                      <a:alpha val="43137"/>
                    </a:srgbClr>
                  </a:outerShdw>
                </a:effectLst>
                <a:sym typeface="Wingdings" pitchFamily="2" charset="2"/>
              </a:rPr>
              <a:t>：</a:t>
            </a:r>
            <a:endParaRPr lang="en-US" altLang="zh-TW" sz="2800" dirty="0">
              <a:solidFill>
                <a:schemeClr val="tx1"/>
              </a:solidFill>
              <a:effectLst>
                <a:outerShdw blurRad="38100" dist="38100" dir="2700000" algn="tl">
                  <a:srgbClr val="000000">
                    <a:alpha val="43137"/>
                  </a:srgbClr>
                </a:outerShdw>
              </a:effectLst>
            </a:endParaRPr>
          </a:p>
          <a:p>
            <a:pPr marL="1028677" lvl="2" indent="-569902">
              <a:lnSpc>
                <a:spcPct val="100000"/>
              </a:lnSpc>
              <a:spcBef>
                <a:spcPts val="600"/>
              </a:spcBef>
              <a:spcAft>
                <a:spcPts val="600"/>
              </a:spcAft>
              <a:buFont typeface="Wingdings" pitchFamily="2" charset="2"/>
              <a:buAutoNum type="circleNumWdWhitePlain"/>
            </a:pPr>
            <a:r>
              <a:rPr lang="zh-TW" altLang="en-US" sz="2800" b="0" dirty="0">
                <a:solidFill>
                  <a:schemeClr val="tx1"/>
                </a:solidFill>
              </a:rPr>
              <a:t>雜費包含出差當地短程車資及日生活費</a:t>
            </a:r>
            <a:r>
              <a:rPr lang="en-US" altLang="zh-TW" sz="2800" b="0" dirty="0">
                <a:solidFill>
                  <a:schemeClr val="tx1"/>
                </a:solidFill>
              </a:rPr>
              <a:t>(</a:t>
            </a:r>
            <a:r>
              <a:rPr lang="zh-TW" altLang="en-US" sz="2800" b="0" dirty="0">
                <a:solidFill>
                  <a:schemeClr val="tx1"/>
                </a:solidFill>
              </a:rPr>
              <a:t>餐費</a:t>
            </a:r>
            <a:r>
              <a:rPr lang="en-US" altLang="zh-TW" sz="2800" b="0" dirty="0">
                <a:solidFill>
                  <a:schemeClr val="tx1"/>
                </a:solidFill>
              </a:rPr>
              <a:t>)</a:t>
            </a:r>
            <a:r>
              <a:rPr lang="zh-TW" altLang="en-US" sz="2800" b="0" dirty="0">
                <a:solidFill>
                  <a:schemeClr val="tx1"/>
                </a:solidFill>
              </a:rPr>
              <a:t>。</a:t>
            </a:r>
            <a:endParaRPr lang="en-US" altLang="zh-TW" sz="2800" b="0" dirty="0">
              <a:solidFill>
                <a:schemeClr val="tx1"/>
              </a:solidFill>
            </a:endParaRPr>
          </a:p>
          <a:p>
            <a:pPr marL="1028677" lvl="2" indent="-569902">
              <a:lnSpc>
                <a:spcPct val="100000"/>
              </a:lnSpc>
              <a:spcBef>
                <a:spcPts val="600"/>
              </a:spcBef>
              <a:spcAft>
                <a:spcPts val="600"/>
              </a:spcAft>
              <a:buFont typeface="Wingdings" pitchFamily="2" charset="2"/>
              <a:buAutoNum type="circleNumWdWhitePlain"/>
            </a:pPr>
            <a:r>
              <a:rPr lang="zh-TW" altLang="en-US" sz="2800" b="0" dirty="0">
                <a:solidFill>
                  <a:schemeClr val="tx1"/>
                </a:solidFill>
              </a:rPr>
              <a:t>整天每人</a:t>
            </a:r>
            <a:r>
              <a:rPr lang="en-US" altLang="zh-TW" sz="2800" b="0" dirty="0">
                <a:solidFill>
                  <a:schemeClr val="tx1"/>
                </a:solidFill>
              </a:rPr>
              <a:t>400</a:t>
            </a:r>
            <a:r>
              <a:rPr lang="zh-TW" altLang="en-US" sz="2800" b="0" dirty="0">
                <a:solidFill>
                  <a:schemeClr val="tx1"/>
                </a:solidFill>
              </a:rPr>
              <a:t>元</a:t>
            </a:r>
            <a:r>
              <a:rPr lang="en-US" altLang="zh-TW" sz="2800" b="0" dirty="0">
                <a:solidFill>
                  <a:schemeClr val="tx1"/>
                </a:solidFill>
              </a:rPr>
              <a:t>/</a:t>
            </a:r>
            <a:r>
              <a:rPr lang="zh-TW" altLang="en-US" sz="2800" b="0" dirty="0">
                <a:solidFill>
                  <a:schemeClr val="tx1"/>
                </a:solidFill>
              </a:rPr>
              <a:t>天。半天每人</a:t>
            </a:r>
            <a:r>
              <a:rPr lang="en-US" altLang="zh-TW" sz="2800" b="0" dirty="0">
                <a:solidFill>
                  <a:schemeClr val="tx1"/>
                </a:solidFill>
              </a:rPr>
              <a:t>200</a:t>
            </a:r>
            <a:r>
              <a:rPr lang="zh-TW" altLang="en-US" sz="2800" b="0" dirty="0">
                <a:solidFill>
                  <a:schemeClr val="tx1"/>
                </a:solidFill>
              </a:rPr>
              <a:t>元</a:t>
            </a:r>
            <a:r>
              <a:rPr lang="en-US" altLang="zh-TW" sz="2800" b="0" dirty="0">
                <a:solidFill>
                  <a:schemeClr val="tx1"/>
                </a:solidFill>
              </a:rPr>
              <a:t>/</a:t>
            </a:r>
            <a:r>
              <a:rPr lang="zh-TW" altLang="en-US" sz="2800" b="0" dirty="0">
                <a:solidFill>
                  <a:schemeClr val="tx1"/>
                </a:solidFill>
              </a:rPr>
              <a:t>半天。</a:t>
            </a:r>
            <a:endParaRPr lang="en-US" altLang="zh-TW" sz="2800" b="0" dirty="0">
              <a:solidFill>
                <a:schemeClr val="tx1"/>
              </a:solidFill>
            </a:endParaRPr>
          </a:p>
          <a:p>
            <a:pPr marL="228600" lvl="1" indent="-227013" defTabSz="912813">
              <a:lnSpc>
                <a:spcPct val="100000"/>
              </a:lnSpc>
              <a:spcBef>
                <a:spcPts val="600"/>
              </a:spcBef>
              <a:spcAft>
                <a:spcPts val="600"/>
              </a:spcAft>
              <a:buFont typeface="Wingdings" panose="05000000000000000000" pitchFamily="2" charset="2"/>
              <a:buChar char="u"/>
            </a:pPr>
            <a:endParaRPr lang="en-US" altLang="zh-TW" sz="2800" b="0" dirty="0">
              <a:solidFill>
                <a:schemeClr val="tx1"/>
              </a:solidFill>
            </a:endParaRPr>
          </a:p>
          <a:p>
            <a:pPr marL="228600" lvl="1" indent="-227013" defTabSz="912813">
              <a:lnSpc>
                <a:spcPct val="100000"/>
              </a:lnSpc>
              <a:spcBef>
                <a:spcPts val="600"/>
              </a:spcBef>
              <a:spcAft>
                <a:spcPts val="600"/>
              </a:spcAft>
              <a:buFont typeface="Wingdings" panose="05000000000000000000" pitchFamily="2" charset="2"/>
              <a:buChar char="u"/>
            </a:pPr>
            <a:endParaRPr lang="zh-TW" altLang="en-US" sz="2800" b="0" dirty="0">
              <a:solidFill>
                <a:schemeClr val="tx1"/>
              </a:solidFill>
            </a:endParaRPr>
          </a:p>
          <a:p>
            <a:pPr marL="228600" lvl="1" indent="-227013" defTabSz="912813">
              <a:lnSpc>
                <a:spcPct val="100000"/>
              </a:lnSpc>
              <a:spcBef>
                <a:spcPts val="600"/>
              </a:spcBef>
              <a:spcAft>
                <a:spcPts val="600"/>
              </a:spcAft>
              <a:buFont typeface="Wingdings" panose="05000000000000000000" pitchFamily="2" charset="2"/>
              <a:buChar char="u"/>
            </a:pPr>
            <a:endParaRPr lang="en-US" altLang="zh-TW" sz="2800" b="0" dirty="0">
              <a:solidFill>
                <a:schemeClr val="tx1"/>
              </a:solidFill>
            </a:endParaRPr>
          </a:p>
          <a:p>
            <a:pPr>
              <a:lnSpc>
                <a:spcPct val="100000"/>
              </a:lnSpc>
              <a:spcBef>
                <a:spcPts val="600"/>
              </a:spcBef>
              <a:spcAft>
                <a:spcPts val="600"/>
              </a:spcAft>
            </a:pPr>
            <a:endParaRPr lang="zh-TW" altLang="en-US" sz="28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56</a:t>
            </a:fld>
            <a:endParaRPr lang="en-US" altLang="en-US"/>
          </a:p>
        </p:txBody>
      </p:sp>
    </p:spTree>
    <p:extLst>
      <p:ext uri="{BB962C8B-B14F-4D97-AF65-F5344CB8AC3E}">
        <p14:creationId xmlns:p14="http://schemas.microsoft.com/office/powerpoint/2010/main" val="4259105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657" y="303237"/>
            <a:ext cx="7886700" cy="1325563"/>
          </a:xfrm>
        </p:spPr>
        <p:txBody>
          <a:bodyPr/>
          <a:lstStyle/>
          <a:p>
            <a:r>
              <a:rPr lang="en-US" altLang="zh-TW" dirty="0"/>
              <a:t>4.4 </a:t>
            </a:r>
            <a:r>
              <a:rPr lang="zh-TW" altLang="en-US" dirty="0"/>
              <a:t>國內差旅費</a:t>
            </a:r>
            <a:r>
              <a:rPr lang="en-US" altLang="zh-TW" dirty="0"/>
              <a:t>-</a:t>
            </a:r>
            <a:r>
              <a:rPr lang="zh-TW" altLang="en-US" dirty="0"/>
              <a:t>作業程序</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776287985"/>
              </p:ext>
            </p:extLst>
          </p:nvPr>
        </p:nvGraphicFramePr>
        <p:xfrm>
          <a:off x="608100" y="1628800"/>
          <a:ext cx="811981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57</a:t>
            </a:fld>
            <a:endParaRPr lang="en-US" altLang="en-US" dirty="0"/>
          </a:p>
        </p:txBody>
      </p:sp>
    </p:spTree>
    <p:extLst>
      <p:ext uri="{BB962C8B-B14F-4D97-AF65-F5344CB8AC3E}">
        <p14:creationId xmlns:p14="http://schemas.microsoft.com/office/powerpoint/2010/main" val="29478298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4.4 </a:t>
            </a:r>
            <a:r>
              <a:rPr lang="zh-TW" altLang="en-US" dirty="0"/>
              <a:t>教職員工出差旅費報支規定標準表</a:t>
            </a:r>
            <a:r>
              <a:rPr lang="en-US" altLang="zh-TW" dirty="0"/>
              <a:t>-</a:t>
            </a:r>
            <a:r>
              <a:rPr lang="zh-TW" altLang="en-US" dirty="0"/>
              <a:t>國內</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58</a:t>
            </a:fld>
            <a:endParaRPr lang="en-US"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23" y="1628800"/>
            <a:ext cx="85725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362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44624"/>
            <a:ext cx="7886700" cy="1325563"/>
          </a:xfrm>
        </p:spPr>
        <p:txBody>
          <a:bodyPr/>
          <a:lstStyle/>
          <a:p>
            <a:r>
              <a:rPr lang="en-US" altLang="zh-TW" dirty="0"/>
              <a:t>4.5</a:t>
            </a:r>
            <a:r>
              <a:rPr lang="zh-TW" altLang="en-US" dirty="0"/>
              <a:t>國外差旅費申請及核銷</a:t>
            </a:r>
          </a:p>
        </p:txBody>
      </p:sp>
      <p:sp>
        <p:nvSpPr>
          <p:cNvPr id="6" name="內容版面配置區 2"/>
          <p:cNvSpPr>
            <a:spLocks noGrp="1"/>
          </p:cNvSpPr>
          <p:nvPr>
            <p:ph idx="1"/>
          </p:nvPr>
        </p:nvSpPr>
        <p:spPr>
          <a:xfrm>
            <a:off x="251520" y="1556792"/>
            <a:ext cx="8424935" cy="4351338"/>
          </a:xfrm>
        </p:spPr>
        <p:txBody>
          <a:bodyPr/>
          <a:lstStyle/>
          <a:p>
            <a:pPr>
              <a:lnSpc>
                <a:spcPct val="100000"/>
              </a:lnSpc>
              <a:spcBef>
                <a:spcPts val="600"/>
              </a:spcBef>
              <a:spcAft>
                <a:spcPts val="600"/>
              </a:spcAft>
            </a:pPr>
            <a:r>
              <a:rPr lang="zh-TW" altLang="en-US" sz="2800" b="0" dirty="0">
                <a:solidFill>
                  <a:schemeClr val="tx1"/>
                </a:solidFill>
              </a:rPr>
              <a:t>教職員工國外差旅費依下列辦法辦理：</a:t>
            </a:r>
            <a:endParaRPr lang="en-US" altLang="zh-TW" sz="2800" b="0" dirty="0">
              <a:solidFill>
                <a:schemeClr val="tx1"/>
              </a:solidFill>
            </a:endParaRPr>
          </a:p>
          <a:p>
            <a:pPr marL="914389" lvl="1" indent="-457200">
              <a:lnSpc>
                <a:spcPct val="100000"/>
              </a:lnSpc>
              <a:spcBef>
                <a:spcPts val="600"/>
              </a:spcBef>
              <a:spcAft>
                <a:spcPts val="600"/>
              </a:spcAft>
              <a:buFont typeface="+mj-lt"/>
              <a:buAutoNum type="circleNumWdWhitePlain"/>
            </a:pPr>
            <a:r>
              <a:rPr lang="zh-TW" altLang="en-US" sz="2600" b="0" dirty="0">
                <a:solidFill>
                  <a:schemeClr val="tx1"/>
                </a:solidFill>
                <a:cs typeface="Times New Roman" panose="02020603050405020304" pitchFamily="18" charset="0"/>
              </a:rPr>
              <a:t>國外差旅參照行政院訂定之</a:t>
            </a:r>
            <a:r>
              <a:rPr lang="en-US" altLang="zh-TW" sz="2600" b="0" dirty="0">
                <a:solidFill>
                  <a:schemeClr val="tx1"/>
                </a:solidFill>
              </a:rPr>
              <a:t>【</a:t>
            </a:r>
            <a:r>
              <a:rPr lang="zh-TW" altLang="en-US" sz="2600" b="0" dirty="0">
                <a:solidFill>
                  <a:schemeClr val="tx1"/>
                </a:solidFill>
              </a:rPr>
              <a:t>國外差旅費報支要點</a:t>
            </a:r>
            <a:r>
              <a:rPr lang="en-US" altLang="zh-TW" sz="2600" b="0" dirty="0">
                <a:solidFill>
                  <a:schemeClr val="tx1"/>
                </a:solidFill>
              </a:rPr>
              <a:t>】</a:t>
            </a:r>
            <a:r>
              <a:rPr lang="zh-TW" altLang="en-US" sz="2600" b="0" dirty="0">
                <a:solidFill>
                  <a:schemeClr val="tx1"/>
                </a:solidFill>
              </a:rPr>
              <a:t>之規定報支。</a:t>
            </a:r>
            <a:endParaRPr lang="en-US" altLang="zh-TW" sz="2600" b="0" dirty="0">
              <a:solidFill>
                <a:schemeClr val="tx1"/>
              </a:solidFill>
            </a:endParaRPr>
          </a:p>
          <a:p>
            <a:pPr marL="914389" lvl="1" indent="-457200">
              <a:lnSpc>
                <a:spcPct val="100000"/>
              </a:lnSpc>
              <a:spcBef>
                <a:spcPts val="600"/>
              </a:spcBef>
              <a:spcAft>
                <a:spcPts val="600"/>
              </a:spcAft>
              <a:buFont typeface="+mj-lt"/>
              <a:buAutoNum type="circleNumWdWhitePlain"/>
            </a:pPr>
            <a:r>
              <a:rPr lang="zh-TW" altLang="en-US" sz="2600" b="0" dirty="0">
                <a:solidFill>
                  <a:schemeClr val="tx1"/>
                </a:solidFill>
                <a:hlinkClick r:id="rId2"/>
              </a:rPr>
              <a:t>中央政府各機關派赴國外各地區出差人員生活費日支數額表 </a:t>
            </a:r>
            <a:r>
              <a:rPr lang="zh-TW" altLang="en-US" sz="2600" b="0" dirty="0">
                <a:solidFill>
                  <a:schemeClr val="tx1"/>
                </a:solidFill>
              </a:rPr>
              <a:t>。</a:t>
            </a:r>
            <a:endParaRPr lang="en-US" altLang="zh-TW" sz="2600" b="0" dirty="0">
              <a:solidFill>
                <a:schemeClr val="tx1"/>
              </a:solidFill>
            </a:endParaRPr>
          </a:p>
          <a:p>
            <a:pPr marL="914389" lvl="1" indent="-457200">
              <a:lnSpc>
                <a:spcPct val="100000"/>
              </a:lnSpc>
              <a:spcBef>
                <a:spcPts val="600"/>
              </a:spcBef>
              <a:spcAft>
                <a:spcPts val="600"/>
              </a:spcAft>
              <a:buFont typeface="+mj-lt"/>
              <a:buAutoNum type="circleNumWdWhitePlain"/>
            </a:pPr>
            <a:r>
              <a:rPr lang="zh-TW" altLang="en-US" sz="2600" b="0" dirty="0">
                <a:solidFill>
                  <a:schemeClr val="tx1"/>
                </a:solidFill>
                <a:hlinkClick r:id="rId3"/>
              </a:rPr>
              <a:t>中央政府各機關派赴大陸地區、香港及澳門出差人員生活費日支數額</a:t>
            </a:r>
            <a:r>
              <a:rPr lang="zh-TW" altLang="en-US" sz="2600" b="0" dirty="0">
                <a:solidFill>
                  <a:schemeClr val="tx1"/>
                </a:solidFill>
              </a:rPr>
              <a:t>。</a:t>
            </a:r>
            <a:endParaRPr lang="en-US" altLang="zh-TW" sz="2600" b="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59</a:t>
            </a:fld>
            <a:endParaRPr lang="en-US" dirty="0"/>
          </a:p>
        </p:txBody>
      </p:sp>
    </p:spTree>
    <p:extLst>
      <p:ext uri="{BB962C8B-B14F-4D97-AF65-F5344CB8AC3E}">
        <p14:creationId xmlns:p14="http://schemas.microsoft.com/office/powerpoint/2010/main" val="1844630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DB5F05B-942B-45EF-AD25-1BE77D319386}"/>
              </a:ext>
            </a:extLst>
          </p:cNvPr>
          <p:cNvSpPr>
            <a:spLocks noGrp="1"/>
          </p:cNvSpPr>
          <p:nvPr>
            <p:ph type="title"/>
          </p:nvPr>
        </p:nvSpPr>
        <p:spPr>
          <a:xfrm>
            <a:off x="971549" y="397158"/>
            <a:ext cx="7330221" cy="510952"/>
          </a:xfrm>
        </p:spPr>
        <p:txBody>
          <a:bodyPr>
            <a:noAutofit/>
          </a:bodyPr>
          <a:lstStyle/>
          <a:p>
            <a:r>
              <a:rPr lang="zh-TW" altLang="en-US" sz="3600" b="1" dirty="0">
                <a:solidFill>
                  <a:srgbClr val="0000FF"/>
                </a:solidFill>
                <a:latin typeface="+mj-ea"/>
              </a:rPr>
              <a:t>其它與核銷相關共同注意事項宣導</a:t>
            </a:r>
          </a:p>
        </p:txBody>
      </p:sp>
      <p:sp>
        <p:nvSpPr>
          <p:cNvPr id="3" name="內容版面配置區 2">
            <a:extLst>
              <a:ext uri="{FF2B5EF4-FFF2-40B4-BE49-F238E27FC236}">
                <a16:creationId xmlns:a16="http://schemas.microsoft.com/office/drawing/2014/main" id="{E6E12CB6-A84C-446E-89CC-1A36BBB63B87}"/>
              </a:ext>
            </a:extLst>
          </p:cNvPr>
          <p:cNvSpPr>
            <a:spLocks noGrp="1"/>
          </p:cNvSpPr>
          <p:nvPr>
            <p:ph idx="1"/>
          </p:nvPr>
        </p:nvSpPr>
        <p:spPr>
          <a:xfrm>
            <a:off x="1028700" y="1124744"/>
            <a:ext cx="7200900" cy="5472608"/>
          </a:xfrm>
        </p:spPr>
        <p:txBody>
          <a:bodyPr>
            <a:normAutofit fontScale="92500" lnSpcReduction="20000"/>
          </a:bodyPr>
          <a:lstStyle/>
          <a:p>
            <a:pPr>
              <a:lnSpc>
                <a:spcPct val="110000"/>
              </a:lnSpc>
              <a:spcAft>
                <a:spcPts val="600"/>
              </a:spcAft>
            </a:pPr>
            <a:r>
              <a:rPr lang="zh-TW" altLang="zh-TW" dirty="0"/>
              <a:t>核銷時，</a:t>
            </a:r>
            <a:r>
              <a:rPr lang="zh-TW" altLang="zh-TW" dirty="0">
                <a:solidFill>
                  <a:srgbClr val="FF0000"/>
                </a:solidFill>
              </a:rPr>
              <a:t>支付廠商或校外人士費用，可自行登打付款帳戶</a:t>
            </a:r>
            <a:r>
              <a:rPr lang="zh-TW" altLang="zh-TW" dirty="0"/>
              <a:t>，並檢附存摺影本；如為支付學生無帳戶者，請告知學生需繳交銀行帳戶至出納組或自行於總務處網頁中登錄銀行帳戶。</a:t>
            </a:r>
            <a:endParaRPr lang="en-US" altLang="zh-TW" dirty="0"/>
          </a:p>
          <a:p>
            <a:pPr>
              <a:lnSpc>
                <a:spcPct val="110000"/>
              </a:lnSpc>
              <a:spcAft>
                <a:spcPts val="600"/>
              </a:spcAft>
            </a:pPr>
            <a:r>
              <a:rPr lang="zh-TW" altLang="zh-TW" dirty="0"/>
              <a:t>支付廠商貨款，不可</a:t>
            </a:r>
            <a:r>
              <a:rPr lang="en-US" altLang="zh-TW" dirty="0"/>
              <a:t>A</a:t>
            </a:r>
            <a:r>
              <a:rPr lang="zh-TW" altLang="zh-TW" dirty="0"/>
              <a:t>廠商支付</a:t>
            </a:r>
            <a:r>
              <a:rPr lang="en-US" altLang="zh-TW" dirty="0"/>
              <a:t>B</a:t>
            </a:r>
            <a:r>
              <a:rPr lang="zh-TW" altLang="zh-TW" dirty="0"/>
              <a:t>廠商。</a:t>
            </a:r>
            <a:endParaRPr lang="en-US" altLang="zh-TW" dirty="0"/>
          </a:p>
          <a:p>
            <a:pPr>
              <a:lnSpc>
                <a:spcPct val="110000"/>
              </a:lnSpc>
              <a:spcAft>
                <a:spcPts val="600"/>
              </a:spcAft>
            </a:pPr>
            <a:r>
              <a:rPr lang="zh-TW" altLang="zh-TW" dirty="0"/>
              <a:t>支付業師鐘點費、辦理講座鐘點費及支付工讀生費用等需申報所得之費用，請務必於</a:t>
            </a:r>
            <a:r>
              <a:rPr lang="zh-TW" altLang="zh-TW" dirty="0">
                <a:solidFill>
                  <a:srgbClr val="FF0000"/>
                </a:solidFill>
              </a:rPr>
              <a:t>請款時將所得資料登打於所得清冊</a:t>
            </a:r>
            <a:r>
              <a:rPr lang="zh-TW" altLang="zh-TW" dirty="0"/>
              <a:t>頁籤中。</a:t>
            </a:r>
            <a:endParaRPr lang="en-US" altLang="zh-TW" dirty="0"/>
          </a:p>
          <a:p>
            <a:pPr>
              <a:lnSpc>
                <a:spcPct val="110000"/>
              </a:lnSpc>
              <a:spcAft>
                <a:spcPts val="600"/>
              </a:spcAft>
            </a:pPr>
            <a:r>
              <a:rPr lang="zh-TW" altLang="zh-TW" dirty="0"/>
              <a:t>聘請外籍人士到校演講或授課時，當年度</a:t>
            </a:r>
            <a:r>
              <a:rPr lang="zh-TW" altLang="zh-TW" dirty="0">
                <a:hlinkClick r:id="rId2" action="ppaction://hlinkfile"/>
              </a:rPr>
              <a:t>未在台灣待滿</a:t>
            </a:r>
            <a:r>
              <a:rPr lang="en-US" altLang="zh-TW" dirty="0">
                <a:hlinkClick r:id="rId2" action="ppaction://hlinkfile"/>
              </a:rPr>
              <a:t>183</a:t>
            </a:r>
            <a:r>
              <a:rPr lang="zh-TW" altLang="zh-TW" dirty="0">
                <a:hlinkClick r:id="rId2" action="ppaction://hlinkfile"/>
              </a:rPr>
              <a:t>天者需扣繳所得</a:t>
            </a:r>
            <a:r>
              <a:rPr lang="zh-TW" altLang="zh-TW" dirty="0"/>
              <a:t>，</a:t>
            </a:r>
            <a:r>
              <a:rPr lang="zh-TW" altLang="zh-TW" dirty="0">
                <a:solidFill>
                  <a:srgbClr val="FF0000"/>
                </a:solidFill>
              </a:rPr>
              <a:t>請於領據簽收</a:t>
            </a:r>
            <a:r>
              <a:rPr lang="en-US" altLang="zh-TW" dirty="0">
                <a:solidFill>
                  <a:srgbClr val="FF0000"/>
                </a:solidFill>
              </a:rPr>
              <a:t>3</a:t>
            </a:r>
            <a:r>
              <a:rPr lang="zh-TW" altLang="zh-TW" dirty="0">
                <a:solidFill>
                  <a:srgbClr val="FF0000"/>
                </a:solidFill>
              </a:rPr>
              <a:t>日內</a:t>
            </a:r>
            <a:r>
              <a:rPr lang="en-US" altLang="zh-TW" dirty="0">
                <a:solidFill>
                  <a:srgbClr val="FF0000"/>
                </a:solidFill>
              </a:rPr>
              <a:t>(</a:t>
            </a:r>
            <a:r>
              <a:rPr lang="zh-TW" altLang="zh-TW" dirty="0">
                <a:solidFill>
                  <a:srgbClr val="FF0000"/>
                </a:solidFill>
              </a:rPr>
              <a:t>含假日</a:t>
            </a:r>
            <a:r>
              <a:rPr lang="en-US" altLang="zh-TW" dirty="0">
                <a:solidFill>
                  <a:srgbClr val="FF0000"/>
                </a:solidFill>
              </a:rPr>
              <a:t>)</a:t>
            </a:r>
            <a:r>
              <a:rPr lang="zh-TW" altLang="zh-TW" dirty="0">
                <a:solidFill>
                  <a:srgbClr val="FF0000"/>
                </a:solidFill>
              </a:rPr>
              <a:t>到出納組繳交稅額、領據及護照等相關資料</a:t>
            </a:r>
            <a:r>
              <a:rPr lang="zh-TW" altLang="zh-TW" dirty="0"/>
              <a:t>，</a:t>
            </a:r>
            <a:r>
              <a:rPr lang="zh-TW" altLang="zh-TW" dirty="0">
                <a:solidFill>
                  <a:srgbClr val="FF0000"/>
                </a:solidFill>
              </a:rPr>
              <a:t>如逾期導致滯納金及罰鍰由各單位自行負擔</a:t>
            </a:r>
            <a:r>
              <a:rPr lang="zh-TW" altLang="zh-TW" dirty="0"/>
              <a:t>，如未先辦理代扣者，不予支付核銷費用；如已待滿</a:t>
            </a:r>
            <a:r>
              <a:rPr lang="en-US" altLang="zh-TW" dirty="0"/>
              <a:t>183</a:t>
            </a:r>
            <a:r>
              <a:rPr lang="zh-TW" altLang="zh-TW" dirty="0"/>
              <a:t>天者，請於核銷時檢附居留證或相關出入境證明。</a:t>
            </a:r>
            <a:endParaRPr lang="en-US" altLang="zh-TW" dirty="0"/>
          </a:p>
          <a:p>
            <a:pPr>
              <a:lnSpc>
                <a:spcPct val="110000"/>
              </a:lnSpc>
              <a:spcAft>
                <a:spcPts val="600"/>
              </a:spcAft>
            </a:pPr>
            <a:r>
              <a:rPr lang="zh-TW" altLang="zh-TW" dirty="0"/>
              <a:t>團體競賽獎金</a:t>
            </a:r>
            <a:r>
              <a:rPr lang="en-US" altLang="zh-TW" dirty="0"/>
              <a:t>(</a:t>
            </a:r>
            <a:r>
              <a:rPr lang="zh-TW" altLang="zh-TW" dirty="0"/>
              <a:t>券</a:t>
            </a:r>
            <a:r>
              <a:rPr lang="en-US" altLang="zh-TW" dirty="0"/>
              <a:t>)</a:t>
            </a:r>
            <a:r>
              <a:rPr lang="zh-TW" altLang="zh-TW" dirty="0"/>
              <a:t>，</a:t>
            </a:r>
            <a:r>
              <a:rPr lang="zh-TW" altLang="zh-TW" dirty="0">
                <a:solidFill>
                  <a:srgbClr val="FF0000"/>
                </a:solidFill>
              </a:rPr>
              <a:t>如為</a:t>
            </a:r>
            <a:r>
              <a:rPr lang="en-US" altLang="zh-TW" dirty="0">
                <a:solidFill>
                  <a:srgbClr val="FF0000"/>
                </a:solidFill>
              </a:rPr>
              <a:t>1</a:t>
            </a:r>
            <a:r>
              <a:rPr lang="zh-TW" altLang="zh-TW" dirty="0">
                <a:solidFill>
                  <a:srgbClr val="FF0000"/>
                </a:solidFill>
              </a:rPr>
              <a:t>人代表簽領，需告知所得將會全額申報予代表領取者</a:t>
            </a:r>
            <a:r>
              <a:rPr lang="zh-TW" altLang="zh-TW" dirty="0"/>
              <a:t>，並請提供領取者個人資料</a:t>
            </a:r>
            <a:r>
              <a:rPr lang="en-US" altLang="zh-TW" dirty="0"/>
              <a:t>(</a:t>
            </a:r>
            <a:r>
              <a:rPr lang="zh-TW" altLang="zh-TW" dirty="0"/>
              <a:t>姓名、身份證字號、</a:t>
            </a:r>
            <a:r>
              <a:rPr lang="en-US" altLang="zh-TW" dirty="0"/>
              <a:t>EMAIL</a:t>
            </a:r>
            <a:r>
              <a:rPr lang="zh-TW" altLang="zh-TW" dirty="0"/>
              <a:t>、通訊地址</a:t>
            </a:r>
            <a:r>
              <a:rPr lang="en-US" altLang="zh-TW" dirty="0"/>
              <a:t>)</a:t>
            </a:r>
            <a:r>
              <a:rPr lang="zh-TW" altLang="zh-TW" dirty="0"/>
              <a:t>；如為平均分配者，均需提供每個人的個人資料</a:t>
            </a:r>
            <a:r>
              <a:rPr lang="en-US" altLang="zh-TW" dirty="0"/>
              <a:t>(</a:t>
            </a:r>
            <a:r>
              <a:rPr lang="zh-TW" altLang="zh-TW" dirty="0"/>
              <a:t>姓名、身份證字號、</a:t>
            </a:r>
            <a:r>
              <a:rPr lang="en-US" altLang="zh-TW" dirty="0"/>
              <a:t>EMAIL</a:t>
            </a:r>
            <a:r>
              <a:rPr lang="zh-TW" altLang="zh-TW" dirty="0"/>
              <a:t>、通訊地址</a:t>
            </a:r>
            <a:r>
              <a:rPr lang="en-US" altLang="zh-TW" dirty="0"/>
              <a:t>)</a:t>
            </a:r>
            <a:r>
              <a:rPr lang="zh-TW" altLang="zh-TW" dirty="0"/>
              <a:t>。</a:t>
            </a:r>
            <a:endParaRPr lang="zh-TW" altLang="en-US" dirty="0"/>
          </a:p>
        </p:txBody>
      </p:sp>
      <p:sp>
        <p:nvSpPr>
          <p:cNvPr id="4" name="投影片編號版面配置區 3">
            <a:extLst>
              <a:ext uri="{FF2B5EF4-FFF2-40B4-BE49-F238E27FC236}">
                <a16:creationId xmlns:a16="http://schemas.microsoft.com/office/drawing/2014/main" id="{80DFEADF-177E-4865-89DE-5AFC73A75909}"/>
              </a:ext>
            </a:extLst>
          </p:cNvPr>
          <p:cNvSpPr>
            <a:spLocks noGrp="1"/>
          </p:cNvSpPr>
          <p:nvPr>
            <p:ph type="sldNum" sz="quarter" idx="12"/>
          </p:nvPr>
        </p:nvSpPr>
        <p:spPr/>
        <p:txBody>
          <a:bodyPr/>
          <a:lstStyle/>
          <a:p>
            <a:fld id="{727571E8-0060-4311-B4BD-74022CB5090E}" type="slidenum">
              <a:rPr lang="zh-TW" altLang="en-US" smtClean="0"/>
              <a:pPr/>
              <a:t>6</a:t>
            </a:fld>
            <a:endParaRPr lang="zh-TW" altLang="en-US"/>
          </a:p>
        </p:txBody>
      </p:sp>
    </p:spTree>
    <p:extLst>
      <p:ext uri="{BB962C8B-B14F-4D97-AF65-F5344CB8AC3E}">
        <p14:creationId xmlns:p14="http://schemas.microsoft.com/office/powerpoint/2010/main" val="24873231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4.5 </a:t>
            </a:r>
            <a:r>
              <a:rPr lang="zh-TW" altLang="en-US" dirty="0"/>
              <a:t>國外差旅費</a:t>
            </a:r>
          </a:p>
        </p:txBody>
      </p:sp>
      <p:sp>
        <p:nvSpPr>
          <p:cNvPr id="3" name="內容版面配置區 2"/>
          <p:cNvSpPr>
            <a:spLocks noGrp="1"/>
          </p:cNvSpPr>
          <p:nvPr>
            <p:ph idx="1"/>
          </p:nvPr>
        </p:nvSpPr>
        <p:spPr/>
        <p:txBody>
          <a:bodyPr>
            <a:normAutofit fontScale="92500" lnSpcReduction="10000"/>
          </a:bodyPr>
          <a:lstStyle/>
          <a:p>
            <a:pPr marL="458787" lvl="1" indent="-457200" defTabSz="912813">
              <a:lnSpc>
                <a:spcPct val="100000"/>
              </a:lnSpc>
              <a:spcBef>
                <a:spcPts val="600"/>
              </a:spcBef>
              <a:spcAft>
                <a:spcPts val="600"/>
              </a:spcAft>
              <a:buFont typeface="Wingdings" pitchFamily="2" charset="2"/>
              <a:buAutoNum type="circleNumWdWhitePlain"/>
            </a:pPr>
            <a:r>
              <a:rPr lang="zh-TW" altLang="en-US" sz="2600" b="0" dirty="0">
                <a:solidFill>
                  <a:schemeClr val="tx1"/>
                </a:solidFill>
              </a:rPr>
              <a:t>教職員工國外出差前，應</a:t>
            </a:r>
            <a:r>
              <a:rPr lang="en-US" altLang="zh-TW" sz="2600" b="0" dirty="0">
                <a:solidFill>
                  <a:schemeClr val="tx1"/>
                </a:solidFill>
              </a:rPr>
              <a:t>【</a:t>
            </a:r>
            <a:r>
              <a:rPr lang="zh-TW" altLang="en-US" sz="2600" b="0" dirty="0">
                <a:solidFill>
                  <a:schemeClr val="tx1"/>
                </a:solidFill>
              </a:rPr>
              <a:t>上簽申請</a:t>
            </a:r>
            <a:r>
              <a:rPr lang="en-US" altLang="zh-TW" sz="2600" b="0" dirty="0">
                <a:solidFill>
                  <a:schemeClr val="tx1"/>
                </a:solidFill>
              </a:rPr>
              <a:t>】</a:t>
            </a:r>
            <a:r>
              <a:rPr lang="zh-TW" altLang="en-US" sz="2600" b="0" dirty="0">
                <a:solidFill>
                  <a:schemeClr val="tx1"/>
                </a:solidFill>
              </a:rPr>
              <a:t>並註明行程及日數，非經事先核准，不得報支。</a:t>
            </a:r>
            <a:endParaRPr lang="en-US" altLang="zh-TW" sz="2600" b="0" dirty="0">
              <a:solidFill>
                <a:schemeClr val="tx1"/>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sz="2600" b="0" dirty="0">
                <a:solidFill>
                  <a:schemeClr val="tx1"/>
                </a:solidFill>
              </a:rPr>
              <a:t>國外出差期間，若有</a:t>
            </a:r>
            <a:r>
              <a:rPr lang="en-US" altLang="zh-TW" sz="2600" b="0" dirty="0">
                <a:solidFill>
                  <a:schemeClr val="tx1"/>
                </a:solidFill>
              </a:rPr>
              <a:t>【</a:t>
            </a:r>
            <a:r>
              <a:rPr lang="zh-TW" altLang="en-US" sz="2600" b="0" dirty="0">
                <a:solidFill>
                  <a:schemeClr val="tx1"/>
                </a:solidFill>
              </a:rPr>
              <a:t>私人行程</a:t>
            </a:r>
            <a:r>
              <a:rPr lang="en-US" altLang="zh-TW" sz="2600" b="0" dirty="0">
                <a:solidFill>
                  <a:schemeClr val="tx1"/>
                </a:solidFill>
              </a:rPr>
              <a:t>】</a:t>
            </a:r>
            <a:r>
              <a:rPr lang="zh-TW" altLang="en-US" sz="2600" b="0" dirty="0">
                <a:solidFill>
                  <a:schemeClr val="tx1"/>
                </a:solidFill>
              </a:rPr>
              <a:t>或特殊問題，請在申請簽呈上敘明，但</a:t>
            </a:r>
            <a:r>
              <a:rPr lang="zh-TW" altLang="en-US" sz="2600" b="0" dirty="0">
                <a:solidFill>
                  <a:srgbClr val="FF0000"/>
                </a:solidFill>
              </a:rPr>
              <a:t>私人行程不得報支。</a:t>
            </a:r>
            <a:endParaRPr lang="en-US" altLang="zh-TW" sz="2600" b="0" dirty="0">
              <a:solidFill>
                <a:srgbClr val="FF0000"/>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sz="2600" b="0" dirty="0">
                <a:solidFill>
                  <a:schemeClr val="tx1"/>
                </a:solidFill>
              </a:rPr>
              <a:t>國外</a:t>
            </a:r>
            <a:r>
              <a:rPr lang="en-US" altLang="zh-TW" sz="2600" b="0" dirty="0">
                <a:solidFill>
                  <a:schemeClr val="tx1"/>
                </a:solidFill>
              </a:rPr>
              <a:t>【</a:t>
            </a:r>
            <a:r>
              <a:rPr lang="zh-TW" altLang="en-US" sz="2600" b="0" dirty="0">
                <a:solidFill>
                  <a:schemeClr val="tx1"/>
                </a:solidFill>
              </a:rPr>
              <a:t>出差日期</a:t>
            </a:r>
            <a:r>
              <a:rPr lang="en-US" altLang="zh-TW" sz="2600" b="0" dirty="0">
                <a:solidFill>
                  <a:schemeClr val="tx1"/>
                </a:solidFill>
              </a:rPr>
              <a:t>】</a:t>
            </a:r>
            <a:r>
              <a:rPr lang="zh-TW" altLang="en-US" sz="2600" b="0" dirty="0">
                <a:solidFill>
                  <a:schemeClr val="tx1"/>
                </a:solidFill>
              </a:rPr>
              <a:t>與</a:t>
            </a:r>
            <a:r>
              <a:rPr lang="en-US" altLang="zh-TW" sz="2600" b="0" dirty="0">
                <a:solidFill>
                  <a:schemeClr val="tx1"/>
                </a:solidFill>
              </a:rPr>
              <a:t>【</a:t>
            </a:r>
            <a:r>
              <a:rPr lang="zh-TW" altLang="en-US" sz="2600" b="0" dirty="0">
                <a:solidFill>
                  <a:schemeClr val="tx1"/>
                </a:solidFill>
              </a:rPr>
              <a:t>機票票根日期</a:t>
            </a:r>
            <a:r>
              <a:rPr lang="en-US" altLang="zh-TW" sz="2600" b="0" dirty="0">
                <a:solidFill>
                  <a:schemeClr val="tx1"/>
                </a:solidFill>
              </a:rPr>
              <a:t>】</a:t>
            </a:r>
            <a:r>
              <a:rPr lang="zh-TW" altLang="en-US" sz="2600" b="0" dirty="0">
                <a:solidFill>
                  <a:schemeClr val="tx1"/>
                </a:solidFill>
              </a:rPr>
              <a:t>不符，請於核銷簽呈敘明。</a:t>
            </a:r>
          </a:p>
          <a:p>
            <a:pPr marL="458787" lvl="1" indent="-457200" defTabSz="912813">
              <a:lnSpc>
                <a:spcPct val="100000"/>
              </a:lnSpc>
              <a:spcBef>
                <a:spcPts val="600"/>
              </a:spcBef>
              <a:spcAft>
                <a:spcPts val="600"/>
              </a:spcAft>
              <a:buFont typeface="Wingdings" pitchFamily="2" charset="2"/>
              <a:buAutoNum type="circleNumWdWhitePlain"/>
            </a:pPr>
            <a:r>
              <a:rPr lang="zh-TW" altLang="en-US" sz="2800" b="0" dirty="0">
                <a:solidFill>
                  <a:schemeClr val="tx1"/>
                </a:solidFill>
              </a:rPr>
              <a:t>因不可抗力之因素</a:t>
            </a:r>
            <a:r>
              <a:rPr lang="en-US" altLang="zh-TW" sz="2800" b="0" dirty="0">
                <a:solidFill>
                  <a:schemeClr val="tx1"/>
                </a:solidFill>
              </a:rPr>
              <a:t>(</a:t>
            </a:r>
            <a:r>
              <a:rPr lang="zh-TW" altLang="en-US" sz="2800" b="0" dirty="0">
                <a:solidFill>
                  <a:schemeClr val="tx1"/>
                </a:solidFill>
              </a:rPr>
              <a:t>如颱風、地震等天災</a:t>
            </a:r>
            <a:r>
              <a:rPr lang="en-US" altLang="zh-TW" sz="2800" b="0" dirty="0">
                <a:solidFill>
                  <a:schemeClr val="tx1"/>
                </a:solidFill>
              </a:rPr>
              <a:t>)</a:t>
            </a:r>
            <a:r>
              <a:rPr lang="zh-TW" altLang="en-US" sz="2800" b="0" dirty="0">
                <a:solidFill>
                  <a:schemeClr val="tx1"/>
                </a:solidFill>
              </a:rPr>
              <a:t>而延後回程者，住宿費及雜費，得依規定報支。 </a:t>
            </a:r>
            <a:endParaRPr lang="en-US" altLang="zh-TW" sz="2800" b="0" dirty="0">
              <a:solidFill>
                <a:schemeClr val="tx1"/>
              </a:solidFill>
            </a:endParaRPr>
          </a:p>
          <a:p>
            <a:pPr lvl="1">
              <a:lnSpc>
                <a:spcPct val="100000"/>
              </a:lnSpc>
              <a:spcBef>
                <a:spcPts val="600"/>
              </a:spcBef>
              <a:spcAft>
                <a:spcPts val="600"/>
              </a:spcAft>
            </a:pPr>
            <a:endParaRPr lang="zh-TW" altLang="en-US" sz="2000" b="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60</a:t>
            </a:fld>
            <a:endParaRPr lang="en-US" altLang="en-US"/>
          </a:p>
        </p:txBody>
      </p:sp>
    </p:spTree>
    <p:extLst>
      <p:ext uri="{BB962C8B-B14F-4D97-AF65-F5344CB8AC3E}">
        <p14:creationId xmlns:p14="http://schemas.microsoft.com/office/powerpoint/2010/main" val="26064167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4.5</a:t>
            </a:r>
            <a:r>
              <a:rPr lang="zh-TW" altLang="en-US" dirty="0"/>
              <a:t>國外差旅費</a:t>
            </a:r>
            <a:r>
              <a:rPr lang="en-US" altLang="zh-TW" dirty="0"/>
              <a:t>-</a:t>
            </a:r>
            <a:r>
              <a:rPr lang="zh-TW" altLang="en-US" dirty="0"/>
              <a:t>注意事項</a:t>
            </a:r>
            <a:r>
              <a:rPr lang="en-US" altLang="zh-TW" dirty="0"/>
              <a:t>(1)</a:t>
            </a:r>
            <a:endParaRPr lang="zh-TW" altLang="en-US" dirty="0"/>
          </a:p>
        </p:txBody>
      </p:sp>
      <p:sp>
        <p:nvSpPr>
          <p:cNvPr id="3" name="內容版面配置區 2"/>
          <p:cNvSpPr>
            <a:spLocks noGrp="1"/>
          </p:cNvSpPr>
          <p:nvPr>
            <p:ph idx="1"/>
          </p:nvPr>
        </p:nvSpPr>
        <p:spPr>
          <a:xfrm>
            <a:off x="467544" y="1844824"/>
            <a:ext cx="7886700" cy="3456384"/>
          </a:xfrm>
        </p:spPr>
        <p:txBody>
          <a:bodyPr/>
          <a:lstStyle/>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國外出差生活費日支數額劃分</a:t>
            </a:r>
            <a:r>
              <a:rPr lang="en-US" altLang="zh-TW" b="0" dirty="0">
                <a:solidFill>
                  <a:schemeClr val="tx1"/>
                </a:solidFill>
              </a:rPr>
              <a:t>【</a:t>
            </a:r>
            <a:r>
              <a:rPr lang="zh-TW" altLang="en-US" b="0" dirty="0">
                <a:solidFill>
                  <a:schemeClr val="tx1"/>
                </a:solidFill>
              </a:rPr>
              <a:t>住宿費</a:t>
            </a:r>
            <a:r>
              <a:rPr lang="en-US" altLang="zh-TW" b="0" dirty="0">
                <a:solidFill>
                  <a:schemeClr val="tx1"/>
                </a:solidFill>
              </a:rPr>
              <a:t>70% 】</a:t>
            </a:r>
            <a:r>
              <a:rPr lang="zh-TW" altLang="en-US" b="0" dirty="0">
                <a:solidFill>
                  <a:schemeClr val="tx1"/>
                </a:solidFill>
              </a:rPr>
              <a:t>、</a:t>
            </a:r>
            <a:r>
              <a:rPr lang="en-US" altLang="zh-TW" b="0" dirty="0">
                <a:solidFill>
                  <a:schemeClr val="tx1"/>
                </a:solidFill>
              </a:rPr>
              <a:t>【</a:t>
            </a:r>
            <a:r>
              <a:rPr lang="zh-TW" altLang="en-US" b="0" dirty="0">
                <a:solidFill>
                  <a:schemeClr val="tx1"/>
                </a:solidFill>
              </a:rPr>
              <a:t>膳食費</a:t>
            </a:r>
            <a:r>
              <a:rPr lang="en-US" altLang="zh-TW" b="0" dirty="0">
                <a:solidFill>
                  <a:schemeClr val="tx1"/>
                </a:solidFill>
              </a:rPr>
              <a:t>20% 】</a:t>
            </a:r>
            <a:r>
              <a:rPr lang="zh-TW" altLang="en-US" b="0" dirty="0">
                <a:solidFill>
                  <a:schemeClr val="tx1"/>
                </a:solidFill>
              </a:rPr>
              <a:t>、</a:t>
            </a:r>
            <a:r>
              <a:rPr lang="en-US" altLang="zh-TW" b="0" dirty="0">
                <a:solidFill>
                  <a:schemeClr val="tx1"/>
                </a:solidFill>
              </a:rPr>
              <a:t>【</a:t>
            </a:r>
            <a:r>
              <a:rPr lang="zh-TW" altLang="en-US" b="0" dirty="0">
                <a:solidFill>
                  <a:schemeClr val="tx1"/>
                </a:solidFill>
              </a:rPr>
              <a:t>雜費</a:t>
            </a:r>
            <a:r>
              <a:rPr lang="en-US" altLang="zh-TW" b="0" dirty="0">
                <a:solidFill>
                  <a:schemeClr val="tx1"/>
                </a:solidFill>
              </a:rPr>
              <a:t>10% 】</a:t>
            </a:r>
            <a:r>
              <a:rPr lang="zh-TW" altLang="en-US" b="0" dirty="0">
                <a:solidFill>
                  <a:schemeClr val="tx1"/>
                </a:solidFill>
              </a:rPr>
              <a:t>，</a:t>
            </a:r>
            <a:r>
              <a:rPr lang="zh-TW" altLang="en-US" dirty="0">
                <a:solidFill>
                  <a:srgbClr val="FF0000"/>
                </a:solidFill>
                <a:effectLst>
                  <a:outerShdw blurRad="38100" dist="38100" dir="2700000" algn="tl">
                    <a:srgbClr val="000000">
                      <a:alpha val="43137"/>
                    </a:srgbClr>
                  </a:outerShdw>
                </a:effectLst>
              </a:rPr>
              <a:t>如有供宿</a:t>
            </a:r>
            <a:r>
              <a:rPr lang="en-US" altLang="zh-TW" dirty="0">
                <a:solidFill>
                  <a:srgbClr val="FF0000"/>
                </a:solidFill>
                <a:effectLst>
                  <a:outerShdw blurRad="38100" dist="38100" dir="2700000" algn="tl">
                    <a:srgbClr val="000000">
                      <a:alpha val="43137"/>
                    </a:srgbClr>
                  </a:outerShdw>
                </a:effectLst>
              </a:rPr>
              <a:t>(</a:t>
            </a:r>
            <a:r>
              <a:rPr lang="zh-TW" altLang="en-US" dirty="0">
                <a:solidFill>
                  <a:srgbClr val="FF0000"/>
                </a:solidFill>
                <a:effectLst>
                  <a:outerShdw blurRad="38100" dist="38100" dir="2700000" algn="tl">
                    <a:srgbClr val="000000">
                      <a:alpha val="43137"/>
                    </a:srgbClr>
                  </a:outerShdw>
                </a:effectLst>
              </a:rPr>
              <a:t>膳</a:t>
            </a:r>
            <a:r>
              <a:rPr lang="en-US" altLang="zh-TW" dirty="0">
                <a:solidFill>
                  <a:srgbClr val="FF0000"/>
                </a:solidFill>
                <a:effectLst>
                  <a:outerShdw blurRad="38100" dist="38100" dir="2700000" algn="tl">
                    <a:srgbClr val="000000">
                      <a:alpha val="43137"/>
                    </a:srgbClr>
                  </a:outerShdw>
                </a:effectLst>
              </a:rPr>
              <a:t>)</a:t>
            </a:r>
            <a:r>
              <a:rPr lang="zh-TW" altLang="en-US" dirty="0">
                <a:solidFill>
                  <a:srgbClr val="FF0000"/>
                </a:solidFill>
                <a:effectLst>
                  <a:outerShdw blurRad="38100" dist="38100" dir="2700000" algn="tl">
                    <a:srgbClr val="000000">
                      <a:alpha val="43137"/>
                    </a:srgbClr>
                  </a:outerShdw>
                </a:effectLst>
              </a:rPr>
              <a:t>，依規定按比例扣減</a:t>
            </a:r>
            <a:r>
              <a:rPr lang="zh-TW" altLang="en-US" b="0" dirty="0">
                <a:solidFill>
                  <a:schemeClr val="tx1"/>
                </a:solidFill>
              </a:rPr>
              <a:t>。</a:t>
            </a:r>
            <a:endParaRPr lang="en-US" altLang="zh-TW" b="0" dirty="0">
              <a:solidFill>
                <a:schemeClr val="tx1"/>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旅行業代收轉付收據抬頭為</a:t>
            </a:r>
            <a:r>
              <a:rPr lang="en-US" altLang="zh-TW" b="0" dirty="0">
                <a:solidFill>
                  <a:schemeClr val="tx1"/>
                </a:solidFill>
              </a:rPr>
              <a:t>【</a:t>
            </a:r>
            <a:r>
              <a:rPr lang="zh-TW" altLang="en-US" b="0" dirty="0">
                <a:solidFill>
                  <a:schemeClr val="tx1"/>
                </a:solidFill>
              </a:rPr>
              <a:t>元培醫事科技大學</a:t>
            </a:r>
            <a:r>
              <a:rPr lang="en-US" altLang="zh-TW" b="0" dirty="0">
                <a:solidFill>
                  <a:schemeClr val="tx1"/>
                </a:solidFill>
              </a:rPr>
              <a:t>】</a:t>
            </a:r>
            <a:r>
              <a:rPr lang="zh-TW" altLang="en-US" b="0" dirty="0">
                <a:solidFill>
                  <a:schemeClr val="tx1"/>
                </a:solidFill>
              </a:rPr>
              <a:t>，</a:t>
            </a:r>
            <a:r>
              <a:rPr lang="en-US" altLang="zh-TW" b="0" dirty="0">
                <a:solidFill>
                  <a:schemeClr val="tx1"/>
                </a:solidFill>
              </a:rPr>
              <a:t>【</a:t>
            </a:r>
            <a:r>
              <a:rPr lang="zh-TW" altLang="en-US" b="0" dirty="0">
                <a:solidFill>
                  <a:schemeClr val="tx1"/>
                </a:solidFill>
              </a:rPr>
              <a:t>摘要須註記品名例如：機票、住宿費等</a:t>
            </a:r>
            <a:r>
              <a:rPr lang="en-US" altLang="zh-TW" b="0" dirty="0">
                <a:solidFill>
                  <a:schemeClr val="tx1"/>
                </a:solidFill>
              </a:rPr>
              <a:t>】 </a:t>
            </a:r>
            <a:r>
              <a:rPr lang="zh-TW" altLang="en-US" b="0" dirty="0">
                <a:solidFill>
                  <a:schemeClr val="tx1"/>
                </a:solidFill>
              </a:rPr>
              <a:t>。</a:t>
            </a: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匯率換算以出國</a:t>
            </a:r>
            <a:r>
              <a:rPr lang="en-US" altLang="zh-TW" b="0" dirty="0">
                <a:solidFill>
                  <a:schemeClr val="tx1"/>
                </a:solidFill>
              </a:rPr>
              <a:t>【</a:t>
            </a:r>
            <a:r>
              <a:rPr lang="zh-TW" altLang="en-US" dirty="0">
                <a:solidFill>
                  <a:srgbClr val="FF0000"/>
                </a:solidFill>
              </a:rPr>
              <a:t>前</a:t>
            </a:r>
            <a:r>
              <a:rPr lang="en-US" altLang="zh-TW" dirty="0">
                <a:solidFill>
                  <a:srgbClr val="FF0000"/>
                </a:solidFill>
              </a:rPr>
              <a:t>1</a:t>
            </a:r>
            <a:r>
              <a:rPr lang="zh-TW" altLang="en-US" dirty="0">
                <a:solidFill>
                  <a:srgbClr val="FF0000"/>
                </a:solidFill>
              </a:rPr>
              <a:t>日即期賣出匯率</a:t>
            </a:r>
            <a:r>
              <a:rPr lang="en-US" altLang="zh-TW" b="0" dirty="0">
                <a:solidFill>
                  <a:schemeClr val="tx1"/>
                </a:solidFill>
              </a:rPr>
              <a:t>】</a:t>
            </a:r>
            <a:r>
              <a:rPr lang="zh-TW" altLang="en-US" b="0" dirty="0">
                <a:solidFill>
                  <a:schemeClr val="tx1"/>
                </a:solidFill>
              </a:rPr>
              <a:t>，遇例假日以前</a:t>
            </a:r>
            <a:r>
              <a:rPr lang="en-US" altLang="zh-TW" b="0" dirty="0">
                <a:solidFill>
                  <a:schemeClr val="tx1"/>
                </a:solidFill>
              </a:rPr>
              <a:t>1</a:t>
            </a:r>
            <a:r>
              <a:rPr lang="zh-TW" altLang="en-US" b="0" dirty="0">
                <a:solidFill>
                  <a:schemeClr val="tx1"/>
                </a:solidFill>
              </a:rPr>
              <a:t>天計算，請檢附</a:t>
            </a:r>
            <a:r>
              <a:rPr lang="en-US" altLang="zh-TW" b="0" dirty="0">
                <a:solidFill>
                  <a:schemeClr val="tx1"/>
                </a:solidFill>
              </a:rPr>
              <a:t>【</a:t>
            </a:r>
            <a:r>
              <a:rPr lang="zh-TW" altLang="en-US" b="0" dirty="0">
                <a:solidFill>
                  <a:schemeClr val="tx1"/>
                </a:solidFill>
              </a:rPr>
              <a:t>外幣兌換水單</a:t>
            </a:r>
            <a:r>
              <a:rPr lang="en-US" altLang="zh-TW" b="0" dirty="0">
                <a:solidFill>
                  <a:schemeClr val="tx1"/>
                </a:solidFill>
              </a:rPr>
              <a:t>】</a:t>
            </a:r>
            <a:r>
              <a:rPr lang="zh-TW" altLang="en-US" b="0" dirty="0">
                <a:solidFill>
                  <a:schemeClr val="tx1"/>
                </a:solidFill>
              </a:rPr>
              <a:t>或</a:t>
            </a:r>
            <a:r>
              <a:rPr lang="en-US" altLang="zh-TW" b="0" dirty="0">
                <a:solidFill>
                  <a:schemeClr val="tx1"/>
                </a:solidFill>
              </a:rPr>
              <a:t>【</a:t>
            </a:r>
            <a:r>
              <a:rPr lang="zh-TW" altLang="en-US" b="0" dirty="0">
                <a:solidFill>
                  <a:schemeClr val="tx1"/>
                </a:solidFill>
              </a:rPr>
              <a:t>臺灣銀行外匯換算表</a:t>
            </a:r>
            <a:r>
              <a:rPr lang="en-US" altLang="zh-TW" b="0" dirty="0">
                <a:solidFill>
                  <a:schemeClr val="tx1"/>
                </a:solidFill>
              </a:rPr>
              <a:t>】</a:t>
            </a:r>
            <a:endParaRPr lang="zh-TW" altLang="en-US" sz="24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61</a:t>
            </a:fld>
            <a:endParaRPr lang="en-US" altLang="en-US"/>
          </a:p>
        </p:txBody>
      </p:sp>
    </p:spTree>
    <p:extLst>
      <p:ext uri="{BB962C8B-B14F-4D97-AF65-F5344CB8AC3E}">
        <p14:creationId xmlns:p14="http://schemas.microsoft.com/office/powerpoint/2010/main" val="17654644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4.5</a:t>
            </a:r>
            <a:r>
              <a:rPr lang="zh-TW" altLang="en-US" dirty="0"/>
              <a:t>國外差旅費</a:t>
            </a:r>
            <a:r>
              <a:rPr lang="en-US" altLang="zh-TW" dirty="0"/>
              <a:t>-</a:t>
            </a:r>
            <a:r>
              <a:rPr lang="zh-TW" altLang="en-US" dirty="0"/>
              <a:t>注意事項</a:t>
            </a:r>
            <a:r>
              <a:rPr lang="en-US" altLang="zh-TW" dirty="0"/>
              <a:t>(2)</a:t>
            </a:r>
            <a:endParaRPr lang="zh-TW" altLang="en-US" dirty="0"/>
          </a:p>
        </p:txBody>
      </p:sp>
      <p:sp>
        <p:nvSpPr>
          <p:cNvPr id="3" name="內容版面配置區 2"/>
          <p:cNvSpPr>
            <a:spLocks noGrp="1"/>
          </p:cNvSpPr>
          <p:nvPr>
            <p:ph idx="1"/>
          </p:nvPr>
        </p:nvSpPr>
        <p:spPr>
          <a:xfrm>
            <a:off x="539552" y="1690688"/>
            <a:ext cx="7886700" cy="4351338"/>
          </a:xfrm>
        </p:spPr>
        <p:txBody>
          <a:bodyPr/>
          <a:lstStyle/>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搭乘</a:t>
            </a:r>
            <a:r>
              <a:rPr lang="en-US" altLang="zh-TW" b="0" dirty="0">
                <a:solidFill>
                  <a:schemeClr val="tx1"/>
                </a:solidFill>
              </a:rPr>
              <a:t>【</a:t>
            </a:r>
            <a:r>
              <a:rPr lang="zh-TW" altLang="en-US" b="0" dirty="0">
                <a:solidFill>
                  <a:schemeClr val="tx1"/>
                </a:solidFill>
              </a:rPr>
              <a:t>非本國航空班機</a:t>
            </a:r>
            <a:r>
              <a:rPr lang="en-US" altLang="zh-TW" b="0" dirty="0">
                <a:solidFill>
                  <a:schemeClr val="tx1"/>
                </a:solidFill>
              </a:rPr>
              <a:t>(</a:t>
            </a:r>
            <a:r>
              <a:rPr lang="zh-TW" altLang="en-US" b="0" dirty="0">
                <a:solidFill>
                  <a:schemeClr val="tx1"/>
                </a:solidFill>
              </a:rPr>
              <a:t>非華航、長榮</a:t>
            </a:r>
            <a:r>
              <a:rPr lang="en-US" altLang="zh-TW" b="0" dirty="0">
                <a:solidFill>
                  <a:schemeClr val="tx1"/>
                </a:solidFill>
              </a:rPr>
              <a:t>) 】</a:t>
            </a:r>
            <a:r>
              <a:rPr lang="zh-TW" altLang="en-US" b="0" dirty="0">
                <a:solidFill>
                  <a:schemeClr val="tx1"/>
                </a:solidFill>
              </a:rPr>
              <a:t>，檢附</a:t>
            </a:r>
            <a:r>
              <a:rPr lang="en-US" altLang="zh-TW" b="0" dirty="0">
                <a:solidFill>
                  <a:schemeClr val="tx1"/>
                </a:solidFill>
              </a:rPr>
              <a:t>【</a:t>
            </a:r>
            <a:r>
              <a:rPr lang="zh-TW" altLang="en-US" b="0" dirty="0">
                <a:solidFill>
                  <a:schemeClr val="tx1"/>
                </a:solidFill>
              </a:rPr>
              <a:t>因公出國人員搭乘外國籍航空公司班機申請書</a:t>
            </a:r>
            <a:r>
              <a:rPr lang="en-US" altLang="zh-TW" b="0" dirty="0">
                <a:solidFill>
                  <a:schemeClr val="tx1"/>
                </a:solidFill>
              </a:rPr>
              <a:t>】 </a:t>
            </a:r>
            <a:r>
              <a:rPr lang="zh-TW" altLang="en-US" b="0" dirty="0">
                <a:solidFill>
                  <a:schemeClr val="tx1"/>
                </a:solidFill>
              </a:rPr>
              <a:t>。</a:t>
            </a:r>
            <a:endParaRPr lang="en-US" altLang="zh-TW" b="0" dirty="0">
              <a:solidFill>
                <a:schemeClr val="tx1"/>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旅行業代收轉付收據抬頭：</a:t>
            </a:r>
            <a:r>
              <a:rPr lang="en-US" altLang="zh-TW" b="0" dirty="0">
                <a:solidFill>
                  <a:schemeClr val="tx1"/>
                </a:solidFill>
              </a:rPr>
              <a:t> 【 </a:t>
            </a:r>
            <a:r>
              <a:rPr lang="zh-TW" altLang="en-US" b="0" dirty="0">
                <a:solidFill>
                  <a:schemeClr val="tx1"/>
                </a:solidFill>
              </a:rPr>
              <a:t>元培醫事科技大學</a:t>
            </a:r>
            <a:r>
              <a:rPr lang="en-US" altLang="zh-TW" b="0" dirty="0">
                <a:solidFill>
                  <a:schemeClr val="tx1"/>
                </a:solidFill>
              </a:rPr>
              <a:t>】 </a:t>
            </a:r>
            <a:r>
              <a:rPr lang="zh-TW" altLang="en-US" b="0" dirty="0">
                <a:solidFill>
                  <a:schemeClr val="tx1"/>
                </a:solidFill>
              </a:rPr>
              <a:t>，</a:t>
            </a:r>
            <a:r>
              <a:rPr lang="en-US" altLang="zh-TW" b="0" dirty="0">
                <a:solidFill>
                  <a:schemeClr val="tx1"/>
                </a:solidFill>
              </a:rPr>
              <a:t> 【</a:t>
            </a:r>
            <a:r>
              <a:rPr lang="zh-TW" altLang="en-US" b="0" dirty="0">
                <a:solidFill>
                  <a:schemeClr val="tx1"/>
                </a:solidFill>
              </a:rPr>
              <a:t>摘要請註記機票、住宿費或機票含住宿費</a:t>
            </a:r>
            <a:r>
              <a:rPr lang="en-US" altLang="zh-TW" b="0" dirty="0">
                <a:solidFill>
                  <a:schemeClr val="tx1"/>
                </a:solidFill>
              </a:rPr>
              <a:t>】 </a:t>
            </a:r>
            <a:r>
              <a:rPr lang="zh-TW" altLang="en-US" b="0" dirty="0">
                <a:solidFill>
                  <a:schemeClr val="tx1"/>
                </a:solidFill>
              </a:rPr>
              <a:t>。 </a:t>
            </a: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行政院於</a:t>
            </a:r>
            <a:r>
              <a:rPr lang="en-US" altLang="zh-TW" b="0" dirty="0">
                <a:solidFill>
                  <a:schemeClr val="tx1"/>
                </a:solidFill>
              </a:rPr>
              <a:t>87</a:t>
            </a:r>
            <a:r>
              <a:rPr lang="zh-TW" altLang="en-US" b="0" dirty="0">
                <a:solidFill>
                  <a:schemeClr val="tx1"/>
                </a:solidFill>
              </a:rPr>
              <a:t>年</a:t>
            </a:r>
            <a:r>
              <a:rPr lang="en-US" altLang="zh-TW" b="0" dirty="0">
                <a:solidFill>
                  <a:schemeClr val="tx1"/>
                </a:solidFill>
              </a:rPr>
              <a:t>3</a:t>
            </a:r>
            <a:r>
              <a:rPr lang="zh-TW" altLang="en-US" b="0" dirty="0">
                <a:solidFill>
                  <a:schemeClr val="tx1"/>
                </a:solidFill>
              </a:rPr>
              <a:t>月</a:t>
            </a:r>
            <a:r>
              <a:rPr lang="en-US" altLang="zh-TW" b="0" dirty="0">
                <a:solidFill>
                  <a:schemeClr val="tx1"/>
                </a:solidFill>
              </a:rPr>
              <a:t>23</a:t>
            </a:r>
            <a:r>
              <a:rPr lang="zh-TW" altLang="en-US" b="0" dirty="0">
                <a:solidFill>
                  <a:schemeClr val="tx1"/>
                </a:solidFill>
              </a:rPr>
              <a:t>日以台</a:t>
            </a:r>
            <a:r>
              <a:rPr lang="en-US" altLang="zh-TW" b="0" dirty="0">
                <a:solidFill>
                  <a:schemeClr val="tx1"/>
                </a:solidFill>
              </a:rPr>
              <a:t>87</a:t>
            </a:r>
            <a:r>
              <a:rPr lang="zh-TW" altLang="en-US" b="0" dirty="0">
                <a:solidFill>
                  <a:schemeClr val="tx1"/>
                </a:solidFill>
              </a:rPr>
              <a:t>人政給字第</a:t>
            </a:r>
            <a:r>
              <a:rPr lang="en-US" altLang="zh-TW" b="0" dirty="0">
                <a:solidFill>
                  <a:schemeClr val="tx1"/>
                </a:solidFill>
              </a:rPr>
              <a:t>001923</a:t>
            </a:r>
            <a:r>
              <a:rPr lang="zh-TW" altLang="en-US" b="0" dirty="0">
                <a:solidFill>
                  <a:schemeClr val="tx1"/>
                </a:solidFill>
              </a:rPr>
              <a:t>號函規定，出國人員應向中央信託局</a:t>
            </a:r>
            <a:r>
              <a:rPr lang="en-US" altLang="zh-TW" b="0" dirty="0">
                <a:solidFill>
                  <a:schemeClr val="tx1"/>
                </a:solidFill>
              </a:rPr>
              <a:t>(</a:t>
            </a:r>
            <a:r>
              <a:rPr lang="zh-TW" altLang="en-US" b="0" dirty="0">
                <a:solidFill>
                  <a:schemeClr val="tx1"/>
                </a:solidFill>
              </a:rPr>
              <a:t>現為臺銀人壽</a:t>
            </a:r>
            <a:r>
              <a:rPr lang="en-US" altLang="zh-TW" b="0" dirty="0">
                <a:solidFill>
                  <a:schemeClr val="tx1"/>
                </a:solidFill>
              </a:rPr>
              <a:t>)</a:t>
            </a:r>
            <a:r>
              <a:rPr lang="zh-TW" altLang="en-US" b="0" dirty="0">
                <a:solidFill>
                  <a:srgbClr val="FF0000"/>
                </a:solidFill>
              </a:rPr>
              <a:t>投保綜合保</a:t>
            </a:r>
            <a:r>
              <a:rPr lang="en-US" altLang="zh-TW" b="0" dirty="0">
                <a:solidFill>
                  <a:srgbClr val="FF0000"/>
                </a:solidFill>
              </a:rPr>
              <a:t>【</a:t>
            </a:r>
            <a:r>
              <a:rPr lang="zh-TW" altLang="en-US" b="0" dirty="0">
                <a:solidFill>
                  <a:srgbClr val="FF0000"/>
                </a:solidFill>
              </a:rPr>
              <a:t>上限</a:t>
            </a:r>
            <a:r>
              <a:rPr lang="en-US" altLang="zh-TW" b="0" dirty="0">
                <a:solidFill>
                  <a:srgbClr val="FF0000"/>
                </a:solidFill>
              </a:rPr>
              <a:t>400</a:t>
            </a:r>
            <a:r>
              <a:rPr lang="zh-TW" altLang="en-US" b="0" dirty="0">
                <a:solidFill>
                  <a:srgbClr val="FF0000"/>
                </a:solidFill>
              </a:rPr>
              <a:t>萬元</a:t>
            </a:r>
            <a:r>
              <a:rPr lang="en-US" altLang="zh-TW" b="0" dirty="0">
                <a:solidFill>
                  <a:srgbClr val="FF0000"/>
                </a:solidFill>
              </a:rPr>
              <a:t>】</a:t>
            </a:r>
            <a:r>
              <a:rPr lang="en-US" altLang="zh-TW" b="0" dirty="0">
                <a:solidFill>
                  <a:schemeClr val="tx1"/>
                </a:solidFill>
              </a:rPr>
              <a:t> </a:t>
            </a:r>
            <a:r>
              <a:rPr lang="zh-TW" altLang="en-US" b="0" dirty="0">
                <a:solidFill>
                  <a:schemeClr val="tx1"/>
                </a:solidFill>
              </a:rPr>
              <a:t>，保險項目限</a:t>
            </a:r>
            <a:r>
              <a:rPr lang="en-US" altLang="zh-TW" b="0" dirty="0">
                <a:solidFill>
                  <a:schemeClr val="tx1"/>
                </a:solidFill>
              </a:rPr>
              <a:t>【</a:t>
            </a:r>
            <a:r>
              <a:rPr lang="zh-TW" altLang="en-US" b="0" dirty="0">
                <a:solidFill>
                  <a:schemeClr val="tx1"/>
                </a:solidFill>
              </a:rPr>
              <a:t>意外死亡、意外殘廢、意外傷害醫療、航空旅行、 疾病住院醫療及兵災保險</a:t>
            </a:r>
            <a:r>
              <a:rPr lang="en-US" altLang="zh-TW" b="0" dirty="0">
                <a:solidFill>
                  <a:schemeClr val="tx1"/>
                </a:solidFill>
              </a:rPr>
              <a:t>】(</a:t>
            </a:r>
            <a:r>
              <a:rPr lang="zh-TW" altLang="en-US" b="0" dirty="0">
                <a:solidFill>
                  <a:schemeClr val="tx1"/>
                </a:solidFill>
              </a:rPr>
              <a:t>中東地區、薩 爾瓦多及瓜地馬拉兩國，或其他有戰爭 危險需要加保兵災保險之地區</a:t>
            </a:r>
            <a:r>
              <a:rPr lang="en-US" altLang="zh-TW" b="0" dirty="0">
                <a:solidFill>
                  <a:schemeClr val="tx1"/>
                </a:solidFill>
              </a:rPr>
              <a:t>)</a:t>
            </a:r>
            <a:r>
              <a:rPr lang="zh-TW" altLang="en-US" b="0" dirty="0">
                <a:solidFill>
                  <a:schemeClr val="tx1"/>
                </a:solidFill>
              </a:rPr>
              <a:t>等</a:t>
            </a:r>
            <a:r>
              <a:rPr lang="en-US" altLang="zh-TW" b="0" dirty="0">
                <a:solidFill>
                  <a:schemeClr val="tx1"/>
                </a:solidFill>
              </a:rPr>
              <a:t>6</a:t>
            </a:r>
            <a:r>
              <a:rPr lang="zh-TW" altLang="en-US" b="0" dirty="0">
                <a:solidFill>
                  <a:schemeClr val="tx1"/>
                </a:solidFill>
              </a:rPr>
              <a:t>項。</a:t>
            </a:r>
          </a:p>
          <a:p>
            <a:pPr marL="458787" lvl="1" indent="-457200" defTabSz="912813">
              <a:lnSpc>
                <a:spcPct val="100000"/>
              </a:lnSpc>
              <a:spcBef>
                <a:spcPts val="600"/>
              </a:spcBef>
              <a:spcAft>
                <a:spcPts val="600"/>
              </a:spcAft>
              <a:buFont typeface="Wingdings" pitchFamily="2" charset="2"/>
              <a:buAutoNum type="circleNumWdWhitePlain"/>
            </a:pPr>
            <a:endParaRPr lang="en-US" altLang="zh-TW" b="0" dirty="0">
              <a:solidFill>
                <a:schemeClr val="tx1"/>
              </a:solidFill>
            </a:endParaRPr>
          </a:p>
          <a:p>
            <a:pPr marL="458787" indent="-457200">
              <a:lnSpc>
                <a:spcPct val="100000"/>
              </a:lnSpc>
              <a:spcBef>
                <a:spcPts val="600"/>
              </a:spcBef>
              <a:spcAft>
                <a:spcPts val="600"/>
              </a:spcAft>
              <a:buFont typeface="+mj-lt"/>
              <a:buAutoNum type="circleNumWdWhitePlain"/>
            </a:pPr>
            <a:endParaRPr lang="zh-TW" altLang="en-US" sz="2400" b="0" dirty="0">
              <a:solidFill>
                <a:schemeClr val="tx1"/>
              </a:solidFill>
              <a:latin typeface="微軟正黑體" panose="020B0604030504040204" pitchFamily="34" charset="-120"/>
            </a:endParaRPr>
          </a:p>
          <a:p>
            <a:pPr marL="458787" indent="-457200">
              <a:lnSpc>
                <a:spcPct val="100000"/>
              </a:lnSpc>
              <a:spcBef>
                <a:spcPts val="600"/>
              </a:spcBef>
              <a:spcAft>
                <a:spcPts val="600"/>
              </a:spcAft>
              <a:buFont typeface="+mj-lt"/>
              <a:buAutoNum type="circleNumWdWhitePlain"/>
            </a:pPr>
            <a:endParaRPr lang="zh-TW" altLang="en-US" sz="2400" b="0" dirty="0">
              <a:solidFill>
                <a:schemeClr val="tx1"/>
              </a:solidFill>
              <a:latin typeface="微軟正黑體" panose="020B0604030504040204" pitchFamily="34" charset="-120"/>
            </a:endParaRPr>
          </a:p>
          <a:p>
            <a:pPr>
              <a:lnSpc>
                <a:spcPct val="100000"/>
              </a:lnSpc>
              <a:spcBef>
                <a:spcPts val="600"/>
              </a:spcBef>
              <a:spcAft>
                <a:spcPts val="600"/>
              </a:spcAft>
            </a:pPr>
            <a:endParaRPr lang="zh-TW" altLang="en-US" sz="24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62</a:t>
            </a:fld>
            <a:endParaRPr lang="en-US" altLang="en-US"/>
          </a:p>
        </p:txBody>
      </p:sp>
    </p:spTree>
    <p:extLst>
      <p:ext uri="{BB962C8B-B14F-4D97-AF65-F5344CB8AC3E}">
        <p14:creationId xmlns:p14="http://schemas.microsoft.com/office/powerpoint/2010/main" val="3658986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657" y="303237"/>
            <a:ext cx="7886700" cy="1325563"/>
          </a:xfrm>
        </p:spPr>
        <p:txBody>
          <a:bodyPr/>
          <a:lstStyle/>
          <a:p>
            <a:r>
              <a:rPr lang="en-US" altLang="zh-TW" dirty="0"/>
              <a:t>4.5</a:t>
            </a:r>
            <a:r>
              <a:rPr lang="zh-TW" altLang="en-US" dirty="0"/>
              <a:t>國外差旅費</a:t>
            </a:r>
            <a:r>
              <a:rPr lang="en-US" altLang="zh-TW" dirty="0"/>
              <a:t>-</a:t>
            </a:r>
            <a:r>
              <a:rPr lang="zh-TW" altLang="en-US" dirty="0"/>
              <a:t>作業程序</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57829897"/>
              </p:ext>
            </p:extLst>
          </p:nvPr>
        </p:nvGraphicFramePr>
        <p:xfrm>
          <a:off x="608100" y="1628800"/>
          <a:ext cx="811981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63</a:t>
            </a:fld>
            <a:endParaRPr lang="en-US" altLang="en-US" dirty="0"/>
          </a:p>
        </p:txBody>
      </p:sp>
    </p:spTree>
    <p:extLst>
      <p:ext uri="{BB962C8B-B14F-4D97-AF65-F5344CB8AC3E}">
        <p14:creationId xmlns:p14="http://schemas.microsoft.com/office/powerpoint/2010/main" val="34298214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a:t>4.5</a:t>
            </a:r>
            <a:r>
              <a:rPr lang="zh-TW" altLang="en-US" sz="3600" dirty="0"/>
              <a:t>國外差旅費核銷</a:t>
            </a:r>
            <a:r>
              <a:rPr lang="en-US" altLang="zh-TW" sz="3600" dirty="0"/>
              <a:t>-</a:t>
            </a:r>
            <a:r>
              <a:rPr lang="zh-TW" altLang="en-US" sz="3600" dirty="0"/>
              <a:t>自我檢核表</a:t>
            </a:r>
          </a:p>
        </p:txBody>
      </p:sp>
      <p:sp>
        <p:nvSpPr>
          <p:cNvPr id="3" name="內容版面配置區 2"/>
          <p:cNvSpPr>
            <a:spLocks noGrp="1"/>
          </p:cNvSpPr>
          <p:nvPr>
            <p:ph idx="1"/>
          </p:nvPr>
        </p:nvSpPr>
        <p:spPr>
          <a:xfrm>
            <a:off x="628650" y="1484784"/>
            <a:ext cx="7886700" cy="4824536"/>
          </a:xfrm>
        </p:spPr>
        <p:txBody>
          <a:bodyPr>
            <a:normAutofit fontScale="92500" lnSpcReduction="10000"/>
          </a:bodyPr>
          <a:lstStyle/>
          <a:p>
            <a:r>
              <a:rPr lang="zh-TW" altLang="en-US" sz="1400" dirty="0">
                <a:solidFill>
                  <a:schemeClr val="tx1"/>
                </a:solidFill>
              </a:rPr>
              <a:t>一、	請依序打勾並檢附相關資料。</a:t>
            </a:r>
            <a:endParaRPr lang="en-US" altLang="zh-TW" sz="1400" dirty="0">
              <a:solidFill>
                <a:schemeClr val="tx1"/>
              </a:solidFill>
            </a:endParaRPr>
          </a:p>
          <a:p>
            <a:pPr marL="344487" indent="-342900">
              <a:buFont typeface="+mj-lt"/>
              <a:buAutoNum type="arabicPeriod"/>
            </a:pPr>
            <a:r>
              <a:rPr lang="en-US" altLang="zh-TW" sz="1400" dirty="0">
                <a:solidFill>
                  <a:schemeClr val="tx1"/>
                </a:solidFill>
              </a:rPr>
              <a:t>□</a:t>
            </a:r>
            <a:r>
              <a:rPr lang="zh-TW" altLang="en-US" sz="1400" dirty="0">
                <a:solidFill>
                  <a:schemeClr val="tx1"/>
                </a:solidFill>
              </a:rPr>
              <a:t>核銷簽呈。</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請款單。</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申請簽呈或其他證明。</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旅費報告表。</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中央政府各機關派赴國外地區出差人員生活費日之數額表。</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r>
              <a:rPr lang="zh-TW" altLang="en-US" sz="1400" dirty="0">
                <a:solidFill>
                  <a:schemeClr val="tx1"/>
                </a:solidFill>
              </a:rPr>
              <a:t>出差地點即可</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外幣兌換水單或臺灣銀行外匯換算表</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r>
              <a:rPr lang="zh-TW" altLang="en-US" sz="1400" dirty="0">
                <a:solidFill>
                  <a:schemeClr val="tx1"/>
                </a:solidFill>
              </a:rPr>
              <a:t>出差時間即可</a:t>
            </a:r>
            <a:r>
              <a:rPr lang="en-US" altLang="zh-TW" sz="1400" dirty="0">
                <a:solidFill>
                  <a:schemeClr val="tx1"/>
                </a:solidFill>
              </a:rPr>
              <a:t>)</a:t>
            </a:r>
            <a:r>
              <a:rPr lang="zh-TW" altLang="en-US"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會議、參訪議程或行程。</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旅行業代收轉付收據或機票購票證明單。</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機票票根或電子機票。</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登機證存根。</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國際會議註冊費或報名費收據。</a:t>
            </a:r>
            <a:r>
              <a:rPr lang="en-US" altLang="zh-TW" sz="1400" dirty="0">
                <a:solidFill>
                  <a:schemeClr val="tx1"/>
                </a:solidFill>
              </a:rPr>
              <a:t>(</a:t>
            </a:r>
            <a:r>
              <a:rPr lang="zh-TW" altLang="en-US" sz="1400" dirty="0">
                <a:solidFill>
                  <a:schemeClr val="tx1"/>
                </a:solidFill>
              </a:rPr>
              <a:t>不須核銷，不需檢附</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信用卡刷卡明細。</a:t>
            </a:r>
            <a:r>
              <a:rPr lang="en-US" altLang="zh-TW" sz="1400" dirty="0">
                <a:solidFill>
                  <a:schemeClr val="tx1"/>
                </a:solidFill>
              </a:rPr>
              <a:t>(</a:t>
            </a:r>
            <a:r>
              <a:rPr lang="zh-TW" altLang="en-US" sz="1400" dirty="0">
                <a:solidFill>
                  <a:schemeClr val="tx1"/>
                </a:solidFill>
              </a:rPr>
              <a:t>無使用，則不需檢附</a:t>
            </a:r>
            <a:r>
              <a:rPr lang="en-US" altLang="zh-TW" sz="1400" dirty="0">
                <a:solidFill>
                  <a:schemeClr val="tx1"/>
                </a:solidFill>
              </a:rPr>
              <a:t>)</a:t>
            </a:r>
          </a:p>
          <a:p>
            <a:pPr marL="344487" indent="-342900">
              <a:buFont typeface="+mj-lt"/>
              <a:buAutoNum type="arabicPeriod"/>
            </a:pPr>
            <a:r>
              <a:rPr lang="zh-TW" altLang="en-US" sz="1400" dirty="0">
                <a:solidFill>
                  <a:schemeClr val="tx1"/>
                </a:solidFill>
              </a:rPr>
              <a:t>□因公出國人員搭乘外國籍航空公司班機申請書。</a:t>
            </a:r>
            <a:r>
              <a:rPr lang="en-US" altLang="zh-TW" sz="1400" dirty="0">
                <a:solidFill>
                  <a:schemeClr val="tx1"/>
                </a:solidFill>
              </a:rPr>
              <a:t>(</a:t>
            </a:r>
            <a:r>
              <a:rPr lang="zh-TW" altLang="en-US" sz="1400" dirty="0">
                <a:solidFill>
                  <a:schemeClr val="tx1"/>
                </a:solidFill>
              </a:rPr>
              <a:t>搭乘本國航空，不需檢附</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參訪或研習報告書</a:t>
            </a:r>
            <a:r>
              <a:rPr lang="en-US" altLang="zh-TW" sz="1400" dirty="0">
                <a:solidFill>
                  <a:schemeClr val="tx1"/>
                </a:solidFill>
              </a:rPr>
              <a:t>(</a:t>
            </a:r>
            <a:r>
              <a:rPr lang="zh-TW" altLang="en-US" sz="1400" dirty="0">
                <a:solidFill>
                  <a:schemeClr val="tx1"/>
                </a:solidFill>
              </a:rPr>
              <a:t>非使用計畫經費，不需檢附</a:t>
            </a:r>
            <a:r>
              <a:rPr lang="en-US" altLang="zh-TW" sz="1400" dirty="0">
                <a:solidFill>
                  <a:schemeClr val="tx1"/>
                </a:solidFill>
              </a:rPr>
              <a:t>)</a:t>
            </a:r>
          </a:p>
          <a:p>
            <a:endParaRPr lang="zh-TW" altLang="en-US" sz="140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64</a:t>
            </a:fld>
            <a:endParaRPr lang="en-US" altLang="en-US"/>
          </a:p>
        </p:txBody>
      </p:sp>
    </p:spTree>
    <p:extLst>
      <p:ext uri="{BB962C8B-B14F-4D97-AF65-F5344CB8AC3E}">
        <p14:creationId xmlns:p14="http://schemas.microsoft.com/office/powerpoint/2010/main" val="41443146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4.6</a:t>
            </a:r>
            <a:r>
              <a:rPr lang="zh-TW" altLang="en-US" dirty="0"/>
              <a:t>學生差旅費</a:t>
            </a:r>
            <a:r>
              <a:rPr lang="en-US" altLang="zh-TW" dirty="0"/>
              <a:t>-</a:t>
            </a:r>
            <a:r>
              <a:rPr lang="zh-TW" altLang="en-US" dirty="0"/>
              <a:t>申請及核銷</a:t>
            </a:r>
          </a:p>
        </p:txBody>
      </p:sp>
      <p:sp>
        <p:nvSpPr>
          <p:cNvPr id="3" name="內容版面配置區 2"/>
          <p:cNvSpPr>
            <a:spLocks noGrp="1"/>
          </p:cNvSpPr>
          <p:nvPr>
            <p:ph idx="1"/>
          </p:nvPr>
        </p:nvSpPr>
        <p:spPr>
          <a:xfrm>
            <a:off x="628650" y="1780381"/>
            <a:ext cx="7886700" cy="4486275"/>
          </a:xfrm>
        </p:spPr>
        <p:txBody>
          <a:bodyPr/>
          <a:lstStyle/>
          <a:p>
            <a:pPr>
              <a:lnSpc>
                <a:spcPct val="100000"/>
              </a:lnSpc>
              <a:spcBef>
                <a:spcPts val="600"/>
              </a:spcBef>
              <a:spcAft>
                <a:spcPts val="600"/>
              </a:spcAft>
            </a:pPr>
            <a:r>
              <a:rPr lang="zh-TW" altLang="en-US" sz="2800" b="0" dirty="0">
                <a:solidFill>
                  <a:schemeClr val="tx1"/>
                </a:solidFill>
              </a:rPr>
              <a:t>學生差旅費報支依下列辦法辦理。</a:t>
            </a:r>
            <a:endParaRPr lang="en-US" altLang="zh-TW" sz="2800" b="0" dirty="0">
              <a:solidFill>
                <a:schemeClr val="tx1"/>
              </a:solidFill>
            </a:endParaRPr>
          </a:p>
          <a:p>
            <a:pPr marL="1030276" lvl="1" indent="-457200">
              <a:lnSpc>
                <a:spcPct val="100000"/>
              </a:lnSpc>
              <a:spcBef>
                <a:spcPts val="600"/>
              </a:spcBef>
              <a:spcAft>
                <a:spcPts val="600"/>
              </a:spcAft>
            </a:pPr>
            <a:r>
              <a:rPr lang="en-US" altLang="zh-TW" sz="2800" b="0" dirty="0">
                <a:solidFill>
                  <a:schemeClr val="tx1"/>
                </a:solidFill>
                <a:hlinkClick r:id="rId2"/>
              </a:rPr>
              <a:t>【</a:t>
            </a:r>
            <a:r>
              <a:rPr lang="zh-TW" altLang="en-US" sz="2800" b="0" dirty="0">
                <a:solidFill>
                  <a:schemeClr val="tx1"/>
                </a:solidFill>
                <a:hlinkClick r:id="rId2"/>
              </a:rPr>
              <a:t>學生出差旅費報支辦法</a:t>
            </a:r>
            <a:r>
              <a:rPr lang="en-US" altLang="zh-TW" sz="2800" b="0" dirty="0">
                <a:solidFill>
                  <a:schemeClr val="tx1"/>
                </a:solidFill>
                <a:hlinkClick r:id="rId2"/>
              </a:rPr>
              <a:t>】-</a:t>
            </a:r>
            <a:r>
              <a:rPr lang="zh-TW" altLang="en-US" sz="2800" b="0" dirty="0">
                <a:solidFill>
                  <a:schemeClr val="tx1"/>
                </a:solidFill>
                <a:hlinkClick r:id="rId2"/>
              </a:rPr>
              <a:t>學務處規定</a:t>
            </a:r>
            <a:r>
              <a:rPr lang="zh-TW" altLang="en-US" sz="2800" b="0" dirty="0">
                <a:solidFill>
                  <a:schemeClr val="tx1"/>
                </a:solidFill>
              </a:rPr>
              <a:t>。</a:t>
            </a:r>
            <a:endParaRPr lang="en-US" altLang="zh-TW" sz="2800" b="0" dirty="0">
              <a:solidFill>
                <a:schemeClr val="tx1"/>
              </a:solidFill>
            </a:endParaRPr>
          </a:p>
          <a:p>
            <a:pPr marL="1030276" lvl="1" indent="-457200">
              <a:lnSpc>
                <a:spcPct val="100000"/>
              </a:lnSpc>
              <a:spcBef>
                <a:spcPts val="600"/>
              </a:spcBef>
              <a:spcAft>
                <a:spcPts val="600"/>
              </a:spcAft>
            </a:pPr>
            <a:r>
              <a:rPr lang="zh-TW" altLang="en-US" sz="2800" b="0" dirty="0">
                <a:solidFill>
                  <a:schemeClr val="tx1"/>
                </a:solidFill>
                <a:hlinkClick r:id="rId3"/>
              </a:rPr>
              <a:t>國際出國比賽規定</a:t>
            </a:r>
            <a:r>
              <a:rPr lang="en-US" altLang="zh-TW" sz="2800" b="0" dirty="0">
                <a:solidFill>
                  <a:schemeClr val="tx1"/>
                </a:solidFill>
                <a:hlinkClick r:id="rId3"/>
              </a:rPr>
              <a:t>-</a:t>
            </a:r>
            <a:r>
              <a:rPr lang="zh-TW" altLang="en-US" sz="2800" b="0" dirty="0">
                <a:solidFill>
                  <a:schemeClr val="tx1"/>
                </a:solidFill>
                <a:hlinkClick r:id="rId3"/>
              </a:rPr>
              <a:t>創新育成中心</a:t>
            </a:r>
            <a:r>
              <a:rPr lang="zh-TW" altLang="en-US" sz="2800" b="0" dirty="0">
                <a:solidFill>
                  <a:schemeClr val="tx1"/>
                </a:solidFill>
              </a:rPr>
              <a:t>。</a:t>
            </a:r>
            <a:endParaRPr lang="en-US" altLang="zh-TW" sz="28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65</a:t>
            </a:fld>
            <a:endParaRPr lang="en-US" altLang="en-US"/>
          </a:p>
        </p:txBody>
      </p:sp>
    </p:spTree>
    <p:extLst>
      <p:ext uri="{BB962C8B-B14F-4D97-AF65-F5344CB8AC3E}">
        <p14:creationId xmlns:p14="http://schemas.microsoft.com/office/powerpoint/2010/main" val="32852974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4.6</a:t>
            </a:r>
            <a:r>
              <a:rPr lang="zh-TW" altLang="en-US" dirty="0"/>
              <a:t>學生差旅費</a:t>
            </a:r>
          </a:p>
        </p:txBody>
      </p:sp>
      <p:sp>
        <p:nvSpPr>
          <p:cNvPr id="3" name="內容版面配置區 2"/>
          <p:cNvSpPr>
            <a:spLocks noGrp="1"/>
          </p:cNvSpPr>
          <p:nvPr>
            <p:ph idx="1"/>
          </p:nvPr>
        </p:nvSpPr>
        <p:spPr/>
        <p:txBody>
          <a:bodyPr>
            <a:normAutofit fontScale="92500"/>
          </a:bodyPr>
          <a:lstStyle/>
          <a:p>
            <a:pPr marL="458787" lvl="1" indent="-457200" defTabSz="912813">
              <a:lnSpc>
                <a:spcPct val="100000"/>
              </a:lnSpc>
              <a:spcBef>
                <a:spcPts val="600"/>
              </a:spcBef>
              <a:spcAft>
                <a:spcPts val="600"/>
              </a:spcAft>
              <a:buFont typeface="Wingdings" pitchFamily="2" charset="2"/>
              <a:buAutoNum type="circleNumWdWhitePlain"/>
            </a:pPr>
            <a:r>
              <a:rPr lang="zh-TW" altLang="en-US" sz="2800" b="0" dirty="0">
                <a:solidFill>
                  <a:schemeClr val="tx1"/>
                </a:solidFill>
              </a:rPr>
              <a:t>學生因公代表學校參加競賽、研習</a:t>
            </a:r>
            <a:r>
              <a:rPr lang="en-US" altLang="zh-TW" sz="2800" b="0" dirty="0">
                <a:solidFill>
                  <a:schemeClr val="tx1"/>
                </a:solidFill>
              </a:rPr>
              <a:t>…</a:t>
            </a:r>
            <a:r>
              <a:rPr lang="zh-TW" altLang="en-US" sz="2800" b="0" dirty="0">
                <a:solidFill>
                  <a:schemeClr val="tx1"/>
                </a:solidFill>
              </a:rPr>
              <a:t>等，應</a:t>
            </a:r>
            <a:r>
              <a:rPr lang="en-US" altLang="zh-TW" sz="2800" b="0" dirty="0">
                <a:solidFill>
                  <a:schemeClr val="tx1"/>
                </a:solidFill>
              </a:rPr>
              <a:t>【</a:t>
            </a:r>
            <a:r>
              <a:rPr lang="zh-TW" altLang="en-US" sz="2800" b="0" dirty="0">
                <a:solidFill>
                  <a:schemeClr val="tx1"/>
                </a:solidFill>
              </a:rPr>
              <a:t>上簽核准</a:t>
            </a:r>
            <a:r>
              <a:rPr lang="en-US" altLang="zh-TW" sz="2800" b="0" dirty="0">
                <a:solidFill>
                  <a:schemeClr val="tx1"/>
                </a:solidFill>
              </a:rPr>
              <a:t>】</a:t>
            </a:r>
            <a:r>
              <a:rPr lang="zh-TW" altLang="en-US" sz="2800" b="0" dirty="0">
                <a:solidFill>
                  <a:schemeClr val="tx1"/>
                </a:solidFill>
              </a:rPr>
              <a:t>註明出差行程及日數，並檢附</a:t>
            </a:r>
            <a:r>
              <a:rPr lang="en-US" altLang="zh-TW" sz="2800" b="0" dirty="0">
                <a:solidFill>
                  <a:schemeClr val="tx1"/>
                </a:solidFill>
              </a:rPr>
              <a:t>【</a:t>
            </a:r>
            <a:r>
              <a:rPr lang="zh-TW" altLang="en-US" sz="2800" b="0" dirty="0">
                <a:solidFill>
                  <a:schemeClr val="tx1"/>
                </a:solidFill>
              </a:rPr>
              <a:t>經費概算表</a:t>
            </a:r>
            <a:r>
              <a:rPr lang="en-US" altLang="zh-TW" sz="2800" b="0" dirty="0">
                <a:solidFill>
                  <a:schemeClr val="tx1"/>
                </a:solidFill>
              </a:rPr>
              <a:t>】</a:t>
            </a:r>
            <a:r>
              <a:rPr lang="zh-TW" altLang="en-US" sz="2800" b="0" dirty="0">
                <a:solidFill>
                  <a:srgbClr val="FF0000"/>
                </a:solidFill>
              </a:rPr>
              <a:t>，非經事先核准，不予報支。</a:t>
            </a:r>
            <a:endParaRPr lang="en-US" altLang="zh-TW" sz="2800" b="0" dirty="0">
              <a:solidFill>
                <a:srgbClr val="FF0000"/>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sz="2800" b="0" dirty="0">
                <a:solidFill>
                  <a:schemeClr val="tx1"/>
                </a:solidFill>
              </a:rPr>
              <a:t>如有計畫經費補助學生競賽或研習，請使用補助款核銷，</a:t>
            </a:r>
            <a:r>
              <a:rPr lang="zh-TW" altLang="en-US" sz="2800" dirty="0">
                <a:solidFill>
                  <a:srgbClr val="FF0000"/>
                </a:solidFill>
                <a:effectLst>
                  <a:outerShdw blurRad="38100" dist="38100" dir="2700000" algn="tl">
                    <a:srgbClr val="000000">
                      <a:alpha val="43137"/>
                    </a:srgbClr>
                  </a:outerShdw>
                </a:effectLst>
              </a:rPr>
              <a:t>勿使用全校性差旅費核銷請款。</a:t>
            </a:r>
            <a:endParaRPr lang="en-US" altLang="zh-TW" sz="2800" dirty="0">
              <a:solidFill>
                <a:srgbClr val="FF0000"/>
              </a:solidFill>
              <a:effectLst>
                <a:outerShdw blurRad="38100" dist="38100" dir="2700000" algn="tl">
                  <a:srgbClr val="000000">
                    <a:alpha val="43137"/>
                  </a:srgbClr>
                </a:outerShdw>
              </a:effectLst>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sz="2800" b="0" dirty="0">
                <a:solidFill>
                  <a:schemeClr val="tx1"/>
                </a:solidFill>
              </a:rPr>
              <a:t>因不可抗力之因素</a:t>
            </a:r>
            <a:r>
              <a:rPr lang="en-US" altLang="zh-TW" sz="2800" b="0" dirty="0">
                <a:solidFill>
                  <a:schemeClr val="tx1"/>
                </a:solidFill>
              </a:rPr>
              <a:t>(</a:t>
            </a:r>
            <a:r>
              <a:rPr lang="zh-TW" altLang="en-US" sz="2800" b="0" dirty="0">
                <a:solidFill>
                  <a:schemeClr val="tx1"/>
                </a:solidFill>
              </a:rPr>
              <a:t>如颱風、地震等天災</a:t>
            </a:r>
            <a:r>
              <a:rPr lang="en-US" altLang="zh-TW" sz="2800" b="0" dirty="0">
                <a:solidFill>
                  <a:schemeClr val="tx1"/>
                </a:solidFill>
              </a:rPr>
              <a:t>)</a:t>
            </a:r>
            <a:r>
              <a:rPr lang="zh-TW" altLang="en-US" sz="2800" b="0" dirty="0">
                <a:solidFill>
                  <a:schemeClr val="tx1"/>
                </a:solidFill>
              </a:rPr>
              <a:t>而延後回程者，住宿費及雜費，得依規定報支。 </a:t>
            </a:r>
            <a:endParaRPr lang="en-US" altLang="zh-TW" sz="2800" b="0" dirty="0">
              <a:solidFill>
                <a:schemeClr val="tx1"/>
              </a:solidFill>
            </a:endParaRPr>
          </a:p>
          <a:p>
            <a:pPr marL="915975" lvl="2" indent="-457200" defTabSz="912813">
              <a:lnSpc>
                <a:spcPct val="100000"/>
              </a:lnSpc>
              <a:spcBef>
                <a:spcPts val="600"/>
              </a:spcBef>
              <a:spcAft>
                <a:spcPts val="600"/>
              </a:spcAft>
              <a:buFont typeface="Wingdings" pitchFamily="2" charset="2"/>
              <a:buAutoNum type="circleNumWdWhitePlain"/>
            </a:pPr>
            <a:endParaRPr lang="en-US" altLang="zh-TW" sz="24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66</a:t>
            </a:fld>
            <a:endParaRPr lang="en-US" altLang="en-US"/>
          </a:p>
        </p:txBody>
      </p:sp>
    </p:spTree>
    <p:extLst>
      <p:ext uri="{BB962C8B-B14F-4D97-AF65-F5344CB8AC3E}">
        <p14:creationId xmlns:p14="http://schemas.microsoft.com/office/powerpoint/2010/main" val="41511783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2072" y="295836"/>
            <a:ext cx="7886700" cy="1325563"/>
          </a:xfrm>
        </p:spPr>
        <p:txBody>
          <a:bodyPr/>
          <a:lstStyle/>
          <a:p>
            <a:r>
              <a:rPr lang="en-US" altLang="zh-TW" dirty="0"/>
              <a:t>4.6</a:t>
            </a:r>
            <a:r>
              <a:rPr lang="zh-TW" altLang="en-US" dirty="0"/>
              <a:t> 學生差旅費</a:t>
            </a:r>
            <a:r>
              <a:rPr lang="en-US" altLang="zh-TW" dirty="0"/>
              <a:t>-</a:t>
            </a:r>
            <a:r>
              <a:rPr lang="zh-TW" altLang="en-US" dirty="0"/>
              <a:t>交通費</a:t>
            </a:r>
          </a:p>
        </p:txBody>
      </p:sp>
      <p:sp>
        <p:nvSpPr>
          <p:cNvPr id="3" name="內容版面配置區 2"/>
          <p:cNvSpPr>
            <a:spLocks noGrp="1"/>
          </p:cNvSpPr>
          <p:nvPr>
            <p:ph idx="1"/>
          </p:nvPr>
        </p:nvSpPr>
        <p:spPr/>
        <p:txBody>
          <a:bodyPr/>
          <a:lstStyle/>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火車：以</a:t>
            </a:r>
            <a:r>
              <a:rPr lang="en-US" altLang="zh-TW" b="0" dirty="0">
                <a:solidFill>
                  <a:schemeClr val="tx1"/>
                </a:solidFill>
              </a:rPr>
              <a:t>【</a:t>
            </a:r>
            <a:r>
              <a:rPr lang="zh-TW" altLang="en-US" b="0" dirty="0">
                <a:solidFill>
                  <a:schemeClr val="tx1"/>
                </a:solidFill>
              </a:rPr>
              <a:t>自強號票價</a:t>
            </a:r>
            <a:r>
              <a:rPr lang="en-US" altLang="zh-TW" b="0" dirty="0">
                <a:solidFill>
                  <a:schemeClr val="tx1"/>
                </a:solidFill>
              </a:rPr>
              <a:t>】</a:t>
            </a:r>
            <a:r>
              <a:rPr lang="zh-TW" altLang="en-US" b="0" dirty="0">
                <a:solidFill>
                  <a:schemeClr val="tx1"/>
                </a:solidFill>
              </a:rPr>
              <a:t>或</a:t>
            </a:r>
            <a:r>
              <a:rPr lang="en-US" altLang="zh-TW" b="0" dirty="0">
                <a:solidFill>
                  <a:schemeClr val="tx1"/>
                </a:solidFill>
              </a:rPr>
              <a:t>【</a:t>
            </a:r>
            <a:r>
              <a:rPr lang="zh-TW" altLang="en-US" b="0" dirty="0">
                <a:solidFill>
                  <a:schemeClr val="tx1"/>
                </a:solidFill>
              </a:rPr>
              <a:t>公民營客運</a:t>
            </a:r>
            <a:r>
              <a:rPr lang="en-US" altLang="zh-TW" b="0" dirty="0">
                <a:solidFill>
                  <a:schemeClr val="tx1"/>
                </a:solidFill>
              </a:rPr>
              <a:t>】</a:t>
            </a:r>
            <a:r>
              <a:rPr lang="zh-TW" altLang="en-US" b="0" dirty="0">
                <a:solidFill>
                  <a:schemeClr val="tx1"/>
                </a:solidFill>
              </a:rPr>
              <a:t>為原則，請檢具憑證核銷 ，未檢具一律以</a:t>
            </a:r>
            <a:r>
              <a:rPr lang="en-US" altLang="zh-TW" b="0" dirty="0">
                <a:solidFill>
                  <a:schemeClr val="tx1"/>
                </a:solidFill>
              </a:rPr>
              <a:t>【</a:t>
            </a:r>
            <a:r>
              <a:rPr lang="zh-TW" altLang="en-US" b="0" dirty="0">
                <a:solidFill>
                  <a:schemeClr val="tx1"/>
                </a:solidFill>
              </a:rPr>
              <a:t>莒光號票價</a:t>
            </a:r>
            <a:r>
              <a:rPr lang="en-US" altLang="zh-TW" b="0" dirty="0">
                <a:solidFill>
                  <a:schemeClr val="tx1"/>
                </a:solidFill>
              </a:rPr>
              <a:t>】</a:t>
            </a:r>
            <a:r>
              <a:rPr lang="zh-TW" altLang="en-US" b="0" dirty="0">
                <a:solidFill>
                  <a:schemeClr val="tx1"/>
                </a:solidFill>
              </a:rPr>
              <a:t>核銷。</a:t>
            </a:r>
            <a:endParaRPr lang="en-US" altLang="zh-TW" b="0" dirty="0">
              <a:solidFill>
                <a:schemeClr val="tx1"/>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公民營客運：依照行程票價核實復支，請自行上網列印</a:t>
            </a:r>
            <a:r>
              <a:rPr lang="en-US" altLang="zh-TW" b="0" dirty="0">
                <a:solidFill>
                  <a:schemeClr val="tx1"/>
                </a:solidFill>
              </a:rPr>
              <a:t>【</a:t>
            </a:r>
            <a:r>
              <a:rPr lang="zh-TW" altLang="en-US" b="0" dirty="0">
                <a:solidFill>
                  <a:schemeClr val="tx1"/>
                </a:solidFill>
              </a:rPr>
              <a:t>支付標準</a:t>
            </a:r>
            <a:r>
              <a:rPr lang="en-US" altLang="zh-TW" b="0" dirty="0">
                <a:solidFill>
                  <a:schemeClr val="tx1"/>
                </a:solidFill>
              </a:rPr>
              <a:t>】</a:t>
            </a:r>
            <a:r>
              <a:rPr lang="zh-TW" altLang="en-US" b="0" dirty="0">
                <a:solidFill>
                  <a:schemeClr val="tx1"/>
                </a:solidFill>
              </a:rPr>
              <a:t>並送至會計室作業。</a:t>
            </a:r>
            <a:endParaRPr lang="en-US" altLang="zh-TW" b="0" dirty="0">
              <a:solidFill>
                <a:schemeClr val="tx1"/>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搭乘高鐵：請於出差簽呈敘明原因，並取得鈞長同意，未經同意，不得報支。</a:t>
            </a:r>
            <a:endParaRPr lang="en-US" altLang="zh-TW" b="0" dirty="0">
              <a:solidFill>
                <a:schemeClr val="tx1"/>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新竹市、新竹縣、竹南鎮、頭份鎮等地：交通費支付金額以</a:t>
            </a:r>
            <a:r>
              <a:rPr lang="en-US" altLang="zh-TW" b="0" dirty="0">
                <a:solidFill>
                  <a:schemeClr val="tx1"/>
                </a:solidFill>
              </a:rPr>
              <a:t>80</a:t>
            </a:r>
            <a:r>
              <a:rPr lang="zh-TW" altLang="en-US" b="0" dirty="0">
                <a:solidFill>
                  <a:schemeClr val="tx1"/>
                </a:solidFill>
              </a:rPr>
              <a:t>元為上限。</a:t>
            </a:r>
          </a:p>
          <a:p>
            <a:pPr marL="971539" lvl="1" indent="-514350" defTabSz="912813">
              <a:lnSpc>
                <a:spcPct val="100000"/>
              </a:lnSpc>
              <a:spcBef>
                <a:spcPts val="600"/>
              </a:spcBef>
              <a:spcAft>
                <a:spcPts val="600"/>
              </a:spcAft>
              <a:buFont typeface="Wingdings" panose="05000000000000000000" pitchFamily="2" charset="2"/>
              <a:buAutoNum type="circleNumWdWhitePlain"/>
            </a:pPr>
            <a:endParaRPr lang="en-US" altLang="zh-TW"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67</a:t>
            </a:fld>
            <a:endParaRPr lang="en-US" altLang="en-US"/>
          </a:p>
        </p:txBody>
      </p:sp>
    </p:spTree>
    <p:extLst>
      <p:ext uri="{BB962C8B-B14F-4D97-AF65-F5344CB8AC3E}">
        <p14:creationId xmlns:p14="http://schemas.microsoft.com/office/powerpoint/2010/main" val="15179542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4.6 </a:t>
            </a:r>
            <a:r>
              <a:rPr lang="zh-TW" altLang="en-US" dirty="0"/>
              <a:t>學生差旅費</a:t>
            </a:r>
            <a:r>
              <a:rPr lang="en-US" altLang="zh-TW" dirty="0"/>
              <a:t>-</a:t>
            </a:r>
            <a:r>
              <a:rPr lang="zh-TW" altLang="en-US" dirty="0"/>
              <a:t>注意事項</a:t>
            </a:r>
          </a:p>
        </p:txBody>
      </p:sp>
      <p:sp>
        <p:nvSpPr>
          <p:cNvPr id="3" name="內容版面配置區 2"/>
          <p:cNvSpPr>
            <a:spLocks noGrp="1"/>
          </p:cNvSpPr>
          <p:nvPr>
            <p:ph idx="1"/>
          </p:nvPr>
        </p:nvSpPr>
        <p:spPr>
          <a:xfrm>
            <a:off x="628650" y="1690688"/>
            <a:ext cx="7886700" cy="4486275"/>
          </a:xfrm>
        </p:spPr>
        <p:txBody>
          <a:bodyPr>
            <a:normAutofit lnSpcReduction="10000"/>
          </a:bodyPr>
          <a:lstStyle/>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主辦單位如有提供</a:t>
            </a:r>
            <a:r>
              <a:rPr lang="en-US" altLang="zh-TW" sz="2200" b="0" dirty="0">
                <a:solidFill>
                  <a:schemeClr val="tx1"/>
                </a:solidFill>
              </a:rPr>
              <a:t>【</a:t>
            </a:r>
            <a:r>
              <a:rPr lang="zh-TW" altLang="en-US" sz="2200" b="0" dirty="0">
                <a:solidFill>
                  <a:schemeClr val="tx1"/>
                </a:solidFill>
              </a:rPr>
              <a:t>交通費</a:t>
            </a:r>
            <a:r>
              <a:rPr lang="en-US" altLang="zh-TW" sz="2200" b="0" dirty="0">
                <a:solidFill>
                  <a:schemeClr val="tx1"/>
                </a:solidFill>
              </a:rPr>
              <a:t>】</a:t>
            </a:r>
            <a:r>
              <a:rPr lang="zh-TW" altLang="en-US" sz="2200" b="0" dirty="0">
                <a:solidFill>
                  <a:schemeClr val="tx1"/>
                </a:solidFill>
              </a:rPr>
              <a:t>、</a:t>
            </a:r>
            <a:r>
              <a:rPr lang="en-US" altLang="zh-TW" sz="2200" b="0" dirty="0">
                <a:solidFill>
                  <a:schemeClr val="tx1"/>
                </a:solidFill>
              </a:rPr>
              <a:t> 【</a:t>
            </a:r>
            <a:r>
              <a:rPr lang="zh-TW" altLang="en-US" sz="2200" b="0" dirty="0">
                <a:solidFill>
                  <a:schemeClr val="tx1"/>
                </a:solidFill>
              </a:rPr>
              <a:t>住宿費</a:t>
            </a:r>
            <a:r>
              <a:rPr lang="en-US" altLang="zh-TW" sz="2200" b="0" dirty="0">
                <a:solidFill>
                  <a:schemeClr val="tx1"/>
                </a:solidFill>
              </a:rPr>
              <a:t>】</a:t>
            </a:r>
            <a:r>
              <a:rPr lang="zh-TW" altLang="en-US" sz="2200" b="0" dirty="0">
                <a:solidFill>
                  <a:schemeClr val="tx1"/>
                </a:solidFill>
              </a:rPr>
              <a:t>、</a:t>
            </a:r>
            <a:r>
              <a:rPr lang="en-US" altLang="zh-TW" sz="2200" b="0" dirty="0">
                <a:solidFill>
                  <a:schemeClr val="tx1"/>
                </a:solidFill>
              </a:rPr>
              <a:t> 【</a:t>
            </a:r>
            <a:r>
              <a:rPr lang="zh-TW" altLang="en-US" sz="2200" b="0" dirty="0">
                <a:solidFill>
                  <a:schemeClr val="tx1"/>
                </a:solidFill>
              </a:rPr>
              <a:t>平安保險費</a:t>
            </a:r>
            <a:r>
              <a:rPr lang="en-US" altLang="zh-TW" sz="2200" b="0" dirty="0">
                <a:solidFill>
                  <a:schemeClr val="tx1"/>
                </a:solidFill>
              </a:rPr>
              <a:t>】 </a:t>
            </a:r>
            <a:r>
              <a:rPr lang="zh-TW" altLang="en-US" sz="2200" b="0" dirty="0">
                <a:solidFill>
                  <a:schemeClr val="tx1"/>
                </a:solidFill>
              </a:rPr>
              <a:t>，不得報支。</a:t>
            </a:r>
            <a:endParaRPr lang="en-US" altLang="zh-TW" sz="22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主辦單位提供膳者</a:t>
            </a:r>
            <a:r>
              <a:rPr lang="en-US" altLang="zh-TW" sz="2200" b="0" dirty="0">
                <a:solidFill>
                  <a:schemeClr val="tx1"/>
                </a:solidFill>
              </a:rPr>
              <a:t>(</a:t>
            </a:r>
            <a:r>
              <a:rPr lang="zh-TW" altLang="en-US" sz="2200" b="0" dirty="0">
                <a:solidFill>
                  <a:schemeClr val="tx1"/>
                </a:solidFill>
              </a:rPr>
              <a:t>含全日與半日</a:t>
            </a:r>
            <a:r>
              <a:rPr lang="en-US" altLang="zh-TW" sz="2200" b="0" dirty="0">
                <a:solidFill>
                  <a:schemeClr val="tx1"/>
                </a:solidFill>
              </a:rPr>
              <a:t>)</a:t>
            </a:r>
            <a:r>
              <a:rPr lang="zh-TW" altLang="en-US" sz="2200" b="0" dirty="0">
                <a:solidFill>
                  <a:schemeClr val="tx1"/>
                </a:solidFill>
              </a:rPr>
              <a:t>，</a:t>
            </a:r>
            <a:r>
              <a:rPr lang="en-US" altLang="zh-TW" sz="2200" b="0" dirty="0">
                <a:solidFill>
                  <a:schemeClr val="tx1"/>
                </a:solidFill>
              </a:rPr>
              <a:t> 【</a:t>
            </a:r>
            <a:r>
              <a:rPr lang="zh-TW" altLang="en-US" sz="2200" b="0" dirty="0">
                <a:solidFill>
                  <a:schemeClr val="tx1"/>
                </a:solidFill>
              </a:rPr>
              <a:t>雜費按</a:t>
            </a:r>
            <a:r>
              <a:rPr lang="en-US" altLang="zh-TW" sz="2200" b="0" dirty="0">
                <a:solidFill>
                  <a:schemeClr val="tx1"/>
                </a:solidFill>
              </a:rPr>
              <a:t>1/2</a:t>
            </a:r>
            <a:r>
              <a:rPr lang="zh-TW" altLang="en-US" sz="2200" b="0" dirty="0">
                <a:solidFill>
                  <a:schemeClr val="tx1"/>
                </a:solidFill>
              </a:rPr>
              <a:t>報支</a:t>
            </a:r>
            <a:r>
              <a:rPr lang="en-US" altLang="zh-TW" sz="2200" b="0" dirty="0">
                <a:solidFill>
                  <a:schemeClr val="tx1"/>
                </a:solidFill>
              </a:rPr>
              <a:t>】 </a:t>
            </a:r>
            <a:r>
              <a:rPr lang="zh-TW" altLang="en-US" sz="2200" b="0" dirty="0">
                <a:solidFill>
                  <a:schemeClr val="tx1"/>
                </a:solidFill>
              </a:rPr>
              <a:t>。</a:t>
            </a:r>
            <a:endParaRPr lang="en-US" altLang="zh-TW" sz="22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因賽程及活動需每天往返者，交通費及雜費可用每日往返核支，但不得報支住宿費。</a:t>
            </a:r>
            <a:endParaRPr lang="en-US" altLang="zh-TW" sz="22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活動行程下午</a:t>
            </a:r>
            <a:r>
              <a:rPr lang="en-US" altLang="zh-TW" sz="2200" b="0" dirty="0">
                <a:solidFill>
                  <a:schemeClr val="tx1"/>
                </a:solidFill>
              </a:rPr>
              <a:t>6:00</a:t>
            </a:r>
            <a:r>
              <a:rPr lang="zh-TW" altLang="en-US" sz="2200" b="0" dirty="0">
                <a:solidFill>
                  <a:schemeClr val="tx1"/>
                </a:solidFill>
              </a:rPr>
              <a:t>結束且次日無活動，不得報支住宿費。</a:t>
            </a:r>
            <a:endParaRPr lang="en-US" altLang="zh-TW" sz="22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離島地區，基隆市</a:t>
            </a:r>
            <a:r>
              <a:rPr lang="en-US" altLang="zh-TW" sz="2200" b="0" dirty="0">
                <a:solidFill>
                  <a:schemeClr val="tx1"/>
                </a:solidFill>
              </a:rPr>
              <a:t>(</a:t>
            </a:r>
            <a:r>
              <a:rPr lang="zh-TW" altLang="en-US" sz="2200" b="0" dirty="0">
                <a:solidFill>
                  <a:schemeClr val="tx1"/>
                </a:solidFill>
              </a:rPr>
              <a:t>含</a:t>
            </a:r>
            <a:r>
              <a:rPr lang="en-US" altLang="zh-TW" sz="2200" b="0" dirty="0">
                <a:solidFill>
                  <a:schemeClr val="tx1"/>
                </a:solidFill>
              </a:rPr>
              <a:t>)</a:t>
            </a:r>
            <a:r>
              <a:rPr lang="zh-TW" altLang="en-US" sz="2200" b="0" dirty="0">
                <a:solidFill>
                  <a:schemeClr val="tx1"/>
                </a:solidFill>
              </a:rPr>
              <a:t>以北、雲林縣</a:t>
            </a:r>
            <a:r>
              <a:rPr lang="en-US" altLang="zh-TW" sz="2200" b="0" dirty="0">
                <a:solidFill>
                  <a:schemeClr val="tx1"/>
                </a:solidFill>
              </a:rPr>
              <a:t>(</a:t>
            </a:r>
            <a:r>
              <a:rPr lang="zh-TW" altLang="en-US" sz="2200" b="0" dirty="0">
                <a:solidFill>
                  <a:schemeClr val="tx1"/>
                </a:solidFill>
              </a:rPr>
              <a:t>含</a:t>
            </a:r>
            <a:r>
              <a:rPr lang="en-US" altLang="zh-TW" sz="2200" b="0" dirty="0">
                <a:solidFill>
                  <a:schemeClr val="tx1"/>
                </a:solidFill>
              </a:rPr>
              <a:t>)</a:t>
            </a:r>
            <a:r>
              <a:rPr lang="zh-TW" altLang="en-US" sz="2200" b="0" dirty="0">
                <a:solidFill>
                  <a:schemeClr val="tx1"/>
                </a:solidFill>
              </a:rPr>
              <a:t>以南及東部地區或火車、 汽車不能直達，須在當天</a:t>
            </a:r>
            <a:r>
              <a:rPr lang="en-US" altLang="zh-TW" sz="2200" b="0" dirty="0">
                <a:solidFill>
                  <a:schemeClr val="tx1"/>
                </a:solidFill>
              </a:rPr>
              <a:t>9:00</a:t>
            </a:r>
            <a:r>
              <a:rPr lang="zh-TW" altLang="en-US" sz="2200" b="0" dirty="0">
                <a:solidFill>
                  <a:schemeClr val="tx1"/>
                </a:solidFill>
              </a:rPr>
              <a:t>時前到達者，得提前一日出發，得報支雜費及住宿費。</a:t>
            </a:r>
            <a:endParaRPr lang="en-US" altLang="zh-TW" sz="22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投保日期非出差日，不予報支。</a:t>
            </a:r>
            <a:endParaRPr lang="en-US" altLang="zh-TW" sz="22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出差地點與報支地點應相同，不同請於簽呈或請款單說明。</a:t>
            </a:r>
            <a:endParaRPr lang="en-US" altLang="zh-TW" sz="22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68</a:t>
            </a:fld>
            <a:endParaRPr lang="en-US" altLang="en-US"/>
          </a:p>
        </p:txBody>
      </p:sp>
    </p:spTree>
    <p:extLst>
      <p:ext uri="{BB962C8B-B14F-4D97-AF65-F5344CB8AC3E}">
        <p14:creationId xmlns:p14="http://schemas.microsoft.com/office/powerpoint/2010/main" val="8204045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8700" y="685800"/>
            <a:ext cx="7486650" cy="1485900"/>
          </a:xfrm>
        </p:spPr>
        <p:txBody>
          <a:bodyPr/>
          <a:lstStyle/>
          <a:p>
            <a:r>
              <a:rPr lang="en-US" altLang="zh-TW" dirty="0"/>
              <a:t>4.6</a:t>
            </a:r>
            <a:r>
              <a:rPr lang="zh-TW" altLang="en-US" dirty="0"/>
              <a:t> 學生差旅費</a:t>
            </a:r>
            <a:r>
              <a:rPr lang="en-US" altLang="zh-TW" dirty="0"/>
              <a:t>-</a:t>
            </a:r>
            <a:r>
              <a:rPr lang="zh-TW" altLang="en-US" dirty="0"/>
              <a:t>長途租車費用</a:t>
            </a:r>
          </a:p>
        </p:txBody>
      </p:sp>
      <p:sp>
        <p:nvSpPr>
          <p:cNvPr id="3" name="內容版面配置區 2"/>
          <p:cNvSpPr>
            <a:spLocks noGrp="1"/>
          </p:cNvSpPr>
          <p:nvPr>
            <p:ph idx="1"/>
          </p:nvPr>
        </p:nvSpPr>
        <p:spPr>
          <a:xfrm>
            <a:off x="628650" y="1556792"/>
            <a:ext cx="7886700" cy="4680520"/>
          </a:xfrm>
        </p:spPr>
        <p:txBody>
          <a:bodyPr>
            <a:normAutofit lnSpcReduction="10000"/>
          </a:bodyPr>
          <a:lstStyle/>
          <a:p>
            <a:pPr>
              <a:lnSpc>
                <a:spcPct val="100000"/>
              </a:lnSpc>
              <a:spcBef>
                <a:spcPts val="600"/>
              </a:spcBef>
              <a:spcAft>
                <a:spcPts val="600"/>
              </a:spcAft>
            </a:pPr>
            <a:r>
              <a:rPr lang="zh-TW" altLang="en-US" sz="2400" b="0" dirty="0">
                <a:solidFill>
                  <a:schemeClr val="tx1"/>
                </a:solidFill>
              </a:rPr>
              <a:t>租車費用：指因學生團體</a:t>
            </a:r>
            <a:r>
              <a:rPr lang="en-US" altLang="zh-TW" sz="2400" b="0" dirty="0">
                <a:solidFill>
                  <a:schemeClr val="tx1"/>
                </a:solidFill>
              </a:rPr>
              <a:t>(20</a:t>
            </a:r>
            <a:r>
              <a:rPr lang="zh-TW" altLang="en-US" sz="2400" b="0" dirty="0">
                <a:solidFill>
                  <a:schemeClr val="tx1"/>
                </a:solidFill>
              </a:rPr>
              <a:t>人以上</a:t>
            </a:r>
            <a:r>
              <a:rPr lang="en-US" altLang="zh-TW" sz="2400" b="0" dirty="0">
                <a:solidFill>
                  <a:schemeClr val="tx1"/>
                </a:solidFill>
              </a:rPr>
              <a:t>)</a:t>
            </a:r>
            <a:r>
              <a:rPr lang="zh-TW" altLang="en-US" sz="2400" b="0" dirty="0">
                <a:solidFill>
                  <a:schemeClr val="tx1"/>
                </a:solidFill>
              </a:rPr>
              <a:t>而需要大型交通工具，不得以個人出差報支。</a:t>
            </a:r>
            <a:endParaRPr lang="en-US" altLang="zh-TW" sz="2400" b="0" dirty="0">
              <a:solidFill>
                <a:schemeClr val="tx1"/>
              </a:solidFill>
            </a:endParaRPr>
          </a:p>
          <a:p>
            <a:pPr>
              <a:lnSpc>
                <a:spcPct val="100000"/>
              </a:lnSpc>
              <a:spcBef>
                <a:spcPts val="600"/>
              </a:spcBef>
              <a:spcAft>
                <a:spcPts val="600"/>
              </a:spcAft>
            </a:pPr>
            <a:r>
              <a:rPr lang="zh-TW" altLang="en-US" sz="2400" b="0" dirty="0">
                <a:solidFill>
                  <a:schemeClr val="tx1"/>
                </a:solidFill>
              </a:rPr>
              <a:t>上限金額：每</a:t>
            </a:r>
            <a:r>
              <a:rPr lang="en-US" altLang="zh-TW" sz="2400" b="0" dirty="0">
                <a:solidFill>
                  <a:schemeClr val="tx1"/>
                </a:solidFill>
              </a:rPr>
              <a:t>1</a:t>
            </a:r>
            <a:r>
              <a:rPr lang="zh-TW" altLang="zh-TW" sz="2400" b="0" dirty="0">
                <a:solidFill>
                  <a:schemeClr val="tx1"/>
                </a:solidFill>
              </a:rPr>
              <a:t>車</a:t>
            </a:r>
            <a:r>
              <a:rPr lang="en-US" altLang="zh-TW" sz="2400" b="0" dirty="0">
                <a:solidFill>
                  <a:schemeClr val="tx1"/>
                </a:solidFill>
              </a:rPr>
              <a:t>/1</a:t>
            </a:r>
            <a:r>
              <a:rPr lang="zh-TW" altLang="zh-TW" sz="2400" b="0" dirty="0">
                <a:solidFill>
                  <a:schemeClr val="tx1"/>
                </a:solidFill>
              </a:rPr>
              <a:t>日</a:t>
            </a:r>
            <a:r>
              <a:rPr lang="zh-TW" altLang="en-US" sz="2400" b="0" dirty="0">
                <a:solidFill>
                  <a:schemeClr val="tx1"/>
                </a:solidFill>
              </a:rPr>
              <a:t>金額上限如下表所示</a:t>
            </a:r>
            <a:r>
              <a:rPr lang="zh-TW" altLang="zh-TW" sz="2400" b="0" dirty="0">
                <a:solidFill>
                  <a:schemeClr val="tx1"/>
                </a:solidFill>
              </a:rPr>
              <a:t>。</a:t>
            </a:r>
            <a:endParaRPr lang="en-US" altLang="zh-TW" sz="2400" b="0" dirty="0">
              <a:solidFill>
                <a:schemeClr val="tx1"/>
              </a:solidFill>
            </a:endParaRPr>
          </a:p>
          <a:p>
            <a:pPr>
              <a:lnSpc>
                <a:spcPct val="100000"/>
              </a:lnSpc>
              <a:spcBef>
                <a:spcPts val="600"/>
              </a:spcBef>
              <a:spcAft>
                <a:spcPts val="600"/>
              </a:spcAft>
            </a:pPr>
            <a:endParaRPr lang="en-US" altLang="zh-TW" sz="2400" b="0" dirty="0">
              <a:solidFill>
                <a:schemeClr val="tx1"/>
              </a:solidFill>
            </a:endParaRPr>
          </a:p>
          <a:p>
            <a:pPr>
              <a:lnSpc>
                <a:spcPct val="100000"/>
              </a:lnSpc>
              <a:spcBef>
                <a:spcPts val="600"/>
              </a:spcBef>
              <a:spcAft>
                <a:spcPts val="600"/>
              </a:spcAft>
            </a:pPr>
            <a:endParaRPr lang="en-US" altLang="zh-TW" sz="2400" b="0" dirty="0">
              <a:solidFill>
                <a:schemeClr val="tx1"/>
              </a:solidFill>
            </a:endParaRPr>
          </a:p>
          <a:p>
            <a:pPr>
              <a:lnSpc>
                <a:spcPct val="100000"/>
              </a:lnSpc>
              <a:spcBef>
                <a:spcPts val="600"/>
              </a:spcBef>
              <a:spcAft>
                <a:spcPts val="600"/>
              </a:spcAft>
            </a:pPr>
            <a:endParaRPr lang="en-US" altLang="zh-TW" sz="2400" b="0" dirty="0">
              <a:solidFill>
                <a:schemeClr val="tx1"/>
              </a:solidFill>
            </a:endParaRPr>
          </a:p>
          <a:p>
            <a:pPr>
              <a:lnSpc>
                <a:spcPct val="100000"/>
              </a:lnSpc>
              <a:spcBef>
                <a:spcPts val="600"/>
              </a:spcBef>
              <a:spcAft>
                <a:spcPts val="600"/>
              </a:spcAft>
            </a:pPr>
            <a:endParaRPr lang="en-US" altLang="zh-TW" sz="2400" b="0" dirty="0">
              <a:solidFill>
                <a:schemeClr val="tx1"/>
              </a:solidFill>
            </a:endParaRPr>
          </a:p>
          <a:p>
            <a:pPr>
              <a:lnSpc>
                <a:spcPct val="100000"/>
              </a:lnSpc>
              <a:spcBef>
                <a:spcPts val="600"/>
              </a:spcBef>
              <a:spcAft>
                <a:spcPts val="600"/>
              </a:spcAft>
            </a:pPr>
            <a:endParaRPr lang="en-US" altLang="zh-TW" sz="2400" b="0" dirty="0">
              <a:solidFill>
                <a:schemeClr val="tx1"/>
              </a:solidFill>
            </a:endParaRPr>
          </a:p>
          <a:p>
            <a:pPr>
              <a:lnSpc>
                <a:spcPct val="100000"/>
              </a:lnSpc>
              <a:spcBef>
                <a:spcPts val="600"/>
              </a:spcBef>
              <a:spcAft>
                <a:spcPts val="600"/>
              </a:spcAft>
            </a:pPr>
            <a:endParaRPr lang="en-US" altLang="zh-TW" sz="2400" b="0" dirty="0">
              <a:solidFill>
                <a:schemeClr val="tx1"/>
              </a:solidFill>
            </a:endParaRPr>
          </a:p>
          <a:p>
            <a:pPr>
              <a:lnSpc>
                <a:spcPct val="100000"/>
              </a:lnSpc>
              <a:spcBef>
                <a:spcPts val="600"/>
              </a:spcBef>
              <a:spcAft>
                <a:spcPts val="600"/>
              </a:spcAft>
            </a:pPr>
            <a:r>
              <a:rPr lang="zh-TW" altLang="en-US" sz="2400" b="0" dirty="0">
                <a:solidFill>
                  <a:schemeClr val="tx1"/>
                </a:solidFill>
              </a:rPr>
              <a:t>遊覽車費用，請檢附憑證核實報支</a:t>
            </a:r>
            <a:r>
              <a:rPr lang="zh-TW" altLang="zh-TW" sz="2400" b="0" dirty="0">
                <a:solidFill>
                  <a:schemeClr val="tx1"/>
                </a:solidFill>
              </a:rPr>
              <a:t>。</a:t>
            </a:r>
            <a:endParaRPr lang="zh-TW" altLang="en-US" sz="24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69</a:t>
            </a:fld>
            <a:endParaRPr lang="en-US" altLang="en-US"/>
          </a:p>
        </p:txBody>
      </p:sp>
      <p:graphicFrame>
        <p:nvGraphicFramePr>
          <p:cNvPr id="8" name="表格 7"/>
          <p:cNvGraphicFramePr>
            <a:graphicFrameLocks noGrp="1"/>
          </p:cNvGraphicFramePr>
          <p:nvPr>
            <p:extLst>
              <p:ext uri="{D42A27DB-BD31-4B8C-83A1-F6EECF244321}">
                <p14:modId xmlns:p14="http://schemas.microsoft.com/office/powerpoint/2010/main" val="3248961054"/>
              </p:ext>
            </p:extLst>
          </p:nvPr>
        </p:nvGraphicFramePr>
        <p:xfrm>
          <a:off x="1403648" y="2882355"/>
          <a:ext cx="6912768" cy="2496135"/>
        </p:xfrm>
        <a:graphic>
          <a:graphicData uri="http://schemas.openxmlformats.org/drawingml/2006/table">
            <a:tbl>
              <a:tblPr>
                <a:tableStyleId>{5C22544A-7EE6-4342-B048-85BDC9FD1C3A}</a:tableStyleId>
              </a:tblPr>
              <a:tblGrid>
                <a:gridCol w="3722259">
                  <a:extLst>
                    <a:ext uri="{9D8B030D-6E8A-4147-A177-3AD203B41FA5}">
                      <a16:colId xmlns:a16="http://schemas.microsoft.com/office/drawing/2014/main" val="20000"/>
                    </a:ext>
                  </a:extLst>
                </a:gridCol>
                <a:gridCol w="3190509">
                  <a:extLst>
                    <a:ext uri="{9D8B030D-6E8A-4147-A177-3AD203B41FA5}">
                      <a16:colId xmlns:a16="http://schemas.microsoft.com/office/drawing/2014/main" val="20001"/>
                    </a:ext>
                  </a:extLst>
                </a:gridCol>
              </a:tblGrid>
              <a:tr h="271697">
                <a:tc>
                  <a:txBody>
                    <a:bodyPr/>
                    <a:lstStyle/>
                    <a:p>
                      <a:pPr algn="ctr" fontAlgn="ctr"/>
                      <a:r>
                        <a:rPr lang="zh-TW" altLang="en-US" sz="2000" b="1" u="none" strike="noStrike" dirty="0">
                          <a:solidFill>
                            <a:schemeClr val="tx1"/>
                          </a:solidFill>
                          <a:effectLst/>
                          <a:latin typeface="微軟正黑體" panose="020B0604030504040204" pitchFamily="34" charset="-120"/>
                          <a:ea typeface="微軟正黑體" panose="020B0604030504040204" pitchFamily="34" charset="-120"/>
                        </a:rPr>
                        <a:t>目的地</a:t>
                      </a:r>
                      <a:endParaRPr lang="zh-TW" altLang="en-US" sz="2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tc>
                  <a:txBody>
                    <a:bodyPr/>
                    <a:lstStyle/>
                    <a:p>
                      <a:pPr algn="ctr" fontAlgn="ctr"/>
                      <a:r>
                        <a:rPr lang="zh-TW" altLang="en-US" sz="2000" b="1" u="none" strike="noStrike" dirty="0">
                          <a:solidFill>
                            <a:schemeClr val="tx1"/>
                          </a:solidFill>
                          <a:effectLst/>
                          <a:latin typeface="微軟正黑體" panose="020B0604030504040204" pitchFamily="34" charset="-120"/>
                          <a:ea typeface="微軟正黑體" panose="020B0604030504040204" pitchFamily="34" charset="-120"/>
                        </a:rPr>
                        <a:t>上限金額</a:t>
                      </a:r>
                      <a:endParaRPr lang="zh-TW" altLang="en-US" sz="2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0"/>
                  </a:ext>
                </a:extLst>
              </a:tr>
              <a:tr h="436362">
                <a:tc>
                  <a:txBody>
                    <a:bodyPr/>
                    <a:lstStyle/>
                    <a:p>
                      <a:pPr algn="ctr" fontAlgn="ctr"/>
                      <a:r>
                        <a:rPr lang="zh-TW" altLang="en-US" sz="2000" u="none" strike="noStrike" dirty="0">
                          <a:solidFill>
                            <a:schemeClr val="tx1"/>
                          </a:solidFill>
                          <a:effectLst/>
                          <a:latin typeface="微軟正黑體" panose="020B0604030504040204" pitchFamily="34" charset="-120"/>
                          <a:ea typeface="微軟正黑體" panose="020B0604030504040204" pitchFamily="34" charset="-120"/>
                        </a:rPr>
                        <a:t>台北、台中</a:t>
                      </a:r>
                      <a:endParaRPr lang="zh-TW" alt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tc>
                  <a:txBody>
                    <a:bodyPr/>
                    <a:lstStyle/>
                    <a:p>
                      <a:pPr algn="ctr" fontAlgn="ctr"/>
                      <a:r>
                        <a:rPr lang="en-US" sz="2000" u="none" strike="noStrike">
                          <a:solidFill>
                            <a:schemeClr val="tx1"/>
                          </a:solidFill>
                          <a:effectLst/>
                          <a:latin typeface="微軟正黑體" panose="020B0604030504040204" pitchFamily="34" charset="-120"/>
                          <a:ea typeface="微軟正黑體" panose="020B0604030504040204" pitchFamily="34" charset="-120"/>
                        </a:rPr>
                        <a:t>10,000</a:t>
                      </a:r>
                      <a:endParaRPr lang="en-US" sz="2000" b="0" i="0" u="none" strike="noStrike">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1"/>
                  </a:ext>
                </a:extLst>
              </a:tr>
              <a:tr h="436362">
                <a:tc>
                  <a:txBody>
                    <a:bodyPr/>
                    <a:lstStyle/>
                    <a:p>
                      <a:pPr algn="ctr" fontAlgn="ctr"/>
                      <a:r>
                        <a:rPr lang="zh-TW" altLang="en-US" sz="2000" u="none" strike="noStrike" dirty="0">
                          <a:solidFill>
                            <a:schemeClr val="tx1"/>
                          </a:solidFill>
                          <a:effectLst/>
                          <a:latin typeface="微軟正黑體" panose="020B0604030504040204" pitchFamily="34" charset="-120"/>
                          <a:ea typeface="微軟正黑體" panose="020B0604030504040204" pitchFamily="34" charset="-120"/>
                        </a:rPr>
                        <a:t>基隆、宜蘭</a:t>
                      </a:r>
                      <a:endParaRPr lang="zh-TW" alt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tc>
                  <a:txBody>
                    <a:bodyPr/>
                    <a:lstStyle/>
                    <a:p>
                      <a:pPr algn="ctr" fontAlgn="ctr"/>
                      <a:r>
                        <a:rPr lang="en-US" sz="2000" u="none" strike="noStrike">
                          <a:solidFill>
                            <a:schemeClr val="tx1"/>
                          </a:solidFill>
                          <a:effectLst/>
                          <a:latin typeface="微軟正黑體" panose="020B0604030504040204" pitchFamily="34" charset="-120"/>
                          <a:ea typeface="微軟正黑體" panose="020B0604030504040204" pitchFamily="34" charset="-120"/>
                        </a:rPr>
                        <a:t>13,000</a:t>
                      </a:r>
                      <a:endParaRPr lang="en-US" sz="2000" b="0" i="0" u="none" strike="noStrike">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2"/>
                  </a:ext>
                </a:extLst>
              </a:tr>
              <a:tr h="436362">
                <a:tc>
                  <a:txBody>
                    <a:bodyPr/>
                    <a:lstStyle/>
                    <a:p>
                      <a:pPr algn="ctr" fontAlgn="ctr"/>
                      <a:r>
                        <a:rPr lang="zh-TW" altLang="en-US" sz="2000" u="none" strike="noStrike" dirty="0">
                          <a:solidFill>
                            <a:schemeClr val="tx1"/>
                          </a:solidFill>
                          <a:effectLst/>
                          <a:latin typeface="微軟正黑體" panose="020B0604030504040204" pitchFamily="34" charset="-120"/>
                          <a:ea typeface="微軟正黑體" panose="020B0604030504040204" pitchFamily="34" charset="-120"/>
                        </a:rPr>
                        <a:t>嘉義、台南</a:t>
                      </a:r>
                      <a:endParaRPr lang="zh-TW" alt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tc>
                  <a:txBody>
                    <a:bodyPr/>
                    <a:lstStyle/>
                    <a:p>
                      <a:pPr algn="ctr" fontAlgn="ctr"/>
                      <a:r>
                        <a:rPr lang="en-US" sz="2000" u="none" strike="noStrike" dirty="0">
                          <a:solidFill>
                            <a:schemeClr val="tx1"/>
                          </a:solidFill>
                          <a:effectLst/>
                          <a:latin typeface="微軟正黑體" panose="020B0604030504040204" pitchFamily="34" charset="-120"/>
                          <a:ea typeface="微軟正黑體" panose="020B0604030504040204" pitchFamily="34" charset="-120"/>
                        </a:rPr>
                        <a:t>14,000</a:t>
                      </a:r>
                      <a:endParaRPr 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3"/>
                  </a:ext>
                </a:extLst>
              </a:tr>
              <a:tr h="436362">
                <a:tc>
                  <a:txBody>
                    <a:bodyPr/>
                    <a:lstStyle/>
                    <a:p>
                      <a:pPr algn="ctr" fontAlgn="ctr"/>
                      <a:r>
                        <a:rPr lang="zh-TW" altLang="en-US" sz="2000" u="none" strike="noStrike" dirty="0">
                          <a:solidFill>
                            <a:schemeClr val="tx1"/>
                          </a:solidFill>
                          <a:effectLst/>
                          <a:latin typeface="微軟正黑體" panose="020B0604030504040204" pitchFamily="34" charset="-120"/>
                          <a:ea typeface="微軟正黑體" panose="020B0604030504040204" pitchFamily="34" charset="-120"/>
                        </a:rPr>
                        <a:t>高雄、屏東</a:t>
                      </a:r>
                      <a:endParaRPr lang="zh-TW" alt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tc>
                  <a:txBody>
                    <a:bodyPr/>
                    <a:lstStyle/>
                    <a:p>
                      <a:pPr algn="ctr" fontAlgn="ctr"/>
                      <a:r>
                        <a:rPr lang="en-US" sz="2000" u="none" strike="noStrike" dirty="0">
                          <a:solidFill>
                            <a:schemeClr val="tx1"/>
                          </a:solidFill>
                          <a:effectLst/>
                          <a:latin typeface="微軟正黑體" panose="020B0604030504040204" pitchFamily="34" charset="-120"/>
                          <a:ea typeface="微軟正黑體" panose="020B0604030504040204" pitchFamily="34" charset="-120"/>
                        </a:rPr>
                        <a:t>16,000</a:t>
                      </a:r>
                      <a:endParaRPr 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4"/>
                  </a:ext>
                </a:extLst>
              </a:tr>
              <a:tr h="436362">
                <a:tc>
                  <a:txBody>
                    <a:bodyPr/>
                    <a:lstStyle/>
                    <a:p>
                      <a:pPr algn="ctr" fontAlgn="ctr"/>
                      <a:r>
                        <a:rPr lang="zh-TW" altLang="en-US" sz="2000" u="none" strike="noStrike" dirty="0">
                          <a:solidFill>
                            <a:schemeClr val="tx1"/>
                          </a:solidFill>
                          <a:effectLst/>
                          <a:latin typeface="微軟正黑體" panose="020B0604030504040204" pitchFamily="34" charset="-120"/>
                          <a:ea typeface="微軟正黑體" panose="020B0604030504040204" pitchFamily="34" charset="-120"/>
                        </a:rPr>
                        <a:t>花蓮、台東</a:t>
                      </a:r>
                      <a:endParaRPr lang="zh-TW" alt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tc>
                  <a:txBody>
                    <a:bodyPr/>
                    <a:lstStyle/>
                    <a:p>
                      <a:pPr algn="ctr" fontAlgn="ctr"/>
                      <a:r>
                        <a:rPr lang="en-US" sz="2000" u="none" strike="noStrike" dirty="0">
                          <a:solidFill>
                            <a:schemeClr val="tx1"/>
                          </a:solidFill>
                          <a:effectLst/>
                          <a:latin typeface="微軟正黑體" panose="020B0604030504040204" pitchFamily="34" charset="-120"/>
                          <a:ea typeface="微軟正黑體" panose="020B0604030504040204" pitchFamily="34" charset="-120"/>
                        </a:rPr>
                        <a:t>20,000</a:t>
                      </a:r>
                      <a:endParaRPr 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2768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16865C-80DE-4225-A15F-CA1AC11A6097}"/>
              </a:ext>
            </a:extLst>
          </p:cNvPr>
          <p:cNvSpPr>
            <a:spLocks noGrp="1"/>
          </p:cNvSpPr>
          <p:nvPr>
            <p:ph type="title"/>
          </p:nvPr>
        </p:nvSpPr>
        <p:spPr>
          <a:xfrm>
            <a:off x="1028700" y="188640"/>
            <a:ext cx="7935788" cy="1159024"/>
          </a:xfrm>
        </p:spPr>
        <p:txBody>
          <a:bodyPr>
            <a:normAutofit fontScale="90000"/>
          </a:bodyPr>
          <a:lstStyle/>
          <a:p>
            <a:r>
              <a:rPr lang="zh-TW" altLang="en-US" b="1" dirty="0">
                <a:solidFill>
                  <a:srgbClr val="0000FF"/>
                </a:solidFill>
                <a:latin typeface="+mj-ea"/>
              </a:rPr>
              <a:t>其它與核銷相關共同注意事項宣導</a:t>
            </a:r>
            <a:r>
              <a:rPr lang="zh-TW" altLang="en-US" dirty="0"/>
              <a:t>補充保險費</a:t>
            </a:r>
            <a:r>
              <a:rPr lang="en-US" altLang="zh-TW" dirty="0"/>
              <a:t>—</a:t>
            </a:r>
            <a:r>
              <a:rPr lang="zh-TW" altLang="en-US" dirty="0"/>
              <a:t>就源扣繳</a:t>
            </a:r>
            <a:br>
              <a:rPr lang="en-US" altLang="zh-TW" dirty="0"/>
            </a:br>
            <a:r>
              <a:rPr lang="zh-TW" altLang="en-US" sz="3600" dirty="0"/>
              <a:t>哪些所得或收入項目要扣補充保費</a:t>
            </a:r>
          </a:p>
        </p:txBody>
      </p:sp>
      <p:graphicFrame>
        <p:nvGraphicFramePr>
          <p:cNvPr id="5" name="內容版面配置區 4">
            <a:extLst>
              <a:ext uri="{FF2B5EF4-FFF2-40B4-BE49-F238E27FC236}">
                <a16:creationId xmlns:a16="http://schemas.microsoft.com/office/drawing/2014/main" id="{16177BE8-4F26-4CA7-9CB9-4E10BA36D9CC}"/>
              </a:ext>
            </a:extLst>
          </p:cNvPr>
          <p:cNvGraphicFramePr>
            <a:graphicFrameLocks noGrp="1"/>
          </p:cNvGraphicFramePr>
          <p:nvPr>
            <p:ph idx="1"/>
            <p:extLst>
              <p:ext uri="{D42A27DB-BD31-4B8C-83A1-F6EECF244321}">
                <p14:modId xmlns:p14="http://schemas.microsoft.com/office/powerpoint/2010/main" val="2344438226"/>
              </p:ext>
            </p:extLst>
          </p:nvPr>
        </p:nvGraphicFramePr>
        <p:xfrm>
          <a:off x="1044242" y="2007664"/>
          <a:ext cx="7359724" cy="4446756"/>
        </p:xfrm>
        <a:graphic>
          <a:graphicData uri="http://schemas.openxmlformats.org/drawingml/2006/table">
            <a:tbl>
              <a:tblPr firstRow="1" bandRow="1">
                <a:tableStyleId>{5C22544A-7EE6-4342-B048-85BDC9FD1C3A}</a:tableStyleId>
              </a:tblPr>
              <a:tblGrid>
                <a:gridCol w="1855142">
                  <a:extLst>
                    <a:ext uri="{9D8B030D-6E8A-4147-A177-3AD203B41FA5}">
                      <a16:colId xmlns:a16="http://schemas.microsoft.com/office/drawing/2014/main" val="933209032"/>
                    </a:ext>
                  </a:extLst>
                </a:gridCol>
                <a:gridCol w="4342177">
                  <a:extLst>
                    <a:ext uri="{9D8B030D-6E8A-4147-A177-3AD203B41FA5}">
                      <a16:colId xmlns:a16="http://schemas.microsoft.com/office/drawing/2014/main" val="49473592"/>
                    </a:ext>
                  </a:extLst>
                </a:gridCol>
                <a:gridCol w="1162405">
                  <a:extLst>
                    <a:ext uri="{9D8B030D-6E8A-4147-A177-3AD203B41FA5}">
                      <a16:colId xmlns:a16="http://schemas.microsoft.com/office/drawing/2014/main" val="2957117470"/>
                    </a:ext>
                  </a:extLst>
                </a:gridCol>
              </a:tblGrid>
              <a:tr h="411684">
                <a:tc>
                  <a:txBody>
                    <a:bodyPr/>
                    <a:lstStyle/>
                    <a:p>
                      <a:r>
                        <a:rPr lang="zh-TW" altLang="en-US" dirty="0"/>
                        <a:t>六類特定所得及收入</a:t>
                      </a:r>
                    </a:p>
                  </a:txBody>
                  <a:tcPr/>
                </a:tc>
                <a:tc>
                  <a:txBody>
                    <a:bodyPr/>
                    <a:lstStyle/>
                    <a:p>
                      <a:r>
                        <a:rPr lang="zh-TW" altLang="en-US" dirty="0"/>
                        <a:t>定義說明／扣繳上下限</a:t>
                      </a:r>
                    </a:p>
                  </a:txBody>
                  <a:tcPr/>
                </a:tc>
                <a:tc>
                  <a:txBody>
                    <a:bodyPr/>
                    <a:lstStyle/>
                    <a:p>
                      <a:r>
                        <a:rPr lang="zh-TW" altLang="en-US" dirty="0"/>
                        <a:t>所得稅代碼</a:t>
                      </a:r>
                    </a:p>
                  </a:txBody>
                  <a:tcPr/>
                </a:tc>
                <a:extLst>
                  <a:ext uri="{0D108BD9-81ED-4DB2-BD59-A6C34878D82A}">
                    <a16:rowId xmlns:a16="http://schemas.microsoft.com/office/drawing/2014/main" val="3110717012"/>
                  </a:ext>
                </a:extLst>
              </a:tr>
              <a:tr h="1015112">
                <a:tc>
                  <a:txBody>
                    <a:bodyPr/>
                    <a:lstStyle/>
                    <a:p>
                      <a:r>
                        <a:rPr lang="zh-TW" altLang="en-US" dirty="0"/>
                        <a:t>高額獎金</a:t>
                      </a:r>
                      <a:r>
                        <a:rPr lang="en-US" altLang="zh-TW" dirty="0"/>
                        <a:t>-</a:t>
                      </a:r>
                      <a:r>
                        <a:rPr lang="zh-TW" altLang="en-US" dirty="0"/>
                        <a:t>全年累計超過當月投保金額</a:t>
                      </a:r>
                      <a:r>
                        <a:rPr lang="en-US" altLang="zh-TW" dirty="0"/>
                        <a:t>4</a:t>
                      </a:r>
                      <a:r>
                        <a:rPr lang="zh-TW" altLang="en-US" dirty="0"/>
                        <a:t>倍部分獎金</a:t>
                      </a:r>
                    </a:p>
                  </a:txBody>
                  <a:tcPr/>
                </a:tc>
                <a:tc>
                  <a:txBody>
                    <a:bodyPr/>
                    <a:lstStyle/>
                    <a:p>
                      <a:r>
                        <a:rPr lang="zh-TW" altLang="en-US" dirty="0"/>
                        <a:t>指符合所得稅法</a:t>
                      </a:r>
                      <a:r>
                        <a:rPr lang="en-US" altLang="zh-TW" dirty="0"/>
                        <a:t>#14</a:t>
                      </a:r>
                      <a:r>
                        <a:rPr lang="zh-TW" altLang="en-US" dirty="0"/>
                        <a:t>條第</a:t>
                      </a:r>
                      <a:r>
                        <a:rPr lang="en-US" altLang="zh-TW" dirty="0"/>
                        <a:t>1</a:t>
                      </a:r>
                      <a:r>
                        <a:rPr lang="zh-TW" altLang="en-US" dirty="0"/>
                        <a:t>項第</a:t>
                      </a:r>
                      <a:r>
                        <a:rPr lang="en-US" altLang="zh-TW" dirty="0"/>
                        <a:t>3</a:t>
                      </a:r>
                      <a:r>
                        <a:rPr lang="zh-TW" altLang="en-US" dirty="0"/>
                        <a:t>類規定應納入薪資所得項目，但未列入投保金額，如年終獎金、節金、紅利等，累計超過當月投保金額</a:t>
                      </a:r>
                      <a:r>
                        <a:rPr lang="en-US" altLang="zh-TW" dirty="0"/>
                        <a:t>4</a:t>
                      </a:r>
                      <a:r>
                        <a:rPr lang="zh-TW" altLang="en-US" dirty="0"/>
                        <a:t>倍的部分。</a:t>
                      </a:r>
                      <a:endParaRPr lang="en-US" altLang="zh-TW" dirty="0"/>
                    </a:p>
                    <a:p>
                      <a:r>
                        <a:rPr lang="zh-TW" altLang="en-US" dirty="0"/>
                        <a:t>扣繳比率</a:t>
                      </a:r>
                      <a:r>
                        <a:rPr lang="en-US" altLang="zh-TW" dirty="0"/>
                        <a:t>2.11%</a:t>
                      </a:r>
                      <a:r>
                        <a:rPr lang="zh-TW" altLang="en-US" dirty="0"/>
                        <a:t>；扣繳上限單次</a:t>
                      </a:r>
                      <a:r>
                        <a:rPr lang="en-US" altLang="zh-TW" dirty="0"/>
                        <a:t>1000</a:t>
                      </a:r>
                      <a:r>
                        <a:rPr lang="zh-TW" altLang="en-US" dirty="0"/>
                        <a:t>萬元為限。</a:t>
                      </a:r>
                    </a:p>
                  </a:txBody>
                  <a:tcPr/>
                </a:tc>
                <a:tc>
                  <a:txBody>
                    <a:bodyPr/>
                    <a:lstStyle/>
                    <a:p>
                      <a:r>
                        <a:rPr lang="en-US" altLang="zh-TW" dirty="0"/>
                        <a:t>50</a:t>
                      </a:r>
                      <a:endParaRPr lang="zh-TW" altLang="en-US" dirty="0"/>
                    </a:p>
                  </a:txBody>
                  <a:tcPr/>
                </a:tc>
                <a:extLst>
                  <a:ext uri="{0D108BD9-81ED-4DB2-BD59-A6C34878D82A}">
                    <a16:rowId xmlns:a16="http://schemas.microsoft.com/office/drawing/2014/main" val="272181617"/>
                  </a:ext>
                </a:extLst>
              </a:tr>
              <a:tr h="558312">
                <a:tc>
                  <a:txBody>
                    <a:bodyPr/>
                    <a:lstStyle/>
                    <a:p>
                      <a:r>
                        <a:rPr lang="zh-TW" altLang="en-US" dirty="0"/>
                        <a:t>兼職薪資所得</a:t>
                      </a:r>
                    </a:p>
                  </a:txBody>
                  <a:tcPr/>
                </a:tc>
                <a:tc>
                  <a:txBody>
                    <a:bodyPr/>
                    <a:lstStyle/>
                    <a:p>
                      <a:r>
                        <a:rPr lang="zh-TW" altLang="en-US" dirty="0"/>
                        <a:t>指非在本單位投保健保的薪資所得。</a:t>
                      </a:r>
                      <a:endParaRPr lang="en-US" altLang="zh-TW" dirty="0"/>
                    </a:p>
                    <a:p>
                      <a:r>
                        <a:rPr lang="zh-TW" altLang="en-US" dirty="0"/>
                        <a:t>單次給付達</a:t>
                      </a:r>
                      <a:r>
                        <a:rPr lang="zh-TW" altLang="en-US" b="1" dirty="0">
                          <a:solidFill>
                            <a:srgbClr val="FF0000"/>
                          </a:solidFill>
                        </a:rPr>
                        <a:t>基本工資</a:t>
                      </a:r>
                      <a:r>
                        <a:rPr lang="zh-TW" altLang="en-US" dirty="0"/>
                        <a:t>；扣繳上限單次</a:t>
                      </a:r>
                      <a:r>
                        <a:rPr lang="en-US" altLang="zh-TW" dirty="0"/>
                        <a:t>1000</a:t>
                      </a:r>
                      <a:r>
                        <a:rPr lang="zh-TW" altLang="en-US" dirty="0"/>
                        <a:t>萬元為限。</a:t>
                      </a:r>
                    </a:p>
                  </a:txBody>
                  <a:tcPr/>
                </a:tc>
                <a:tc>
                  <a:txBody>
                    <a:bodyPr/>
                    <a:lstStyle/>
                    <a:p>
                      <a:r>
                        <a:rPr lang="en-US" altLang="zh-TW" dirty="0"/>
                        <a:t>50</a:t>
                      </a:r>
                      <a:endParaRPr lang="zh-TW" altLang="en-US" dirty="0"/>
                    </a:p>
                  </a:txBody>
                  <a:tcPr/>
                </a:tc>
                <a:extLst>
                  <a:ext uri="{0D108BD9-81ED-4DB2-BD59-A6C34878D82A}">
                    <a16:rowId xmlns:a16="http://schemas.microsoft.com/office/drawing/2014/main" val="4122778255"/>
                  </a:ext>
                </a:extLst>
              </a:tr>
              <a:tr h="558312">
                <a:tc>
                  <a:txBody>
                    <a:bodyPr/>
                    <a:lstStyle/>
                    <a:p>
                      <a:r>
                        <a:rPr lang="zh-TW" altLang="en-US" dirty="0"/>
                        <a:t>執行業務所得</a:t>
                      </a:r>
                    </a:p>
                  </a:txBody>
                  <a:tcPr/>
                </a:tc>
                <a:tc>
                  <a:txBody>
                    <a:bodyPr/>
                    <a:lstStyle/>
                    <a:p>
                      <a:r>
                        <a:rPr lang="zh-TW" altLang="en-US" dirty="0"/>
                        <a:t>給付民眾的執行業務收入且未扣除必要費用及成本。</a:t>
                      </a:r>
                      <a:endParaRPr lang="en-US" altLang="zh-TW" dirty="0"/>
                    </a:p>
                    <a:p>
                      <a:r>
                        <a:rPr lang="zh-TW" altLang="en-US" dirty="0"/>
                        <a:t>單次給付達２萬元；扣繳上限單次</a:t>
                      </a:r>
                      <a:r>
                        <a:rPr lang="en-US" altLang="zh-TW" dirty="0"/>
                        <a:t>1000</a:t>
                      </a:r>
                      <a:r>
                        <a:rPr lang="zh-TW" altLang="en-US" dirty="0"/>
                        <a:t>萬元為限。</a:t>
                      </a:r>
                    </a:p>
                  </a:txBody>
                  <a:tcPr/>
                </a:tc>
                <a:tc>
                  <a:txBody>
                    <a:bodyPr/>
                    <a:lstStyle/>
                    <a:p>
                      <a:r>
                        <a:rPr lang="en-US" altLang="zh-TW" dirty="0"/>
                        <a:t>9A</a:t>
                      </a:r>
                      <a:r>
                        <a:rPr lang="zh-TW" altLang="en-US" dirty="0"/>
                        <a:t>、</a:t>
                      </a:r>
                      <a:r>
                        <a:rPr lang="en-US" altLang="zh-TW" dirty="0"/>
                        <a:t>9B</a:t>
                      </a:r>
                      <a:endParaRPr lang="zh-TW" altLang="en-US" dirty="0"/>
                    </a:p>
                  </a:txBody>
                  <a:tcPr/>
                </a:tc>
                <a:extLst>
                  <a:ext uri="{0D108BD9-81ED-4DB2-BD59-A6C34878D82A}">
                    <a16:rowId xmlns:a16="http://schemas.microsoft.com/office/drawing/2014/main" val="2933522444"/>
                  </a:ext>
                </a:extLst>
              </a:tr>
              <a:tr h="558312">
                <a:tc>
                  <a:txBody>
                    <a:bodyPr/>
                    <a:lstStyle/>
                    <a:p>
                      <a:r>
                        <a:rPr lang="zh-TW" altLang="en-US" dirty="0"/>
                        <a:t>股利所得</a:t>
                      </a:r>
                    </a:p>
                  </a:txBody>
                  <a:tcPr/>
                </a:tc>
                <a:tc>
                  <a:txBody>
                    <a:bodyPr/>
                    <a:lstStyle/>
                    <a:p>
                      <a:r>
                        <a:rPr lang="zh-TW" altLang="en-US" dirty="0"/>
                        <a:t>公司給付民眾的股利總額。</a:t>
                      </a:r>
                      <a:endParaRPr lang="en-US" altLang="zh-TW" dirty="0"/>
                    </a:p>
                    <a:p>
                      <a:r>
                        <a:rPr lang="zh-TW" altLang="en-US" dirty="0"/>
                        <a:t>單次給付達２萬元；扣繳上限單次</a:t>
                      </a:r>
                      <a:r>
                        <a:rPr lang="en-US" altLang="zh-TW" dirty="0"/>
                        <a:t>1000</a:t>
                      </a:r>
                      <a:r>
                        <a:rPr lang="zh-TW" altLang="en-US" dirty="0"/>
                        <a:t>萬元為限。</a:t>
                      </a:r>
                    </a:p>
                  </a:txBody>
                  <a:tcPr/>
                </a:tc>
                <a:tc>
                  <a:txBody>
                    <a:bodyPr/>
                    <a:lstStyle/>
                    <a:p>
                      <a:r>
                        <a:rPr lang="en-US" altLang="zh-TW" dirty="0"/>
                        <a:t>54</a:t>
                      </a:r>
                      <a:endParaRPr lang="zh-TW" altLang="en-US" dirty="0"/>
                    </a:p>
                  </a:txBody>
                  <a:tcPr/>
                </a:tc>
                <a:extLst>
                  <a:ext uri="{0D108BD9-81ED-4DB2-BD59-A6C34878D82A}">
                    <a16:rowId xmlns:a16="http://schemas.microsoft.com/office/drawing/2014/main" val="3496329514"/>
                  </a:ext>
                </a:extLst>
              </a:tr>
              <a:tr h="786712">
                <a:tc>
                  <a:txBody>
                    <a:bodyPr/>
                    <a:lstStyle/>
                    <a:p>
                      <a:r>
                        <a:rPr lang="zh-TW" altLang="en-US" dirty="0"/>
                        <a:t>利息所得</a:t>
                      </a:r>
                    </a:p>
                  </a:txBody>
                  <a:tcPr/>
                </a:tc>
                <a:tc>
                  <a:txBody>
                    <a:bodyPr/>
                    <a:lstStyle/>
                    <a:p>
                      <a:r>
                        <a:rPr lang="zh-TW" altLang="en-US" dirty="0"/>
                        <a:t>給付民眾公債、公司倩、金融債券、各種短期票券、存款及其他貸款的利息。</a:t>
                      </a:r>
                      <a:endParaRPr lang="en-US" altLang="zh-TW" dirty="0"/>
                    </a:p>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dirty="0"/>
                        <a:t>單次給付達２萬元；扣繳上限單次</a:t>
                      </a:r>
                      <a:r>
                        <a:rPr lang="en-US" altLang="zh-TW" dirty="0"/>
                        <a:t>1000</a:t>
                      </a:r>
                      <a:r>
                        <a:rPr lang="zh-TW" altLang="en-US" dirty="0"/>
                        <a:t>萬元為限。</a:t>
                      </a:r>
                    </a:p>
                  </a:txBody>
                  <a:tcPr/>
                </a:tc>
                <a:tc>
                  <a:txBody>
                    <a:bodyPr/>
                    <a:lstStyle/>
                    <a:p>
                      <a:r>
                        <a:rPr lang="en-US" altLang="zh-TW" dirty="0"/>
                        <a:t>5A</a:t>
                      </a:r>
                      <a:r>
                        <a:rPr lang="zh-TW" altLang="en-US" dirty="0"/>
                        <a:t>、</a:t>
                      </a:r>
                      <a:r>
                        <a:rPr lang="en-US" altLang="zh-TW" dirty="0"/>
                        <a:t>5B</a:t>
                      </a:r>
                      <a:r>
                        <a:rPr lang="zh-TW" altLang="en-US" dirty="0"/>
                        <a:t>、</a:t>
                      </a:r>
                      <a:r>
                        <a:rPr lang="en-US" altLang="zh-TW" dirty="0"/>
                        <a:t>5C</a:t>
                      </a:r>
                      <a:r>
                        <a:rPr lang="zh-TW" altLang="en-US" dirty="0"/>
                        <a:t>、</a:t>
                      </a:r>
                      <a:r>
                        <a:rPr lang="en-US" altLang="zh-TW" dirty="0"/>
                        <a:t>52</a:t>
                      </a:r>
                      <a:endParaRPr lang="zh-TW" altLang="en-US" dirty="0"/>
                    </a:p>
                  </a:txBody>
                  <a:tcPr/>
                </a:tc>
                <a:extLst>
                  <a:ext uri="{0D108BD9-81ED-4DB2-BD59-A6C34878D82A}">
                    <a16:rowId xmlns:a16="http://schemas.microsoft.com/office/drawing/2014/main" val="1649075313"/>
                  </a:ext>
                </a:extLst>
              </a:tr>
              <a:tr h="558312">
                <a:tc>
                  <a:txBody>
                    <a:bodyPr/>
                    <a:lstStyle/>
                    <a:p>
                      <a:r>
                        <a:rPr lang="zh-TW" altLang="en-US" dirty="0"/>
                        <a:t>租金收入</a:t>
                      </a:r>
                    </a:p>
                  </a:txBody>
                  <a:tcPr/>
                </a:tc>
                <a:tc>
                  <a:txBody>
                    <a:bodyPr/>
                    <a:lstStyle/>
                    <a:p>
                      <a:r>
                        <a:rPr lang="zh-TW" altLang="en-US" dirty="0"/>
                        <a:t>給付民眾的租金且未扣除必要損耗及費用。</a:t>
                      </a:r>
                      <a:endParaRPr lang="en-US" altLang="zh-TW" dirty="0"/>
                    </a:p>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dirty="0"/>
                        <a:t>單次給付達２萬元；扣繳上限單次</a:t>
                      </a:r>
                      <a:r>
                        <a:rPr lang="en-US" altLang="zh-TW" dirty="0"/>
                        <a:t>1000</a:t>
                      </a:r>
                      <a:r>
                        <a:rPr lang="zh-TW" altLang="en-US" dirty="0"/>
                        <a:t>萬元為限。</a:t>
                      </a:r>
                    </a:p>
                  </a:txBody>
                  <a:tcPr/>
                </a:tc>
                <a:tc>
                  <a:txBody>
                    <a:bodyPr/>
                    <a:lstStyle/>
                    <a:p>
                      <a:r>
                        <a:rPr lang="en-US" altLang="zh-TW" dirty="0"/>
                        <a:t>51</a:t>
                      </a:r>
                      <a:endParaRPr lang="zh-TW" altLang="en-US" dirty="0"/>
                    </a:p>
                  </a:txBody>
                  <a:tcPr/>
                </a:tc>
                <a:extLst>
                  <a:ext uri="{0D108BD9-81ED-4DB2-BD59-A6C34878D82A}">
                    <a16:rowId xmlns:a16="http://schemas.microsoft.com/office/drawing/2014/main" val="1107443496"/>
                  </a:ext>
                </a:extLst>
              </a:tr>
            </a:tbl>
          </a:graphicData>
        </a:graphic>
      </p:graphicFrame>
      <p:sp>
        <p:nvSpPr>
          <p:cNvPr id="4" name="投影片編號版面配置區 3">
            <a:extLst>
              <a:ext uri="{FF2B5EF4-FFF2-40B4-BE49-F238E27FC236}">
                <a16:creationId xmlns:a16="http://schemas.microsoft.com/office/drawing/2014/main" id="{8027F512-CBAF-49B8-A520-0268B6D7FDBA}"/>
              </a:ext>
            </a:extLst>
          </p:cNvPr>
          <p:cNvSpPr>
            <a:spLocks noGrp="1"/>
          </p:cNvSpPr>
          <p:nvPr>
            <p:ph type="sldNum" sz="quarter" idx="12"/>
          </p:nvPr>
        </p:nvSpPr>
        <p:spPr/>
        <p:txBody>
          <a:bodyPr/>
          <a:lstStyle/>
          <a:p>
            <a:fld id="{727571E8-0060-4311-B4BD-74022CB5090E}" type="slidenum">
              <a:rPr lang="zh-TW" altLang="en-US" smtClean="0"/>
              <a:pPr/>
              <a:t>7</a:t>
            </a:fld>
            <a:endParaRPr lang="zh-TW" altLang="en-US"/>
          </a:p>
        </p:txBody>
      </p:sp>
    </p:spTree>
    <p:extLst>
      <p:ext uri="{BB962C8B-B14F-4D97-AF65-F5344CB8AC3E}">
        <p14:creationId xmlns:p14="http://schemas.microsoft.com/office/powerpoint/2010/main" val="13465486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4.6</a:t>
            </a:r>
            <a:r>
              <a:rPr lang="zh-TW" altLang="en-US" dirty="0"/>
              <a:t> 學生差旅費</a:t>
            </a:r>
          </a:p>
        </p:txBody>
      </p:sp>
      <p:sp>
        <p:nvSpPr>
          <p:cNvPr id="3" name="內容版面配置區 2"/>
          <p:cNvSpPr>
            <a:spLocks noGrp="1"/>
          </p:cNvSpPr>
          <p:nvPr>
            <p:ph idx="1"/>
          </p:nvPr>
        </p:nvSpPr>
        <p:spPr/>
        <p:txBody>
          <a:bodyPr>
            <a:normAutofit fontScale="92500" lnSpcReduction="20000"/>
          </a:bodyPr>
          <a:lstStyle/>
          <a:p>
            <a:pPr marL="228600" lvl="1" indent="-227013" defTabSz="912813">
              <a:lnSpc>
                <a:spcPct val="100000"/>
              </a:lnSpc>
              <a:spcBef>
                <a:spcPts val="600"/>
              </a:spcBef>
              <a:spcAft>
                <a:spcPts val="600"/>
              </a:spcAft>
              <a:buFont typeface="Wingdings" panose="05000000000000000000" pitchFamily="2" charset="2"/>
              <a:buChar char="u"/>
            </a:pPr>
            <a:r>
              <a:rPr lang="zh-TW" altLang="en-US" sz="2200" dirty="0">
                <a:solidFill>
                  <a:schemeClr val="tx1"/>
                </a:solidFill>
                <a:effectLst>
                  <a:outerShdw blurRad="38100" dist="38100" dir="2700000" algn="tl">
                    <a:srgbClr val="000000">
                      <a:alpha val="43137"/>
                    </a:srgbClr>
                  </a:outerShdw>
                </a:effectLst>
              </a:rPr>
              <a:t>住宿費：</a:t>
            </a:r>
            <a:r>
              <a:rPr lang="zh-TW" altLang="en-US" sz="2200" b="0" dirty="0">
                <a:solidFill>
                  <a:schemeClr val="tx1"/>
                </a:solidFill>
              </a:rPr>
              <a:t>每人上限</a:t>
            </a:r>
            <a:r>
              <a:rPr lang="en-US" altLang="zh-TW" sz="2200" b="0" dirty="0">
                <a:solidFill>
                  <a:schemeClr val="tx1"/>
                </a:solidFill>
              </a:rPr>
              <a:t>800</a:t>
            </a:r>
            <a:r>
              <a:rPr lang="zh-TW" altLang="en-US" sz="2200" b="0" dirty="0">
                <a:solidFill>
                  <a:schemeClr val="tx1"/>
                </a:solidFill>
              </a:rPr>
              <a:t>元</a:t>
            </a:r>
            <a:r>
              <a:rPr lang="en-US" altLang="zh-TW" sz="2200" b="0" dirty="0">
                <a:solidFill>
                  <a:schemeClr val="tx1"/>
                </a:solidFill>
              </a:rPr>
              <a:t>/</a:t>
            </a:r>
            <a:r>
              <a:rPr lang="zh-TW" altLang="en-US" sz="2200" b="0" dirty="0">
                <a:solidFill>
                  <a:schemeClr val="tx1"/>
                </a:solidFill>
              </a:rPr>
              <a:t>天。</a:t>
            </a:r>
          </a:p>
          <a:p>
            <a:pPr marL="228600" lvl="1" indent="-227013" defTabSz="912813">
              <a:lnSpc>
                <a:spcPct val="100000"/>
              </a:lnSpc>
              <a:spcBef>
                <a:spcPts val="600"/>
              </a:spcBef>
              <a:spcAft>
                <a:spcPts val="600"/>
              </a:spcAft>
              <a:buFont typeface="Wingdings" panose="05000000000000000000" pitchFamily="2" charset="2"/>
              <a:buChar char="u"/>
            </a:pPr>
            <a:r>
              <a:rPr lang="zh-TW" altLang="en-US" sz="2200" dirty="0">
                <a:solidFill>
                  <a:schemeClr val="tx1"/>
                </a:solidFill>
                <a:effectLst>
                  <a:outerShdw blurRad="38100" dist="38100" dir="2700000" algn="tl">
                    <a:srgbClr val="000000">
                      <a:alpha val="43137"/>
                    </a:srgbClr>
                  </a:outerShdw>
                </a:effectLst>
              </a:rPr>
              <a:t>保險費：</a:t>
            </a:r>
          </a:p>
          <a:p>
            <a:pPr marL="915975"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一般出差，請投保平安保險</a:t>
            </a:r>
            <a:r>
              <a:rPr lang="en-US" altLang="zh-TW" sz="2200" b="0" dirty="0">
                <a:solidFill>
                  <a:schemeClr val="tx1"/>
                </a:solidFill>
              </a:rPr>
              <a:t>(</a:t>
            </a:r>
            <a:r>
              <a:rPr lang="zh-TW" altLang="en-US" sz="2200" b="0" dirty="0">
                <a:solidFill>
                  <a:schemeClr val="tx1"/>
                </a:solidFill>
              </a:rPr>
              <a:t>含醫療險</a:t>
            </a:r>
            <a:r>
              <a:rPr lang="en-US" altLang="zh-TW" sz="2200" b="0" dirty="0">
                <a:solidFill>
                  <a:schemeClr val="tx1"/>
                </a:solidFill>
              </a:rPr>
              <a:t>) </a:t>
            </a:r>
            <a:r>
              <a:rPr lang="zh-TW" altLang="en-US" sz="2200" b="0" dirty="0">
                <a:solidFill>
                  <a:schemeClr val="tx1"/>
                </a:solidFill>
              </a:rPr>
              <a:t>，保險額度上限</a:t>
            </a:r>
            <a:r>
              <a:rPr lang="en-US" altLang="zh-TW" sz="2200" b="0" dirty="0">
                <a:solidFill>
                  <a:schemeClr val="tx1"/>
                </a:solidFill>
              </a:rPr>
              <a:t>100</a:t>
            </a:r>
            <a:r>
              <a:rPr lang="zh-TW" altLang="en-US" sz="2200" b="0" dirty="0">
                <a:solidFill>
                  <a:schemeClr val="tx1"/>
                </a:solidFill>
              </a:rPr>
              <a:t>萬。</a:t>
            </a:r>
          </a:p>
          <a:p>
            <a:pPr marL="915975"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參加運動比賽，除投保一般平安保險</a:t>
            </a:r>
            <a:r>
              <a:rPr lang="en-US" altLang="zh-TW" sz="2200" b="0" dirty="0">
                <a:solidFill>
                  <a:schemeClr val="tx1"/>
                </a:solidFill>
              </a:rPr>
              <a:t>(</a:t>
            </a:r>
            <a:r>
              <a:rPr lang="zh-TW" altLang="en-US" sz="2200" b="0" dirty="0">
                <a:solidFill>
                  <a:schemeClr val="tx1"/>
                </a:solidFill>
              </a:rPr>
              <a:t>含醫療險</a:t>
            </a:r>
            <a:r>
              <a:rPr lang="en-US" altLang="zh-TW" sz="2200" b="0" dirty="0">
                <a:solidFill>
                  <a:schemeClr val="tx1"/>
                </a:solidFill>
              </a:rPr>
              <a:t>)</a:t>
            </a:r>
            <a:r>
              <a:rPr lang="zh-TW" altLang="en-US" sz="2200" b="0" dirty="0">
                <a:solidFill>
                  <a:schemeClr val="tx1"/>
                </a:solidFill>
              </a:rPr>
              <a:t>，保險額度上限</a:t>
            </a:r>
            <a:r>
              <a:rPr lang="en-US" altLang="zh-TW" sz="2200" b="0" dirty="0">
                <a:solidFill>
                  <a:schemeClr val="tx1"/>
                </a:solidFill>
              </a:rPr>
              <a:t>100</a:t>
            </a:r>
            <a:r>
              <a:rPr lang="zh-TW" altLang="en-US" sz="2200" b="0" dirty="0">
                <a:solidFill>
                  <a:schemeClr val="tx1"/>
                </a:solidFill>
              </a:rPr>
              <a:t>萬，得另外加保</a:t>
            </a:r>
            <a:r>
              <a:rPr lang="zh-TW" altLang="en-US" sz="2200" b="0" dirty="0">
                <a:solidFill>
                  <a:srgbClr val="FF0000"/>
                </a:solidFill>
              </a:rPr>
              <a:t>場上保險</a:t>
            </a:r>
            <a:r>
              <a:rPr lang="zh-TW" altLang="en-US" sz="2200" b="0" dirty="0">
                <a:solidFill>
                  <a:schemeClr val="tx1"/>
                </a:solidFill>
              </a:rPr>
              <a:t>，保險額度上限</a:t>
            </a:r>
            <a:r>
              <a:rPr lang="en-US" altLang="zh-TW" sz="2200" b="0" dirty="0">
                <a:solidFill>
                  <a:schemeClr val="tx1"/>
                </a:solidFill>
              </a:rPr>
              <a:t>100</a:t>
            </a:r>
            <a:r>
              <a:rPr lang="zh-TW" altLang="en-US" sz="2200" b="0" dirty="0">
                <a:solidFill>
                  <a:schemeClr val="tx1"/>
                </a:solidFill>
              </a:rPr>
              <a:t>萬。</a:t>
            </a:r>
          </a:p>
          <a:p>
            <a:pPr marL="228600" lvl="1" indent="-227013" defTabSz="912813">
              <a:lnSpc>
                <a:spcPct val="100000"/>
              </a:lnSpc>
              <a:spcBef>
                <a:spcPts val="600"/>
              </a:spcBef>
              <a:spcAft>
                <a:spcPts val="600"/>
              </a:spcAft>
              <a:buFont typeface="Wingdings" panose="05000000000000000000" pitchFamily="2" charset="2"/>
              <a:buChar char="u"/>
            </a:pPr>
            <a:r>
              <a:rPr lang="zh-TW" altLang="en-US" sz="2200" dirty="0">
                <a:solidFill>
                  <a:schemeClr val="tx1"/>
                </a:solidFill>
                <a:effectLst>
                  <a:outerShdw blurRad="38100" dist="38100" dir="2700000" algn="tl">
                    <a:srgbClr val="000000">
                      <a:alpha val="43137"/>
                    </a:srgbClr>
                  </a:outerShdw>
                </a:effectLst>
              </a:rPr>
              <a:t>雜費：</a:t>
            </a:r>
          </a:p>
          <a:p>
            <a:pPr marL="915975"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雜費包含出差當地短程車資及日生活費</a:t>
            </a:r>
            <a:r>
              <a:rPr lang="en-US" altLang="zh-TW" sz="2200" b="0" dirty="0">
                <a:solidFill>
                  <a:schemeClr val="tx1"/>
                </a:solidFill>
              </a:rPr>
              <a:t>(</a:t>
            </a:r>
            <a:r>
              <a:rPr lang="zh-TW" altLang="en-US" sz="2200" b="0" dirty="0">
                <a:solidFill>
                  <a:schemeClr val="tx1"/>
                </a:solidFill>
              </a:rPr>
              <a:t>餐費</a:t>
            </a:r>
            <a:r>
              <a:rPr lang="en-US" altLang="zh-TW" sz="2200" b="0" dirty="0">
                <a:solidFill>
                  <a:schemeClr val="tx1"/>
                </a:solidFill>
              </a:rPr>
              <a:t>)</a:t>
            </a:r>
            <a:r>
              <a:rPr lang="zh-TW" altLang="en-US" sz="2200" b="0" dirty="0">
                <a:solidFill>
                  <a:schemeClr val="tx1"/>
                </a:solidFill>
              </a:rPr>
              <a:t>。</a:t>
            </a:r>
            <a:endParaRPr lang="en-US" altLang="zh-TW" sz="2200" b="0" dirty="0">
              <a:solidFill>
                <a:schemeClr val="tx1"/>
              </a:solidFill>
            </a:endParaRPr>
          </a:p>
          <a:p>
            <a:pPr marL="915975"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每人</a:t>
            </a:r>
            <a:r>
              <a:rPr lang="en-US" altLang="zh-TW" sz="2200" b="0" dirty="0">
                <a:solidFill>
                  <a:schemeClr val="tx1"/>
                </a:solidFill>
              </a:rPr>
              <a:t>300</a:t>
            </a:r>
            <a:r>
              <a:rPr lang="zh-TW" altLang="en-US" sz="2200" b="0" dirty="0">
                <a:solidFill>
                  <a:schemeClr val="tx1"/>
                </a:solidFill>
              </a:rPr>
              <a:t>元</a:t>
            </a:r>
            <a:r>
              <a:rPr lang="en-US" altLang="zh-TW" sz="2200" b="0" dirty="0">
                <a:solidFill>
                  <a:schemeClr val="tx1"/>
                </a:solidFill>
              </a:rPr>
              <a:t>/</a:t>
            </a:r>
            <a:r>
              <a:rPr lang="zh-TW" altLang="en-US" sz="2200" b="0" dirty="0">
                <a:solidFill>
                  <a:schemeClr val="tx1"/>
                </a:solidFill>
              </a:rPr>
              <a:t>天，</a:t>
            </a:r>
            <a:r>
              <a:rPr lang="en-US" altLang="zh-TW" sz="2200" b="0" dirty="0">
                <a:solidFill>
                  <a:schemeClr val="tx1"/>
                </a:solidFill>
              </a:rPr>
              <a:t>150</a:t>
            </a:r>
            <a:r>
              <a:rPr lang="zh-TW" altLang="en-US" sz="2200" b="0" dirty="0">
                <a:solidFill>
                  <a:schemeClr val="tx1"/>
                </a:solidFill>
              </a:rPr>
              <a:t>元</a:t>
            </a:r>
            <a:r>
              <a:rPr lang="en-US" altLang="zh-TW" sz="2200" b="0" dirty="0">
                <a:solidFill>
                  <a:schemeClr val="tx1"/>
                </a:solidFill>
              </a:rPr>
              <a:t>/</a:t>
            </a:r>
            <a:r>
              <a:rPr lang="zh-TW" altLang="en-US" sz="2200" b="0" dirty="0">
                <a:solidFill>
                  <a:schemeClr val="tx1"/>
                </a:solidFill>
              </a:rPr>
              <a:t>半天</a:t>
            </a:r>
          </a:p>
          <a:p>
            <a:pPr>
              <a:lnSpc>
                <a:spcPct val="100000"/>
              </a:lnSpc>
              <a:spcBef>
                <a:spcPts val="600"/>
              </a:spcBef>
              <a:spcAft>
                <a:spcPts val="600"/>
              </a:spcAft>
            </a:pPr>
            <a:endParaRPr lang="zh-TW" altLang="en-US" sz="22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70</a:t>
            </a:fld>
            <a:endParaRPr lang="en-US" altLang="en-US"/>
          </a:p>
        </p:txBody>
      </p:sp>
    </p:spTree>
    <p:extLst>
      <p:ext uri="{BB962C8B-B14F-4D97-AF65-F5344CB8AC3E}">
        <p14:creationId xmlns:p14="http://schemas.microsoft.com/office/powerpoint/2010/main" val="34600756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657" y="303237"/>
            <a:ext cx="7886700" cy="1325563"/>
          </a:xfrm>
        </p:spPr>
        <p:txBody>
          <a:bodyPr/>
          <a:lstStyle/>
          <a:p>
            <a:r>
              <a:rPr lang="en-US" altLang="zh-TW" dirty="0"/>
              <a:t>4.6</a:t>
            </a:r>
            <a:r>
              <a:rPr lang="zh-TW" altLang="en-US" dirty="0"/>
              <a:t> 學生差旅費</a:t>
            </a:r>
            <a:r>
              <a:rPr lang="en-US" altLang="zh-TW" dirty="0"/>
              <a:t>-</a:t>
            </a:r>
            <a:r>
              <a:rPr lang="zh-TW" altLang="en-US" dirty="0"/>
              <a:t>作業程序</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347955213"/>
              </p:ext>
            </p:extLst>
          </p:nvPr>
        </p:nvGraphicFramePr>
        <p:xfrm>
          <a:off x="1028700" y="2286000"/>
          <a:ext cx="72009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71</a:t>
            </a:fld>
            <a:endParaRPr lang="en-US" altLang="en-US" dirty="0"/>
          </a:p>
        </p:txBody>
      </p:sp>
    </p:spTree>
    <p:extLst>
      <p:ext uri="{BB962C8B-B14F-4D97-AF65-F5344CB8AC3E}">
        <p14:creationId xmlns:p14="http://schemas.microsoft.com/office/powerpoint/2010/main" val="4964046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4.7</a:t>
            </a:r>
            <a:r>
              <a:rPr lang="zh-TW" altLang="en-US" dirty="0"/>
              <a:t> 碩士學位考試</a:t>
            </a:r>
          </a:p>
        </p:txBody>
      </p:sp>
      <p:sp>
        <p:nvSpPr>
          <p:cNvPr id="3" name="內容版面配置區 2"/>
          <p:cNvSpPr>
            <a:spLocks noGrp="1"/>
          </p:cNvSpPr>
          <p:nvPr>
            <p:ph idx="1"/>
          </p:nvPr>
        </p:nvSpPr>
        <p:spPr/>
        <p:txBody>
          <a:bodyPr/>
          <a:lstStyle/>
          <a:p>
            <a:pPr>
              <a:lnSpc>
                <a:spcPct val="100000"/>
              </a:lnSpc>
              <a:spcBef>
                <a:spcPts val="600"/>
              </a:spcBef>
              <a:spcAft>
                <a:spcPts val="600"/>
              </a:spcAft>
            </a:pPr>
            <a:r>
              <a:rPr lang="zh-TW" altLang="en-US" sz="2600" b="0" dirty="0">
                <a:solidFill>
                  <a:schemeClr val="tx1"/>
                </a:solidFill>
              </a:rPr>
              <a:t>碩士學位考試支付標準：</a:t>
            </a:r>
            <a:endParaRPr lang="en-US" altLang="zh-TW" sz="26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600" b="0" dirty="0">
                <a:solidFill>
                  <a:schemeClr val="tx1"/>
                </a:solidFill>
              </a:rPr>
              <a:t>指導費：</a:t>
            </a:r>
            <a:r>
              <a:rPr lang="en-US" altLang="zh-TW" sz="2600" b="0" dirty="0">
                <a:solidFill>
                  <a:schemeClr val="tx1"/>
                </a:solidFill>
              </a:rPr>
              <a:t>5,000</a:t>
            </a:r>
            <a:r>
              <a:rPr lang="zh-TW" altLang="en-US" sz="2600" b="0" dirty="0">
                <a:solidFill>
                  <a:schemeClr val="tx1"/>
                </a:solidFill>
              </a:rPr>
              <a:t>元</a:t>
            </a:r>
            <a:r>
              <a:rPr lang="en-US" altLang="zh-TW" sz="2600" b="0" dirty="0">
                <a:solidFill>
                  <a:schemeClr val="tx1"/>
                </a:solidFill>
              </a:rPr>
              <a:t>/</a:t>
            </a:r>
            <a:r>
              <a:rPr lang="zh-TW" altLang="en-US" sz="2600" b="0" dirty="0">
                <a:solidFill>
                  <a:schemeClr val="tx1"/>
                </a:solidFill>
              </a:rPr>
              <a:t>位。</a:t>
            </a:r>
            <a:r>
              <a:rPr lang="en-US" altLang="zh-TW" sz="2600" dirty="0">
                <a:solidFill>
                  <a:schemeClr val="tx1"/>
                </a:solidFill>
              </a:rPr>
              <a:t>(</a:t>
            </a:r>
            <a:r>
              <a:rPr lang="zh-TW" altLang="en-US" sz="2600" dirty="0">
                <a:solidFill>
                  <a:schemeClr val="tx1"/>
                </a:solidFill>
              </a:rPr>
              <a:t>每位口試學生以</a:t>
            </a:r>
            <a:r>
              <a:rPr lang="en-US" altLang="zh-TW" sz="2600" dirty="0">
                <a:solidFill>
                  <a:schemeClr val="tx1"/>
                </a:solidFill>
              </a:rPr>
              <a:t>5,000</a:t>
            </a:r>
            <a:r>
              <a:rPr lang="zh-TW" altLang="en-US" sz="2600" dirty="0">
                <a:solidFill>
                  <a:schemeClr val="tx1"/>
                </a:solidFill>
              </a:rPr>
              <a:t>元為上限</a:t>
            </a:r>
            <a:r>
              <a:rPr lang="en-US" altLang="zh-TW" sz="2600" dirty="0">
                <a:solidFill>
                  <a:schemeClr val="tx1"/>
                </a:solidFill>
              </a:rPr>
              <a:t>)</a:t>
            </a:r>
            <a:r>
              <a:rPr lang="zh-TW" altLang="en-US" sz="2600" dirty="0">
                <a:solidFill>
                  <a:schemeClr val="tx1"/>
                </a:solidFill>
              </a:rPr>
              <a:t>，</a:t>
            </a:r>
            <a:r>
              <a:rPr lang="zh-TW" altLang="en-US" sz="2600" b="0" dirty="0">
                <a:solidFill>
                  <a:srgbClr val="FF0000"/>
                </a:solidFill>
              </a:rPr>
              <a:t> 不得以口試委員人數報支經費。</a:t>
            </a:r>
            <a:endParaRPr lang="en-US" altLang="zh-TW" sz="260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600" b="0" dirty="0">
                <a:solidFill>
                  <a:schemeClr val="tx1"/>
                </a:solidFill>
              </a:rPr>
              <a:t>口試費：</a:t>
            </a:r>
            <a:r>
              <a:rPr lang="en-US" altLang="zh-TW" sz="2600" b="0" dirty="0">
                <a:solidFill>
                  <a:schemeClr val="tx1"/>
                </a:solidFill>
              </a:rPr>
              <a:t>1,500</a:t>
            </a:r>
            <a:r>
              <a:rPr lang="zh-TW" altLang="en-US" sz="2600" b="0" dirty="0">
                <a:solidFill>
                  <a:schemeClr val="tx1"/>
                </a:solidFill>
              </a:rPr>
              <a:t>元</a:t>
            </a:r>
            <a:r>
              <a:rPr lang="en-US" altLang="zh-TW" sz="2600" b="0" dirty="0">
                <a:solidFill>
                  <a:schemeClr val="tx1"/>
                </a:solidFill>
              </a:rPr>
              <a:t>/</a:t>
            </a:r>
            <a:r>
              <a:rPr lang="zh-TW" altLang="en-US" sz="2600" b="0" dirty="0">
                <a:solidFill>
                  <a:schemeClr val="tx1"/>
                </a:solidFill>
              </a:rPr>
              <a:t>位。</a:t>
            </a:r>
            <a:r>
              <a:rPr lang="en-US" altLang="zh-TW" sz="2600" dirty="0">
                <a:solidFill>
                  <a:schemeClr val="tx1"/>
                </a:solidFill>
              </a:rPr>
              <a:t>(</a:t>
            </a:r>
            <a:r>
              <a:rPr lang="zh-TW" altLang="en-US" sz="2600" dirty="0">
                <a:solidFill>
                  <a:schemeClr val="tx1"/>
                </a:solidFill>
              </a:rPr>
              <a:t>每位口試學生以</a:t>
            </a:r>
            <a:r>
              <a:rPr lang="en-US" altLang="zh-TW" sz="2600" dirty="0">
                <a:solidFill>
                  <a:schemeClr val="tx1"/>
                </a:solidFill>
              </a:rPr>
              <a:t>4,500</a:t>
            </a:r>
            <a:r>
              <a:rPr lang="zh-TW" altLang="en-US" sz="2600" dirty="0">
                <a:solidFill>
                  <a:schemeClr val="tx1"/>
                </a:solidFill>
              </a:rPr>
              <a:t>元為上限</a:t>
            </a:r>
            <a:r>
              <a:rPr lang="en-US" altLang="zh-TW" sz="2600" dirty="0">
                <a:solidFill>
                  <a:schemeClr val="tx1"/>
                </a:solidFill>
              </a:rPr>
              <a:t>)</a:t>
            </a:r>
            <a:r>
              <a:rPr lang="zh-TW" altLang="en-US" sz="2600" dirty="0">
                <a:solidFill>
                  <a:schemeClr val="tx1"/>
                </a:solidFill>
              </a:rPr>
              <a:t> ，</a:t>
            </a:r>
            <a:r>
              <a:rPr lang="zh-TW" altLang="en-US" sz="2600" b="0" dirty="0">
                <a:solidFill>
                  <a:srgbClr val="FF0000"/>
                </a:solidFill>
              </a:rPr>
              <a:t> 不得以口試委員人數報支經費。</a:t>
            </a:r>
            <a:endParaRPr lang="en-US" altLang="zh-TW" sz="260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endParaRPr lang="en-US" altLang="zh-TW" sz="260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72</a:t>
            </a:fld>
            <a:endParaRPr lang="en-US" altLang="en-US"/>
          </a:p>
        </p:txBody>
      </p:sp>
    </p:spTree>
    <p:extLst>
      <p:ext uri="{BB962C8B-B14F-4D97-AF65-F5344CB8AC3E}">
        <p14:creationId xmlns:p14="http://schemas.microsoft.com/office/powerpoint/2010/main" val="23429608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4.7</a:t>
            </a:r>
            <a:r>
              <a:rPr lang="zh-TW" altLang="en-US" dirty="0"/>
              <a:t> 碩士學位考試</a:t>
            </a:r>
          </a:p>
        </p:txBody>
      </p:sp>
      <p:sp>
        <p:nvSpPr>
          <p:cNvPr id="3" name="內容版面配置區 2"/>
          <p:cNvSpPr>
            <a:spLocks noGrp="1"/>
          </p:cNvSpPr>
          <p:nvPr>
            <p:ph idx="1"/>
          </p:nvPr>
        </p:nvSpPr>
        <p:spPr/>
        <p:txBody>
          <a:bodyPr>
            <a:normAutofit fontScale="92500" lnSpcReduction="20000"/>
          </a:bodyPr>
          <a:lstStyle/>
          <a:p>
            <a:pPr marL="458787" lvl="2" indent="-457200" defTabSz="912813">
              <a:lnSpc>
                <a:spcPct val="100000"/>
              </a:lnSpc>
              <a:spcBef>
                <a:spcPts val="400"/>
              </a:spcBef>
              <a:spcAft>
                <a:spcPts val="400"/>
              </a:spcAft>
              <a:buFont typeface="Wingdings" pitchFamily="2" charset="2"/>
              <a:buAutoNum type="circleNumWdWhitePlain"/>
            </a:pPr>
            <a:r>
              <a:rPr lang="zh-TW" altLang="en-US" sz="2400" b="0" dirty="0">
                <a:solidFill>
                  <a:schemeClr val="tx1"/>
                </a:solidFill>
              </a:rPr>
              <a:t>交通費：</a:t>
            </a:r>
            <a:endParaRPr lang="en-US" altLang="zh-TW" sz="2400" b="0" dirty="0">
              <a:solidFill>
                <a:schemeClr val="tx1"/>
              </a:solidFill>
            </a:endParaRPr>
          </a:p>
          <a:p>
            <a:pPr marL="1030276" lvl="1" indent="-457200">
              <a:lnSpc>
                <a:spcPct val="100000"/>
              </a:lnSpc>
              <a:spcBef>
                <a:spcPts val="400"/>
              </a:spcBef>
              <a:spcAft>
                <a:spcPts val="400"/>
              </a:spcAft>
              <a:buFont typeface="+mj-lt"/>
              <a:buAutoNum type="arabicPeriod"/>
            </a:pPr>
            <a:r>
              <a:rPr lang="zh-TW" altLang="en-US" b="0" dirty="0">
                <a:solidFill>
                  <a:srgbClr val="FF0000"/>
                </a:solidFill>
              </a:rPr>
              <a:t>校內口試委員：不得請領交通費。</a:t>
            </a:r>
            <a:endParaRPr lang="en-US" altLang="zh-TW" b="0" dirty="0">
              <a:solidFill>
                <a:srgbClr val="FF0000"/>
              </a:solidFill>
            </a:endParaRPr>
          </a:p>
          <a:p>
            <a:pPr marL="1030276" lvl="1" indent="-457200">
              <a:lnSpc>
                <a:spcPct val="100000"/>
              </a:lnSpc>
              <a:spcBef>
                <a:spcPts val="400"/>
              </a:spcBef>
              <a:spcAft>
                <a:spcPts val="400"/>
              </a:spcAft>
              <a:buFont typeface="+mj-lt"/>
              <a:buAutoNum type="arabicPeriod"/>
            </a:pPr>
            <a:r>
              <a:rPr lang="zh-TW" altLang="en-US" b="0" dirty="0">
                <a:solidFill>
                  <a:schemeClr val="tx1"/>
                </a:solidFill>
              </a:rPr>
              <a:t>校外口試委員：依口試委員</a:t>
            </a:r>
            <a:r>
              <a:rPr lang="en-US" altLang="zh-TW" b="0" dirty="0">
                <a:solidFill>
                  <a:schemeClr val="tx1"/>
                </a:solidFill>
              </a:rPr>
              <a:t>【</a:t>
            </a:r>
            <a:r>
              <a:rPr lang="zh-TW" altLang="en-US" b="1" dirty="0">
                <a:solidFill>
                  <a:srgbClr val="FF0000"/>
                </a:solidFill>
              </a:rPr>
              <a:t>服務單位所在地</a:t>
            </a:r>
            <a:r>
              <a:rPr lang="en-US" altLang="zh-TW" b="0" dirty="0">
                <a:solidFill>
                  <a:schemeClr val="tx1"/>
                </a:solidFill>
              </a:rPr>
              <a:t>】</a:t>
            </a:r>
            <a:r>
              <a:rPr lang="zh-TW" altLang="en-US" b="0" dirty="0">
                <a:solidFill>
                  <a:schemeClr val="tx1"/>
                </a:solidFill>
              </a:rPr>
              <a:t>為支付標準</a:t>
            </a:r>
            <a:endParaRPr lang="en-US" altLang="zh-TW" b="0" dirty="0">
              <a:solidFill>
                <a:schemeClr val="tx1"/>
              </a:solidFill>
            </a:endParaRPr>
          </a:p>
          <a:p>
            <a:pPr marL="1487464" lvl="2" indent="-457200">
              <a:lnSpc>
                <a:spcPct val="100000"/>
              </a:lnSpc>
              <a:spcBef>
                <a:spcPts val="400"/>
              </a:spcBef>
              <a:spcAft>
                <a:spcPts val="400"/>
              </a:spcAft>
              <a:buFont typeface="+mj-lt"/>
              <a:buAutoNum type="alphaUcPeriod"/>
            </a:pPr>
            <a:r>
              <a:rPr lang="zh-TW" altLang="en-US" sz="2200" b="0" dirty="0">
                <a:solidFill>
                  <a:schemeClr val="tx1"/>
                </a:solidFill>
              </a:rPr>
              <a:t>台北</a:t>
            </a:r>
            <a:r>
              <a:rPr lang="en-US" altLang="zh-TW" sz="2200" b="0" dirty="0">
                <a:solidFill>
                  <a:schemeClr val="tx1"/>
                </a:solidFill>
              </a:rPr>
              <a:t>-</a:t>
            </a:r>
            <a:r>
              <a:rPr lang="zh-TW" altLang="en-US" sz="2200" b="0" dirty="0">
                <a:solidFill>
                  <a:schemeClr val="tx1"/>
                </a:solidFill>
              </a:rPr>
              <a:t>台中：</a:t>
            </a:r>
            <a:r>
              <a:rPr lang="en-US" altLang="zh-TW" sz="2200" b="0" dirty="0">
                <a:solidFill>
                  <a:schemeClr val="tx1"/>
                </a:solidFill>
              </a:rPr>
              <a:t>500</a:t>
            </a:r>
            <a:r>
              <a:rPr lang="zh-TW" altLang="en-US" sz="2200" b="0" dirty="0">
                <a:solidFill>
                  <a:schemeClr val="tx1"/>
                </a:solidFill>
              </a:rPr>
              <a:t>元</a:t>
            </a:r>
            <a:r>
              <a:rPr lang="en-US" altLang="zh-TW" sz="2200" b="0" dirty="0">
                <a:solidFill>
                  <a:schemeClr val="tx1"/>
                </a:solidFill>
                <a:latin typeface="Arial" pitchFamily="34" charset="0"/>
              </a:rPr>
              <a:t> </a:t>
            </a:r>
            <a:r>
              <a:rPr lang="zh-TW" altLang="en-US" sz="2200" b="0" dirty="0">
                <a:solidFill>
                  <a:schemeClr val="tx1"/>
                </a:solidFill>
                <a:latin typeface="Arial" pitchFamily="34" charset="0"/>
              </a:rPr>
              <a:t>。</a:t>
            </a:r>
            <a:endParaRPr lang="en-US" altLang="zh-TW" sz="2200" b="0" dirty="0">
              <a:solidFill>
                <a:schemeClr val="tx1"/>
              </a:solidFill>
            </a:endParaRPr>
          </a:p>
          <a:p>
            <a:pPr marL="1487464" lvl="2" indent="-457200">
              <a:lnSpc>
                <a:spcPct val="100000"/>
              </a:lnSpc>
              <a:spcBef>
                <a:spcPts val="400"/>
              </a:spcBef>
              <a:spcAft>
                <a:spcPts val="400"/>
              </a:spcAft>
              <a:buFont typeface="+mj-lt"/>
              <a:buAutoNum type="alphaUcPeriod"/>
            </a:pPr>
            <a:r>
              <a:rPr lang="zh-TW" altLang="en-US" sz="2200" b="0" dirty="0">
                <a:solidFill>
                  <a:schemeClr val="tx1"/>
                </a:solidFill>
              </a:rPr>
              <a:t>彰化</a:t>
            </a:r>
            <a:r>
              <a:rPr lang="en-US" altLang="zh-TW" sz="2200" b="0" dirty="0">
                <a:solidFill>
                  <a:schemeClr val="tx1"/>
                </a:solidFill>
              </a:rPr>
              <a:t>-</a:t>
            </a:r>
            <a:r>
              <a:rPr lang="zh-TW" altLang="en-US" sz="2200" b="0" dirty="0">
                <a:solidFill>
                  <a:schemeClr val="tx1"/>
                </a:solidFill>
              </a:rPr>
              <a:t>台南、宜蘭：</a:t>
            </a:r>
            <a:r>
              <a:rPr lang="en-US" altLang="zh-TW" sz="2200" b="0" dirty="0">
                <a:solidFill>
                  <a:schemeClr val="tx1"/>
                </a:solidFill>
              </a:rPr>
              <a:t>1,000</a:t>
            </a:r>
            <a:r>
              <a:rPr lang="zh-TW" altLang="en-US" sz="2200" b="0" dirty="0">
                <a:solidFill>
                  <a:schemeClr val="tx1"/>
                </a:solidFill>
              </a:rPr>
              <a:t>元</a:t>
            </a:r>
            <a:r>
              <a:rPr lang="zh-TW" altLang="en-US" sz="2200" b="0" dirty="0">
                <a:solidFill>
                  <a:schemeClr val="tx1"/>
                </a:solidFill>
                <a:latin typeface="Arial" pitchFamily="34" charset="0"/>
              </a:rPr>
              <a:t>。</a:t>
            </a:r>
            <a:r>
              <a:rPr lang="en-US" altLang="zh-TW" sz="2200" b="0" dirty="0">
                <a:solidFill>
                  <a:schemeClr val="tx1"/>
                </a:solidFill>
                <a:latin typeface="Arial" pitchFamily="34" charset="0"/>
              </a:rPr>
              <a:t> </a:t>
            </a:r>
            <a:endParaRPr lang="en-US" altLang="zh-TW" sz="2200" b="0" dirty="0">
              <a:solidFill>
                <a:schemeClr val="tx1"/>
              </a:solidFill>
            </a:endParaRPr>
          </a:p>
          <a:p>
            <a:pPr marL="1487464" lvl="2" indent="-457200">
              <a:lnSpc>
                <a:spcPct val="100000"/>
              </a:lnSpc>
              <a:spcBef>
                <a:spcPts val="400"/>
              </a:spcBef>
              <a:spcAft>
                <a:spcPts val="400"/>
              </a:spcAft>
              <a:buFont typeface="+mj-lt"/>
              <a:buAutoNum type="alphaUcPeriod"/>
            </a:pPr>
            <a:r>
              <a:rPr lang="zh-TW" altLang="en-US" sz="2200" b="0" dirty="0">
                <a:solidFill>
                  <a:schemeClr val="tx1"/>
                </a:solidFill>
              </a:rPr>
              <a:t>高雄</a:t>
            </a:r>
            <a:r>
              <a:rPr lang="en-US" altLang="zh-TW" sz="2200" b="0" dirty="0">
                <a:solidFill>
                  <a:schemeClr val="tx1"/>
                </a:solidFill>
              </a:rPr>
              <a:t>-</a:t>
            </a:r>
            <a:r>
              <a:rPr lang="zh-TW" altLang="en-US" sz="2200" b="0" dirty="0">
                <a:solidFill>
                  <a:schemeClr val="tx1"/>
                </a:solidFill>
              </a:rPr>
              <a:t>屏東、花蓮：</a:t>
            </a:r>
            <a:r>
              <a:rPr lang="en-US" altLang="zh-TW" sz="2200" b="0" dirty="0">
                <a:solidFill>
                  <a:schemeClr val="tx1"/>
                </a:solidFill>
              </a:rPr>
              <a:t>1,200</a:t>
            </a:r>
            <a:r>
              <a:rPr lang="zh-TW" altLang="en-US" sz="2200" b="0" dirty="0">
                <a:solidFill>
                  <a:schemeClr val="tx1"/>
                </a:solidFill>
              </a:rPr>
              <a:t>元</a:t>
            </a:r>
            <a:r>
              <a:rPr lang="zh-TW" altLang="en-US" sz="2200" b="0" dirty="0">
                <a:solidFill>
                  <a:schemeClr val="tx1"/>
                </a:solidFill>
                <a:latin typeface="Arial" pitchFamily="34" charset="0"/>
              </a:rPr>
              <a:t>。</a:t>
            </a:r>
            <a:endParaRPr lang="en-US" altLang="zh-TW" sz="2200" b="0" dirty="0">
              <a:solidFill>
                <a:schemeClr val="tx1"/>
              </a:solidFill>
              <a:latin typeface="Arial" pitchFamily="34" charset="0"/>
            </a:endParaRPr>
          </a:p>
          <a:p>
            <a:pPr marL="538163" lvl="2" indent="0">
              <a:lnSpc>
                <a:spcPct val="100000"/>
              </a:lnSpc>
              <a:spcBef>
                <a:spcPts val="400"/>
              </a:spcBef>
              <a:spcAft>
                <a:spcPts val="400"/>
              </a:spcAft>
              <a:buNone/>
            </a:pPr>
            <a:r>
              <a:rPr lang="zh-TW" altLang="en-US" sz="1600" b="0" dirty="0">
                <a:solidFill>
                  <a:srgbClr val="FF0000"/>
                </a:solidFill>
                <a:highlight>
                  <a:srgbClr val="C0C0C0"/>
                </a:highlight>
                <a:latin typeface="Arial" pitchFamily="34" charset="0"/>
                <a:hlinkClick r:id="rId2"/>
              </a:rPr>
              <a:t>研究生學位論文指導費及學位考試委員口試費、交通費等各項費用支用標準</a:t>
            </a:r>
            <a:endParaRPr lang="en-US" altLang="zh-TW" sz="1600" b="0" dirty="0">
              <a:solidFill>
                <a:srgbClr val="FF0000"/>
              </a:solidFill>
              <a:highlight>
                <a:srgbClr val="C0C0C0"/>
              </a:highlight>
              <a:latin typeface="Arial" pitchFamily="34" charset="0"/>
            </a:endParaRPr>
          </a:p>
          <a:p>
            <a:pPr marL="1030276" lvl="1" indent="-457200">
              <a:lnSpc>
                <a:spcPct val="100000"/>
              </a:lnSpc>
              <a:spcBef>
                <a:spcPts val="400"/>
              </a:spcBef>
              <a:spcAft>
                <a:spcPts val="400"/>
              </a:spcAft>
            </a:pPr>
            <a:r>
              <a:rPr lang="zh-TW" altLang="en-US" b="0" dirty="0">
                <a:solidFill>
                  <a:schemeClr val="tx1"/>
                </a:solidFill>
              </a:rPr>
              <a:t>校外委員交通費</a:t>
            </a:r>
            <a:r>
              <a:rPr lang="en-US" altLang="zh-TW" b="0" dirty="0">
                <a:solidFill>
                  <a:schemeClr val="tx1"/>
                </a:solidFill>
              </a:rPr>
              <a:t>【</a:t>
            </a:r>
            <a:r>
              <a:rPr lang="zh-TW" altLang="en-US" b="0" dirty="0">
                <a:solidFill>
                  <a:schemeClr val="tx1"/>
                </a:solidFill>
              </a:rPr>
              <a:t>同一天以一次為限</a:t>
            </a:r>
            <a:r>
              <a:rPr lang="en-US" altLang="zh-TW" b="0" dirty="0">
                <a:solidFill>
                  <a:schemeClr val="tx1"/>
                </a:solidFill>
              </a:rPr>
              <a:t>】 </a:t>
            </a:r>
            <a:r>
              <a:rPr lang="zh-TW" altLang="en-US" b="0" dirty="0">
                <a:solidFill>
                  <a:srgbClr val="FF0000"/>
                </a:solidFill>
              </a:rPr>
              <a:t>，不得以口試學生人數報支經費。</a:t>
            </a:r>
            <a:endParaRPr lang="en-US" altLang="zh-TW" b="0" dirty="0">
              <a:solidFill>
                <a:srgbClr val="FF0000"/>
              </a:solidFill>
            </a:endParaRPr>
          </a:p>
          <a:p>
            <a:pPr marL="1030276" lvl="1" indent="-457200">
              <a:lnSpc>
                <a:spcPct val="100000"/>
              </a:lnSpc>
              <a:spcBef>
                <a:spcPts val="400"/>
              </a:spcBef>
              <a:spcAft>
                <a:spcPts val="400"/>
              </a:spcAft>
            </a:pPr>
            <a:r>
              <a:rPr lang="zh-TW" altLang="en-US" b="0" dirty="0">
                <a:solidFill>
                  <a:schemeClr val="tx1"/>
                </a:solidFill>
              </a:rPr>
              <a:t>口試委員與簽收單人員需相同。</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73</a:t>
            </a:fld>
            <a:endParaRPr lang="en-US" altLang="en-US"/>
          </a:p>
        </p:txBody>
      </p:sp>
    </p:spTree>
    <p:extLst>
      <p:ext uri="{BB962C8B-B14F-4D97-AF65-F5344CB8AC3E}">
        <p14:creationId xmlns:p14="http://schemas.microsoft.com/office/powerpoint/2010/main" val="31376982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4.7</a:t>
            </a:r>
            <a:r>
              <a:rPr lang="zh-TW" altLang="en-US" dirty="0"/>
              <a:t> 碩士學位考試核銷</a:t>
            </a:r>
            <a:r>
              <a:rPr lang="en-US" altLang="zh-TW" dirty="0"/>
              <a:t>-</a:t>
            </a:r>
            <a:r>
              <a:rPr lang="zh-TW" altLang="en-US" dirty="0"/>
              <a:t>自我檢核表</a:t>
            </a:r>
          </a:p>
        </p:txBody>
      </p:sp>
      <p:sp>
        <p:nvSpPr>
          <p:cNvPr id="3" name="內容版面配置區 2"/>
          <p:cNvSpPr>
            <a:spLocks noGrp="1"/>
          </p:cNvSpPr>
          <p:nvPr>
            <p:ph idx="1"/>
          </p:nvPr>
        </p:nvSpPr>
        <p:spPr/>
        <p:txBody>
          <a:bodyPr/>
          <a:lstStyle/>
          <a:p>
            <a:pPr>
              <a:lnSpc>
                <a:spcPct val="100000"/>
              </a:lnSpc>
              <a:spcBef>
                <a:spcPts val="600"/>
              </a:spcBef>
              <a:spcAft>
                <a:spcPts val="600"/>
              </a:spcAft>
            </a:pPr>
            <a:r>
              <a:rPr lang="zh-TW" altLang="en-US" sz="2600" b="0" dirty="0">
                <a:solidFill>
                  <a:schemeClr val="tx1"/>
                </a:solidFill>
              </a:rPr>
              <a:t>請依序打勾並檢附相關資料：</a:t>
            </a:r>
            <a:endParaRPr lang="en-US" altLang="zh-TW" sz="2600" b="0" dirty="0">
              <a:solidFill>
                <a:schemeClr val="tx1"/>
              </a:solidFill>
            </a:endParaRPr>
          </a:p>
          <a:p>
            <a:pPr marL="858826" lvl="3" indent="-457200" defTabSz="912813">
              <a:lnSpc>
                <a:spcPct val="100000"/>
              </a:lnSpc>
              <a:spcBef>
                <a:spcPts val="600"/>
              </a:spcBef>
              <a:spcAft>
                <a:spcPts val="600"/>
              </a:spcAft>
              <a:buFont typeface="Wingdings" pitchFamily="2" charset="2"/>
              <a:buAutoNum type="circleNumWdWhitePlain"/>
            </a:pPr>
            <a:r>
              <a:rPr lang="en-US" altLang="zh-TW" sz="2600" b="0" dirty="0">
                <a:solidFill>
                  <a:schemeClr val="tx1"/>
                </a:solidFill>
              </a:rPr>
              <a:t>□</a:t>
            </a:r>
            <a:r>
              <a:rPr lang="zh-TW" altLang="en-US" sz="2600" b="0" dirty="0">
                <a:solidFill>
                  <a:schemeClr val="tx1"/>
                </a:solidFill>
              </a:rPr>
              <a:t> 核銷簽呈。</a:t>
            </a:r>
            <a:endParaRPr lang="en-US" altLang="zh-TW" sz="2600" b="0" dirty="0">
              <a:solidFill>
                <a:schemeClr val="tx1"/>
              </a:solidFill>
            </a:endParaRPr>
          </a:p>
          <a:p>
            <a:pPr marL="858826" lvl="3" indent="-457200" defTabSz="912813">
              <a:lnSpc>
                <a:spcPct val="100000"/>
              </a:lnSpc>
              <a:spcBef>
                <a:spcPts val="600"/>
              </a:spcBef>
              <a:spcAft>
                <a:spcPts val="600"/>
              </a:spcAft>
              <a:buFont typeface="Wingdings" pitchFamily="2" charset="2"/>
              <a:buAutoNum type="circleNumWdWhitePlain"/>
            </a:pPr>
            <a:r>
              <a:rPr lang="en-US" altLang="zh-TW" sz="2600" b="0" dirty="0">
                <a:solidFill>
                  <a:schemeClr val="tx1"/>
                </a:solidFill>
              </a:rPr>
              <a:t>□ </a:t>
            </a:r>
            <a:r>
              <a:rPr lang="zh-TW" altLang="en-US" sz="2600" b="0" dirty="0">
                <a:solidFill>
                  <a:schemeClr val="tx1"/>
                </a:solidFill>
              </a:rPr>
              <a:t>申請簽呈。</a:t>
            </a:r>
            <a:endParaRPr lang="en-US" altLang="zh-TW" sz="2600" b="0" dirty="0">
              <a:solidFill>
                <a:schemeClr val="tx1"/>
              </a:solidFill>
            </a:endParaRPr>
          </a:p>
          <a:p>
            <a:pPr marL="858826" lvl="3" indent="-457200" defTabSz="912813">
              <a:lnSpc>
                <a:spcPct val="100000"/>
              </a:lnSpc>
              <a:spcBef>
                <a:spcPts val="600"/>
              </a:spcBef>
              <a:spcAft>
                <a:spcPts val="600"/>
              </a:spcAft>
              <a:buFont typeface="Wingdings" pitchFamily="2" charset="2"/>
              <a:buAutoNum type="circleNumWdWhitePlain"/>
            </a:pPr>
            <a:r>
              <a:rPr lang="en-US" altLang="zh-TW" sz="2600" b="0" dirty="0">
                <a:solidFill>
                  <a:schemeClr val="tx1"/>
                </a:solidFill>
              </a:rPr>
              <a:t>□ </a:t>
            </a:r>
            <a:r>
              <a:rPr lang="zh-TW" altLang="en-US" sz="2600" b="0" dirty="0">
                <a:solidFill>
                  <a:schemeClr val="tx1"/>
                </a:solidFill>
              </a:rPr>
              <a:t>碩士論文口試評分表。</a:t>
            </a:r>
            <a:endParaRPr lang="en-US" altLang="zh-TW" sz="2600" b="0" dirty="0">
              <a:solidFill>
                <a:schemeClr val="tx1"/>
              </a:solidFill>
            </a:endParaRPr>
          </a:p>
          <a:p>
            <a:pPr marL="858826" lvl="3" indent="-457200" defTabSz="912813">
              <a:lnSpc>
                <a:spcPct val="100000"/>
              </a:lnSpc>
              <a:spcBef>
                <a:spcPts val="600"/>
              </a:spcBef>
              <a:spcAft>
                <a:spcPts val="600"/>
              </a:spcAft>
              <a:buFont typeface="Wingdings" pitchFamily="2" charset="2"/>
              <a:buAutoNum type="circleNumWdWhitePlain"/>
            </a:pPr>
            <a:r>
              <a:rPr lang="en-US" altLang="zh-TW" sz="2600" b="0" dirty="0">
                <a:solidFill>
                  <a:schemeClr val="tx1"/>
                </a:solidFill>
              </a:rPr>
              <a:t>□ </a:t>
            </a:r>
            <a:r>
              <a:rPr lang="zh-TW" altLang="en-US" sz="2600" b="0" dirty="0">
                <a:solidFill>
                  <a:srgbClr val="FF0000"/>
                </a:solidFill>
              </a:rPr>
              <a:t>碩士學位考試明細表暨印領清冊</a:t>
            </a:r>
            <a:r>
              <a:rPr lang="en-US" altLang="zh-TW" sz="2600" b="0" dirty="0">
                <a:solidFill>
                  <a:srgbClr val="FF0000"/>
                </a:solidFill>
              </a:rPr>
              <a:t> </a:t>
            </a:r>
            <a:r>
              <a:rPr lang="zh-TW" altLang="en-US" sz="2600" b="0" dirty="0">
                <a:solidFill>
                  <a:schemeClr val="tx1"/>
                </a:solidFill>
              </a:rPr>
              <a:t>。</a:t>
            </a:r>
            <a:endParaRPr lang="en-US" altLang="zh-TW" sz="2600" b="0" dirty="0">
              <a:solidFill>
                <a:schemeClr val="tx1"/>
              </a:solidFill>
            </a:endParaRPr>
          </a:p>
          <a:p>
            <a:pPr>
              <a:lnSpc>
                <a:spcPct val="100000"/>
              </a:lnSpc>
              <a:spcBef>
                <a:spcPts val="600"/>
              </a:spcBef>
              <a:spcAft>
                <a:spcPts val="600"/>
              </a:spcAft>
            </a:pPr>
            <a:endParaRPr lang="zh-TW" altLang="en-US" sz="26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74</a:t>
            </a:fld>
            <a:endParaRPr lang="en-US" altLang="en-US"/>
          </a:p>
        </p:txBody>
      </p:sp>
    </p:spTree>
    <p:extLst>
      <p:ext uri="{BB962C8B-B14F-4D97-AF65-F5344CB8AC3E}">
        <p14:creationId xmlns:p14="http://schemas.microsoft.com/office/powerpoint/2010/main" val="2974376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1028700" y="685800"/>
            <a:ext cx="7200900" cy="654968"/>
          </a:xfrm>
        </p:spPr>
        <p:txBody>
          <a:bodyPr>
            <a:normAutofit fontScale="90000"/>
          </a:bodyPr>
          <a:lstStyle/>
          <a:p>
            <a:r>
              <a:rPr lang="en-US" altLang="zh-TW" dirty="0"/>
              <a:t>5.</a:t>
            </a:r>
            <a:r>
              <a:rPr lang="zh-TW" altLang="en-US" dirty="0"/>
              <a:t> 核銷憑證</a:t>
            </a: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75</a:t>
            </a:fld>
            <a:endParaRPr lang="en-US" dirty="0"/>
          </a:p>
        </p:txBody>
      </p:sp>
      <p:graphicFrame>
        <p:nvGraphicFramePr>
          <p:cNvPr id="11" name="內容版面配置區 4"/>
          <p:cNvGraphicFramePr>
            <a:graphicFrameLocks/>
          </p:cNvGraphicFramePr>
          <p:nvPr>
            <p:extLst>
              <p:ext uri="{D42A27DB-BD31-4B8C-83A1-F6EECF244321}">
                <p14:modId xmlns:p14="http://schemas.microsoft.com/office/powerpoint/2010/main" val="551517163"/>
              </p:ext>
            </p:extLst>
          </p:nvPr>
        </p:nvGraphicFramePr>
        <p:xfrm>
          <a:off x="755576" y="1124744"/>
          <a:ext cx="804780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3682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8700" y="800100"/>
            <a:ext cx="7200900" cy="1485900"/>
          </a:xfrm>
        </p:spPr>
        <p:txBody>
          <a:bodyPr/>
          <a:lstStyle/>
          <a:p>
            <a:r>
              <a:rPr lang="en-US" altLang="zh-TW" dirty="0">
                <a:solidFill>
                  <a:srgbClr val="0000FF"/>
                </a:solidFill>
              </a:rPr>
              <a:t>5.</a:t>
            </a:r>
            <a:r>
              <a:rPr lang="zh-TW" altLang="en-US" dirty="0">
                <a:solidFill>
                  <a:srgbClr val="0000FF"/>
                </a:solidFill>
              </a:rPr>
              <a:t> 核銷憑證</a:t>
            </a:r>
          </a:p>
        </p:txBody>
      </p:sp>
      <p:sp>
        <p:nvSpPr>
          <p:cNvPr id="3" name="內容版面配置區 2"/>
          <p:cNvSpPr>
            <a:spLocks noGrp="1"/>
          </p:cNvSpPr>
          <p:nvPr>
            <p:ph idx="1"/>
          </p:nvPr>
        </p:nvSpPr>
        <p:spPr>
          <a:xfrm>
            <a:off x="971550" y="1844824"/>
            <a:ext cx="7200900" cy="3581400"/>
          </a:xfrm>
        </p:spPr>
        <p:txBody>
          <a:bodyPr>
            <a:normAutofit/>
          </a:bodyPr>
          <a:lstStyle/>
          <a:p>
            <a:pPr marL="1587" indent="0">
              <a:lnSpc>
                <a:spcPct val="100000"/>
              </a:lnSpc>
              <a:spcBef>
                <a:spcPts val="600"/>
              </a:spcBef>
              <a:spcAft>
                <a:spcPts val="600"/>
              </a:spcAft>
              <a:buNone/>
            </a:pPr>
            <a:r>
              <a:rPr lang="en-US" altLang="zh-TW" sz="2800" b="0" dirty="0">
                <a:solidFill>
                  <a:schemeClr val="tx1"/>
                </a:solidFill>
              </a:rPr>
              <a:t>5.1</a:t>
            </a:r>
            <a:r>
              <a:rPr lang="zh-TW" altLang="en-US" sz="2800" b="0" dirty="0">
                <a:solidFill>
                  <a:schemeClr val="tx1"/>
                </a:solidFill>
              </a:rPr>
              <a:t> 發票</a:t>
            </a:r>
            <a:endParaRPr lang="en-US" altLang="zh-TW" sz="2800" b="0" dirty="0">
              <a:solidFill>
                <a:schemeClr val="tx1"/>
              </a:solidFill>
            </a:endParaRPr>
          </a:p>
          <a:p>
            <a:pPr marL="1587" indent="0">
              <a:lnSpc>
                <a:spcPct val="100000"/>
              </a:lnSpc>
              <a:spcBef>
                <a:spcPts val="600"/>
              </a:spcBef>
              <a:spcAft>
                <a:spcPts val="600"/>
              </a:spcAft>
              <a:buNone/>
            </a:pPr>
            <a:r>
              <a:rPr lang="en-US" altLang="zh-TW" sz="2800" b="0" dirty="0">
                <a:solidFill>
                  <a:schemeClr val="tx1"/>
                </a:solidFill>
              </a:rPr>
              <a:t>5.2</a:t>
            </a:r>
            <a:r>
              <a:rPr lang="zh-TW" altLang="en-US" sz="2800" b="0" dirty="0">
                <a:solidFill>
                  <a:schemeClr val="tx1"/>
                </a:solidFill>
              </a:rPr>
              <a:t> 免用統一發票收據</a:t>
            </a:r>
            <a:endParaRPr lang="en-US" altLang="zh-TW" sz="2800" b="0" dirty="0">
              <a:solidFill>
                <a:schemeClr val="tx1"/>
              </a:solidFill>
            </a:endParaRPr>
          </a:p>
          <a:p>
            <a:pPr marL="1587" indent="0">
              <a:lnSpc>
                <a:spcPct val="100000"/>
              </a:lnSpc>
              <a:spcBef>
                <a:spcPts val="600"/>
              </a:spcBef>
              <a:spcAft>
                <a:spcPts val="600"/>
              </a:spcAft>
              <a:buNone/>
            </a:pPr>
            <a:r>
              <a:rPr lang="en-US" altLang="zh-TW" sz="2800" b="0" dirty="0">
                <a:solidFill>
                  <a:schemeClr val="tx1"/>
                </a:solidFill>
              </a:rPr>
              <a:t>5.3</a:t>
            </a:r>
            <a:r>
              <a:rPr lang="zh-TW" altLang="en-US" sz="2800" b="0" dirty="0">
                <a:solidFill>
                  <a:schemeClr val="tx1"/>
                </a:solidFill>
              </a:rPr>
              <a:t> 其他憑證</a:t>
            </a:r>
            <a:endParaRPr lang="en-US" altLang="zh-TW" sz="2800" b="0" dirty="0">
              <a:solidFill>
                <a:schemeClr val="tx1"/>
              </a:solidFill>
            </a:endParaRPr>
          </a:p>
          <a:p>
            <a:pPr marL="1587" indent="0">
              <a:lnSpc>
                <a:spcPct val="100000"/>
              </a:lnSpc>
              <a:spcBef>
                <a:spcPts val="600"/>
              </a:spcBef>
              <a:spcAft>
                <a:spcPts val="600"/>
              </a:spcAft>
              <a:buNone/>
            </a:pPr>
            <a:r>
              <a:rPr lang="en-US" altLang="zh-TW" sz="2800" b="0" dirty="0">
                <a:solidFill>
                  <a:schemeClr val="tx1"/>
                </a:solidFill>
              </a:rPr>
              <a:t>5.4</a:t>
            </a:r>
            <a:r>
              <a:rPr lang="zh-TW" altLang="en-US" sz="2800" b="0" dirty="0">
                <a:solidFill>
                  <a:schemeClr val="tx1"/>
                </a:solidFill>
              </a:rPr>
              <a:t> 支出證明單</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76</a:t>
            </a:fld>
            <a:endParaRPr lang="en-US" altLang="en-US"/>
          </a:p>
        </p:txBody>
      </p:sp>
    </p:spTree>
    <p:extLst>
      <p:ext uri="{BB962C8B-B14F-4D97-AF65-F5344CB8AC3E}">
        <p14:creationId xmlns:p14="http://schemas.microsoft.com/office/powerpoint/2010/main" val="42810612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44624"/>
            <a:ext cx="7886700" cy="1325563"/>
          </a:xfrm>
        </p:spPr>
        <p:txBody>
          <a:bodyPr/>
          <a:lstStyle/>
          <a:p>
            <a:r>
              <a:rPr lang="en-US" altLang="zh-TW" dirty="0"/>
              <a:t>5.1.</a:t>
            </a:r>
            <a:r>
              <a:rPr lang="zh-TW" altLang="en-US" dirty="0"/>
              <a:t>發票</a:t>
            </a:r>
          </a:p>
        </p:txBody>
      </p:sp>
      <p:sp>
        <p:nvSpPr>
          <p:cNvPr id="6" name="內容版面配置區 2"/>
          <p:cNvSpPr>
            <a:spLocks noGrp="1"/>
          </p:cNvSpPr>
          <p:nvPr>
            <p:ph idx="1"/>
          </p:nvPr>
        </p:nvSpPr>
        <p:spPr>
          <a:xfrm>
            <a:off x="628650" y="993216"/>
            <a:ext cx="7886700" cy="5363133"/>
          </a:xfrm>
        </p:spPr>
        <p:txBody>
          <a:bodyPr/>
          <a:lstStyle/>
          <a:p>
            <a:pPr marL="228600" lvl="1" indent="-227013" defTabSz="912813">
              <a:lnSpc>
                <a:spcPct val="100000"/>
              </a:lnSpc>
              <a:spcBef>
                <a:spcPts val="400"/>
              </a:spcBef>
              <a:spcAft>
                <a:spcPts val="400"/>
              </a:spcAft>
              <a:buFont typeface="Wingdings" panose="05000000000000000000" pitchFamily="2" charset="2"/>
              <a:buChar char="u"/>
            </a:pPr>
            <a:r>
              <a:rPr lang="zh-TW" altLang="en-US" b="0" dirty="0">
                <a:solidFill>
                  <a:schemeClr val="tx1"/>
                </a:solidFill>
              </a:rPr>
              <a:t>請注意發票是否符合標準格式，避免往來更換發票。</a:t>
            </a:r>
            <a:endParaRPr lang="en-US" altLang="zh-TW" b="0" dirty="0">
              <a:solidFill>
                <a:schemeClr val="tx1"/>
              </a:solidFill>
            </a:endParaRPr>
          </a:p>
          <a:p>
            <a:pPr marL="1030276" lvl="1" indent="-45720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抬頭：</a:t>
            </a:r>
            <a:r>
              <a:rPr lang="zh-TW" altLang="zh-TW" i="0" dirty="0"/>
              <a:t>光宇學校財團法人元培醫事科技大學</a:t>
            </a:r>
            <a:r>
              <a:rPr lang="en-US" altLang="zh-TW" i="0" dirty="0"/>
              <a:t> (</a:t>
            </a:r>
            <a:r>
              <a:rPr lang="zh-TW" altLang="zh-TW" i="0" dirty="0"/>
              <a:t>元培醫事科技大學</a:t>
            </a:r>
            <a:r>
              <a:rPr lang="en-US" altLang="zh-TW" i="0" dirty="0"/>
              <a:t>)</a:t>
            </a:r>
            <a:r>
              <a:rPr lang="zh-TW" altLang="en-US" b="0" i="0" dirty="0">
                <a:solidFill>
                  <a:schemeClr val="tx1"/>
                </a:solidFill>
              </a:rPr>
              <a:t>。</a:t>
            </a:r>
          </a:p>
          <a:p>
            <a:pPr marL="1087426" lvl="1" indent="-51435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統一編號：</a:t>
            </a:r>
            <a:r>
              <a:rPr lang="en-US" altLang="zh-TW" b="0" dirty="0">
                <a:solidFill>
                  <a:schemeClr val="tx1"/>
                </a:solidFill>
              </a:rPr>
              <a:t>46802307</a:t>
            </a:r>
            <a:r>
              <a:rPr lang="zh-TW" altLang="en-US" b="0" dirty="0">
                <a:solidFill>
                  <a:schemeClr val="tx1"/>
                </a:solidFill>
              </a:rPr>
              <a:t>。</a:t>
            </a:r>
            <a:endParaRPr lang="en-US" altLang="zh-TW" b="0" dirty="0">
              <a:solidFill>
                <a:schemeClr val="tx1"/>
              </a:solidFill>
            </a:endParaRPr>
          </a:p>
          <a:p>
            <a:pPr marL="1087426" lvl="1" indent="-514350">
              <a:lnSpc>
                <a:spcPct val="100000"/>
              </a:lnSpc>
              <a:spcBef>
                <a:spcPts val="400"/>
              </a:spcBef>
              <a:spcAft>
                <a:spcPts val="400"/>
              </a:spcAft>
              <a:buFont typeface="Wingdings" panose="05000000000000000000" pitchFamily="2" charset="2"/>
              <a:buAutoNum type="circleNumWdWhitePlain"/>
            </a:pPr>
            <a:r>
              <a:rPr lang="zh-TW" altLang="en-US" dirty="0">
                <a:solidFill>
                  <a:srgbClr val="FF0000"/>
                </a:solidFill>
                <a:effectLst>
                  <a:outerShdw blurRad="38100" dist="38100" dir="2700000" algn="tl">
                    <a:srgbClr val="000000">
                      <a:alpha val="43137"/>
                    </a:srgbClr>
                  </a:outerShdw>
                </a:effectLst>
              </a:rPr>
              <a:t>發票日期。</a:t>
            </a:r>
            <a:r>
              <a:rPr lang="en-US" altLang="zh-TW" dirty="0">
                <a:solidFill>
                  <a:srgbClr val="FF0000"/>
                </a:solidFill>
                <a:effectLst>
                  <a:outerShdw blurRad="38100" dist="38100" dir="2700000" algn="tl">
                    <a:srgbClr val="000000">
                      <a:alpha val="43137"/>
                    </a:srgbClr>
                  </a:outerShdw>
                </a:effectLst>
              </a:rPr>
              <a:t>(</a:t>
            </a:r>
            <a:r>
              <a:rPr lang="zh-TW" altLang="en-US" dirty="0">
                <a:solidFill>
                  <a:srgbClr val="FF0000"/>
                </a:solidFill>
                <a:effectLst>
                  <a:outerShdw blurRad="38100" dist="38100" dir="2700000" algn="tl">
                    <a:srgbClr val="000000">
                      <a:alpha val="43137"/>
                    </a:srgbClr>
                  </a:outerShdw>
                </a:effectLst>
              </a:rPr>
              <a:t>應在主管簽准後，請款日期前</a:t>
            </a:r>
            <a:r>
              <a:rPr lang="en-US" altLang="zh-TW" dirty="0">
                <a:solidFill>
                  <a:srgbClr val="FF0000"/>
                </a:solidFill>
                <a:effectLst>
                  <a:outerShdw blurRad="38100" dist="38100" dir="2700000" algn="tl">
                    <a:srgbClr val="000000">
                      <a:alpha val="43137"/>
                    </a:srgbClr>
                  </a:outerShdw>
                </a:effectLst>
              </a:rPr>
              <a:t>)</a:t>
            </a:r>
          </a:p>
          <a:p>
            <a:pPr marL="1087426" lvl="1" indent="-51435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地址。</a:t>
            </a:r>
          </a:p>
          <a:p>
            <a:pPr marL="1087426" lvl="1" indent="-514350">
              <a:lnSpc>
                <a:spcPct val="100000"/>
              </a:lnSpc>
              <a:spcBef>
                <a:spcPts val="400"/>
              </a:spcBef>
              <a:spcAft>
                <a:spcPts val="400"/>
              </a:spcAft>
              <a:buFont typeface="Wingdings" panose="05000000000000000000" pitchFamily="2" charset="2"/>
              <a:buAutoNum type="circleNumWdWhitePlain"/>
            </a:pPr>
            <a:r>
              <a:rPr lang="zh-TW" altLang="en-US" b="0" dirty="0">
                <a:solidFill>
                  <a:srgbClr val="FF0000"/>
                </a:solidFill>
              </a:rPr>
              <a:t>品名</a:t>
            </a:r>
            <a:r>
              <a:rPr lang="zh-TW" altLang="en-US" b="0" dirty="0">
                <a:solidFill>
                  <a:schemeClr val="tx1"/>
                </a:solidFill>
              </a:rPr>
              <a:t>、數量、金額。</a:t>
            </a:r>
            <a:endParaRPr lang="en-US" altLang="zh-TW" b="0" dirty="0">
              <a:solidFill>
                <a:schemeClr val="tx1"/>
              </a:solidFill>
            </a:endParaRPr>
          </a:p>
          <a:p>
            <a:pPr marL="1087426" lvl="1" indent="-51435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統一發票專用章。</a:t>
            </a:r>
            <a:endParaRPr lang="en-US" altLang="zh-TW" b="0" dirty="0">
              <a:solidFill>
                <a:schemeClr val="tx1"/>
              </a:solidFill>
            </a:endParaRPr>
          </a:p>
          <a:p>
            <a:pPr marL="228600" lvl="1" indent="-227013" defTabSz="912813">
              <a:lnSpc>
                <a:spcPct val="100000"/>
              </a:lnSpc>
              <a:spcBef>
                <a:spcPts val="400"/>
              </a:spcBef>
              <a:spcAft>
                <a:spcPts val="400"/>
              </a:spcAft>
              <a:buFont typeface="Wingdings" pitchFamily="2" charset="2"/>
              <a:buChar char="u"/>
            </a:pPr>
            <a:r>
              <a:rPr lang="zh-TW" altLang="en-US" dirty="0">
                <a:solidFill>
                  <a:schemeClr val="tx1"/>
                </a:solidFill>
                <a:latin typeface="Arial" pitchFamily="34" charset="0"/>
              </a:rPr>
              <a:t>注意事項：</a:t>
            </a:r>
            <a:endParaRPr lang="en-US" altLang="zh-TW" dirty="0">
              <a:solidFill>
                <a:schemeClr val="tx1"/>
              </a:solidFill>
              <a:latin typeface="Arial" pitchFamily="34" charset="0"/>
            </a:endParaRPr>
          </a:p>
          <a:p>
            <a:pPr marL="1030276" lvl="1" indent="-45720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核銷以使用二聯式發票為原則。</a:t>
            </a:r>
            <a:endParaRPr lang="en-US" altLang="zh-TW" b="0" dirty="0">
              <a:solidFill>
                <a:schemeClr val="tx1"/>
              </a:solidFill>
            </a:endParaRPr>
          </a:p>
          <a:p>
            <a:pPr marL="1030276" lvl="1" indent="-45720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核銷使用三聯式發票報支，須檢附</a:t>
            </a:r>
            <a:r>
              <a:rPr lang="en-US" altLang="zh-TW" b="0" dirty="0">
                <a:solidFill>
                  <a:schemeClr val="tx1"/>
                </a:solidFill>
              </a:rPr>
              <a:t>【</a:t>
            </a:r>
            <a:r>
              <a:rPr lang="zh-TW" altLang="en-US" b="0" dirty="0">
                <a:solidFill>
                  <a:schemeClr val="tx1"/>
                </a:solidFill>
              </a:rPr>
              <a:t>收執聯</a:t>
            </a:r>
            <a:r>
              <a:rPr lang="en-US" altLang="zh-TW" b="0" dirty="0">
                <a:solidFill>
                  <a:schemeClr val="tx1"/>
                </a:solidFill>
              </a:rPr>
              <a:t>】</a:t>
            </a:r>
            <a:r>
              <a:rPr lang="zh-TW" altLang="en-US" b="0" dirty="0">
                <a:solidFill>
                  <a:schemeClr val="tx1"/>
                </a:solidFill>
              </a:rPr>
              <a:t>與</a:t>
            </a:r>
            <a:r>
              <a:rPr lang="en-US" altLang="zh-TW" b="0" dirty="0">
                <a:solidFill>
                  <a:schemeClr val="tx1"/>
                </a:solidFill>
              </a:rPr>
              <a:t>【</a:t>
            </a:r>
            <a:r>
              <a:rPr lang="zh-TW" altLang="en-US" b="0" dirty="0">
                <a:solidFill>
                  <a:schemeClr val="tx1"/>
                </a:solidFill>
              </a:rPr>
              <a:t>扣抵聯</a:t>
            </a:r>
            <a:r>
              <a:rPr lang="en-US" altLang="zh-TW" b="0" dirty="0">
                <a:solidFill>
                  <a:schemeClr val="tx1"/>
                </a:solidFill>
              </a:rPr>
              <a:t>】</a:t>
            </a:r>
            <a:r>
              <a:rPr lang="zh-TW" altLang="en-US" b="0" dirty="0">
                <a:solidFill>
                  <a:schemeClr val="tx1"/>
                </a:solidFill>
              </a:rPr>
              <a:t>。</a:t>
            </a:r>
            <a:endParaRPr lang="en-US" altLang="zh-TW" b="0" dirty="0">
              <a:solidFill>
                <a:schemeClr val="tx1"/>
              </a:solidFill>
            </a:endParaRPr>
          </a:p>
          <a:p>
            <a:pPr marL="1030276" lvl="1" indent="-457200">
              <a:lnSpc>
                <a:spcPct val="100000"/>
              </a:lnSpc>
              <a:spcBef>
                <a:spcPts val="400"/>
              </a:spcBef>
              <a:spcAft>
                <a:spcPts val="400"/>
              </a:spcAft>
              <a:buFont typeface="Wingdings" panose="05000000000000000000" pitchFamily="2" charset="2"/>
              <a:buAutoNum type="circleNumWdWhitePlain"/>
            </a:pPr>
            <a:r>
              <a:rPr lang="zh-TW" altLang="en-US" b="1" dirty="0">
                <a:solidFill>
                  <a:srgbClr val="C00000"/>
                </a:solidFill>
              </a:rPr>
              <a:t>發票不可以塗改，若有塗改，請廠商重新開立</a:t>
            </a:r>
            <a:endParaRPr lang="en-US" altLang="zh-TW" b="1" dirty="0">
              <a:solidFill>
                <a:srgbClr val="C00000"/>
              </a:solidFill>
            </a:endParaRPr>
          </a:p>
          <a:p>
            <a:pPr marL="1030276" lvl="1" indent="-457200">
              <a:lnSpc>
                <a:spcPct val="100000"/>
              </a:lnSpc>
              <a:spcBef>
                <a:spcPts val="400"/>
              </a:spcBef>
              <a:spcAft>
                <a:spcPts val="400"/>
              </a:spcAft>
              <a:buFont typeface="Wingdings" panose="05000000000000000000" pitchFamily="2" charset="2"/>
              <a:buAutoNum type="circleNumWdWhitePlain"/>
            </a:pPr>
            <a:endParaRPr lang="en-US" altLang="zh-TW" b="0" dirty="0">
              <a:solidFill>
                <a:schemeClr val="tx1"/>
              </a:solidFill>
            </a:endParaRPr>
          </a:p>
          <a:p>
            <a:pPr lvl="1">
              <a:lnSpc>
                <a:spcPct val="100000"/>
              </a:lnSpc>
              <a:spcBef>
                <a:spcPts val="400"/>
              </a:spcBef>
              <a:spcAft>
                <a:spcPts val="400"/>
              </a:spcAft>
            </a:pPr>
            <a:endParaRPr lang="zh-TW" altLang="en-US" b="0" dirty="0"/>
          </a:p>
          <a:p>
            <a:pPr lvl="1">
              <a:lnSpc>
                <a:spcPct val="100000"/>
              </a:lnSpc>
              <a:spcBef>
                <a:spcPts val="400"/>
              </a:spcBef>
              <a:spcAft>
                <a:spcPts val="400"/>
              </a:spcAft>
            </a:pPr>
            <a:endParaRPr lang="zh-TW" altLang="en-US" b="0" dirty="0"/>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77</a:t>
            </a:fld>
            <a:endParaRPr lang="en-US" dirty="0"/>
          </a:p>
        </p:txBody>
      </p:sp>
    </p:spTree>
    <p:extLst>
      <p:ext uri="{BB962C8B-B14F-4D97-AF65-F5344CB8AC3E}">
        <p14:creationId xmlns:p14="http://schemas.microsoft.com/office/powerpoint/2010/main" val="9289042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F2B879-241A-4E41-942D-692B57A49EED}" type="slidenum">
              <a:rPr lang="en-US" altLang="zh-TW" smtClean="0"/>
              <a:pPr/>
              <a:t>78</a:t>
            </a:fld>
            <a:endParaRPr lang="en-US" altLang="en-US"/>
          </a:p>
        </p:txBody>
      </p:sp>
      <p:sp>
        <p:nvSpPr>
          <p:cNvPr id="5" name="標題 1"/>
          <p:cNvSpPr txBox="1">
            <a:spLocks/>
          </p:cNvSpPr>
          <p:nvPr/>
        </p:nvSpPr>
        <p:spPr bwMode="auto">
          <a:xfrm>
            <a:off x="660301" y="16760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altLang="en-US" sz="4400" b="1" kern="1200" dirty="0">
                <a:solidFill>
                  <a:srgbClr val="C00000"/>
                </a:solidFill>
                <a:latin typeface="微軟正黑體" panose="020B0604030504040204" pitchFamily="34" charset="-120"/>
                <a:ea typeface="微軟正黑體" panose="020B0604030504040204" pitchFamily="34" charset="-120"/>
                <a:cs typeface="+mj-cs"/>
              </a:defRPr>
            </a:lvl1pPr>
            <a:lvl2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2pPr>
            <a:lvl3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3pPr>
            <a:lvl4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4pPr>
            <a:lvl5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5pPr>
            <a:lvl6pPr marL="4572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6pPr>
            <a:lvl7pPr marL="9144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7pPr>
            <a:lvl8pPr marL="13716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8pPr>
            <a:lvl9pPr marL="18288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9pPr>
          </a:lstStyle>
          <a:p>
            <a:r>
              <a:rPr lang="en-US" altLang="zh-TW" b="0" dirty="0">
                <a:solidFill>
                  <a:schemeClr val="tx1"/>
                </a:solidFill>
              </a:rPr>
              <a:t>5.2.</a:t>
            </a:r>
            <a:r>
              <a:rPr lang="zh-TW" altLang="en-US" b="0" dirty="0">
                <a:solidFill>
                  <a:schemeClr val="tx1"/>
                </a:solidFill>
              </a:rPr>
              <a:t> 免用統一發票收據</a:t>
            </a:r>
          </a:p>
        </p:txBody>
      </p:sp>
      <p:sp>
        <p:nvSpPr>
          <p:cNvPr id="6" name="內容版面配置區 2"/>
          <p:cNvSpPr txBox="1">
            <a:spLocks/>
          </p:cNvSpPr>
          <p:nvPr/>
        </p:nvSpPr>
        <p:spPr bwMode="auto">
          <a:xfrm>
            <a:off x="539552" y="1493168"/>
            <a:ext cx="8128198" cy="486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7013" algn="l" defTabSz="912813" rtl="0" eaLnBrk="1" fontAlgn="base" hangingPunct="1">
              <a:lnSpc>
                <a:spcPct val="90000"/>
              </a:lnSpc>
              <a:spcBef>
                <a:spcPts val="1000"/>
              </a:spcBef>
              <a:spcAft>
                <a:spcPct val="0"/>
              </a:spcAft>
              <a:buFont typeface="Wingdings" panose="05000000000000000000" pitchFamily="2" charset="2"/>
              <a:buChar char="u"/>
              <a:defRPr lang="zh-TW" altLang="en-US" sz="3200" b="1" kern="1200" dirty="0">
                <a:solidFill>
                  <a:srgbClr val="0000CC"/>
                </a:solidFill>
                <a:latin typeface="Arial" pitchFamily="34" charset="0"/>
                <a:ea typeface="微軟正黑體" pitchFamily="34" charset="-120"/>
                <a:cs typeface="+mn-cs"/>
              </a:defRPr>
            </a:lvl1pPr>
            <a:lvl2pPr marL="800089" indent="-342900" algn="l" rtl="0" eaLnBrk="1" fontAlgn="base" hangingPunct="1">
              <a:lnSpc>
                <a:spcPct val="90000"/>
              </a:lnSpc>
              <a:spcBef>
                <a:spcPts val="500"/>
              </a:spcBef>
              <a:spcAft>
                <a:spcPct val="0"/>
              </a:spcAft>
              <a:buFont typeface="Wingdings" panose="05000000000000000000" pitchFamily="2" charset="2"/>
              <a:buChar char="Ø"/>
              <a:defRPr lang="zh-TW" altLang="en-US" sz="2400" b="1" kern="1200">
                <a:solidFill>
                  <a:srgbClr val="548235"/>
                </a:solidFill>
                <a:latin typeface="微軟正黑體" panose="020B0604030504040204" pitchFamily="34" charset="-120"/>
                <a:ea typeface="微軟正黑體" panose="020B0604030504040204" pitchFamily="34" charset="-120"/>
                <a:cs typeface="+mn-cs"/>
              </a:defRPr>
            </a:lvl2pPr>
            <a:lvl3pPr marL="1257277" indent="-342900" algn="l" rtl="0" eaLnBrk="1" fontAlgn="base" hangingPunct="1">
              <a:lnSpc>
                <a:spcPct val="90000"/>
              </a:lnSpc>
              <a:spcBef>
                <a:spcPts val="500"/>
              </a:spcBef>
              <a:spcAft>
                <a:spcPct val="0"/>
              </a:spcAft>
              <a:buFont typeface="Wingdings" panose="05000000000000000000" pitchFamily="2" charset="2"/>
              <a:buChar char="l"/>
              <a:defRPr lang="zh-TW" altLang="en-US" sz="2000" b="1" kern="1200">
                <a:solidFill>
                  <a:schemeClr val="accent2"/>
                </a:solidFill>
                <a:latin typeface="微軟正黑體" panose="020B0604030504040204" pitchFamily="34" charset="-120"/>
                <a:ea typeface="微軟正黑體" panose="020B0604030504040204" pitchFamily="34" charset="-120"/>
                <a:cs typeface="+mn-cs"/>
              </a:defRPr>
            </a:lvl3pPr>
            <a:lvl4pPr marL="1657316" indent="-285750" algn="l" rtl="0" eaLnBrk="1" fontAlgn="base" hangingPunct="1">
              <a:lnSpc>
                <a:spcPct val="90000"/>
              </a:lnSpc>
              <a:spcBef>
                <a:spcPts val="500"/>
              </a:spcBef>
              <a:spcAft>
                <a:spcPct val="0"/>
              </a:spcAft>
              <a:buFont typeface="Wingdings" panose="05000000000000000000" pitchFamily="2" charset="2"/>
              <a:buChar char="n"/>
              <a:defRPr lang="zh-TW" altLang="en-US" b="1" kern="1200">
                <a:solidFill>
                  <a:srgbClr val="0000CC"/>
                </a:solidFill>
                <a:latin typeface="微軟正黑體" panose="020B0604030504040204" pitchFamily="34" charset="-120"/>
                <a:ea typeface="微軟正黑體" panose="020B0604030504040204" pitchFamily="34" charset="-120"/>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lang="en-US" altLang="en-US" b="1" kern="1200" dirty="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227013" defTabSz="912813">
              <a:lnSpc>
                <a:spcPct val="100000"/>
              </a:lnSpc>
              <a:spcBef>
                <a:spcPts val="400"/>
              </a:spcBef>
              <a:spcAft>
                <a:spcPts val="400"/>
              </a:spcAft>
              <a:buFont typeface="Wingdings" panose="05000000000000000000" pitchFamily="2" charset="2"/>
              <a:buChar char="u"/>
            </a:pPr>
            <a:r>
              <a:rPr kumimoji="0" lang="zh-TW" altLang="en-US" b="0" dirty="0">
                <a:solidFill>
                  <a:schemeClr val="tx1"/>
                </a:solidFill>
              </a:rPr>
              <a:t>請注意發票是否符合標準格式，避免往來更換發票。</a:t>
            </a:r>
            <a:endParaRPr kumimoji="0" lang="en-US" altLang="zh-TW" b="0" dirty="0">
              <a:solidFill>
                <a:schemeClr val="tx1"/>
              </a:solidFill>
            </a:endParaRPr>
          </a:p>
          <a:p>
            <a:pPr marL="971539" lvl="1" indent="-514350">
              <a:lnSpc>
                <a:spcPct val="100000"/>
              </a:lnSpc>
              <a:spcBef>
                <a:spcPts val="400"/>
              </a:spcBef>
              <a:spcAft>
                <a:spcPts val="400"/>
              </a:spcAft>
              <a:buFont typeface="Wingdings" panose="05000000000000000000" pitchFamily="2" charset="2"/>
              <a:buAutoNum type="circleNumWdWhitePlain"/>
            </a:pPr>
            <a:r>
              <a:rPr kumimoji="0" lang="zh-TW" altLang="en-US" b="0" dirty="0">
                <a:solidFill>
                  <a:schemeClr val="tx1"/>
                </a:solidFill>
              </a:rPr>
              <a:t>抬頭：</a:t>
            </a:r>
            <a:r>
              <a:rPr kumimoji="0" lang="zh-TW" altLang="zh-TW" b="0" dirty="0">
                <a:solidFill>
                  <a:schemeClr val="tx1"/>
                </a:solidFill>
              </a:rPr>
              <a:t>光宇學校財團法人元培醫事科技大學</a:t>
            </a:r>
            <a:r>
              <a:rPr kumimoji="0" lang="zh-TW" altLang="en-US" b="0" dirty="0">
                <a:solidFill>
                  <a:schemeClr val="tx1"/>
                </a:solidFill>
              </a:rPr>
              <a:t>。</a:t>
            </a:r>
            <a:endParaRPr kumimoji="0" lang="en-US" altLang="zh-TW" b="0" dirty="0">
              <a:solidFill>
                <a:schemeClr val="tx1"/>
              </a:solidFill>
            </a:endParaRPr>
          </a:p>
          <a:p>
            <a:pPr marL="971539" lvl="1" indent="-514350">
              <a:lnSpc>
                <a:spcPct val="100000"/>
              </a:lnSpc>
              <a:spcBef>
                <a:spcPts val="400"/>
              </a:spcBef>
              <a:spcAft>
                <a:spcPts val="400"/>
              </a:spcAft>
              <a:buFont typeface="Wingdings" panose="05000000000000000000" pitchFamily="2" charset="2"/>
              <a:buAutoNum type="circleNumWdWhitePlain"/>
            </a:pPr>
            <a:r>
              <a:rPr lang="zh-TW" altLang="en-US" b="0" dirty="0">
                <a:solidFill>
                  <a:srgbClr val="FF0000"/>
                </a:solidFill>
              </a:rPr>
              <a:t>收據日期。</a:t>
            </a:r>
            <a:r>
              <a:rPr lang="en-US" altLang="zh-TW" b="0" dirty="0">
                <a:solidFill>
                  <a:srgbClr val="FF0000"/>
                </a:solidFill>
              </a:rPr>
              <a:t>(</a:t>
            </a:r>
            <a:r>
              <a:rPr lang="zh-TW" altLang="en-US" b="0" dirty="0">
                <a:solidFill>
                  <a:srgbClr val="FF0000"/>
                </a:solidFill>
              </a:rPr>
              <a:t>應在主管簽准後或請購簽准後，請款日期前</a:t>
            </a:r>
            <a:r>
              <a:rPr lang="en-US" altLang="zh-TW" b="0" dirty="0">
                <a:solidFill>
                  <a:srgbClr val="FF0000"/>
                </a:solidFill>
              </a:rPr>
              <a:t>)</a:t>
            </a:r>
          </a:p>
          <a:p>
            <a:pPr marL="971539" lvl="1" indent="-514350">
              <a:lnSpc>
                <a:spcPct val="100000"/>
              </a:lnSpc>
              <a:spcBef>
                <a:spcPts val="400"/>
              </a:spcBef>
              <a:spcAft>
                <a:spcPts val="400"/>
              </a:spcAft>
              <a:buFont typeface="Wingdings" panose="05000000000000000000" pitchFamily="2" charset="2"/>
              <a:buAutoNum type="circleNumWdWhitePlain"/>
            </a:pPr>
            <a:r>
              <a:rPr kumimoji="0" lang="zh-TW" altLang="en-US" dirty="0">
                <a:solidFill>
                  <a:srgbClr val="0000FF"/>
                </a:solidFill>
              </a:rPr>
              <a:t>品名、數量、金額。</a:t>
            </a:r>
            <a:r>
              <a:rPr kumimoji="0" lang="en-US" altLang="zh-TW" dirty="0">
                <a:solidFill>
                  <a:srgbClr val="FF0000"/>
                </a:solidFill>
              </a:rPr>
              <a:t>(</a:t>
            </a:r>
            <a:r>
              <a:rPr kumimoji="0" lang="zh-TW" altLang="en-US" dirty="0">
                <a:solidFill>
                  <a:srgbClr val="FF0000"/>
                </a:solidFill>
              </a:rPr>
              <a:t>未填寫，不得報支</a:t>
            </a:r>
            <a:r>
              <a:rPr kumimoji="0" lang="en-US" altLang="zh-TW" dirty="0">
                <a:solidFill>
                  <a:srgbClr val="FF0000"/>
                </a:solidFill>
              </a:rPr>
              <a:t>)</a:t>
            </a:r>
            <a:endParaRPr kumimoji="0" lang="zh-TW" altLang="en-US" dirty="0">
              <a:solidFill>
                <a:srgbClr val="FF0000"/>
              </a:solidFill>
            </a:endParaRPr>
          </a:p>
          <a:p>
            <a:pPr marL="971539" lvl="1" indent="-514350">
              <a:lnSpc>
                <a:spcPct val="100000"/>
              </a:lnSpc>
              <a:spcBef>
                <a:spcPts val="400"/>
              </a:spcBef>
              <a:spcAft>
                <a:spcPts val="400"/>
              </a:spcAft>
              <a:buFont typeface="Wingdings" panose="05000000000000000000" pitchFamily="2" charset="2"/>
              <a:buAutoNum type="circleNumWdWhitePlain"/>
            </a:pPr>
            <a:r>
              <a:rPr kumimoji="0" lang="zh-TW" altLang="en-US" b="0" dirty="0">
                <a:solidFill>
                  <a:schemeClr val="tx1"/>
                </a:solidFill>
              </a:rPr>
              <a:t>店章。</a:t>
            </a:r>
          </a:p>
          <a:p>
            <a:pPr marL="971539" lvl="1" indent="-514350">
              <a:lnSpc>
                <a:spcPct val="100000"/>
              </a:lnSpc>
              <a:spcBef>
                <a:spcPts val="400"/>
              </a:spcBef>
              <a:spcAft>
                <a:spcPts val="400"/>
              </a:spcAft>
              <a:buFont typeface="Wingdings" panose="05000000000000000000" pitchFamily="2" charset="2"/>
              <a:buAutoNum type="circleNumWdWhitePlain"/>
            </a:pPr>
            <a:r>
              <a:rPr kumimoji="0" lang="zh-TW" altLang="en-US" b="0" dirty="0">
                <a:solidFill>
                  <a:srgbClr val="FF0000"/>
                </a:solidFill>
              </a:rPr>
              <a:t>負責人私章。</a:t>
            </a:r>
          </a:p>
          <a:p>
            <a:pPr marL="971539" lvl="1" indent="-514350">
              <a:lnSpc>
                <a:spcPct val="100000"/>
              </a:lnSpc>
              <a:spcBef>
                <a:spcPts val="400"/>
              </a:spcBef>
              <a:spcAft>
                <a:spcPts val="400"/>
              </a:spcAft>
              <a:buFont typeface="Wingdings" panose="05000000000000000000" pitchFamily="2" charset="2"/>
              <a:buAutoNum type="circleNumWdWhitePlain"/>
            </a:pPr>
            <a:r>
              <a:rPr kumimoji="0" lang="zh-TW" altLang="en-US" b="0" dirty="0">
                <a:solidFill>
                  <a:srgbClr val="FF0000"/>
                </a:solidFill>
              </a:rPr>
              <a:t>廠商統一編號。</a:t>
            </a:r>
            <a:r>
              <a:rPr kumimoji="0" lang="en-US" altLang="zh-TW" b="0" dirty="0">
                <a:solidFill>
                  <a:srgbClr val="FF0000"/>
                </a:solidFill>
              </a:rPr>
              <a:t>(</a:t>
            </a:r>
            <a:r>
              <a:rPr kumimoji="0" lang="zh-TW" altLang="en-US" b="0" dirty="0">
                <a:solidFill>
                  <a:srgbClr val="FF0000"/>
                </a:solidFill>
              </a:rPr>
              <a:t>右上統一編號欄</a:t>
            </a:r>
            <a:r>
              <a:rPr kumimoji="0" lang="en-US" altLang="zh-TW" b="0" dirty="0">
                <a:solidFill>
                  <a:srgbClr val="FF0000"/>
                </a:solidFill>
              </a:rPr>
              <a:t>-</a:t>
            </a:r>
            <a:r>
              <a:rPr kumimoji="0" lang="zh-TW" altLang="en-US" b="0" dirty="0">
                <a:solidFill>
                  <a:srgbClr val="FF0000"/>
                </a:solidFill>
              </a:rPr>
              <a:t>廠商填寫</a:t>
            </a:r>
            <a:r>
              <a:rPr kumimoji="0" lang="en-US" altLang="zh-TW" b="0" dirty="0">
                <a:solidFill>
                  <a:srgbClr val="FF0000"/>
                </a:solidFill>
              </a:rPr>
              <a:t>)</a:t>
            </a:r>
            <a:endParaRPr kumimoji="0" lang="zh-TW" altLang="en-US" b="0" dirty="0">
              <a:solidFill>
                <a:srgbClr val="FF0000"/>
              </a:solidFill>
            </a:endParaRPr>
          </a:p>
          <a:p>
            <a:pPr marL="228600" lvl="1" indent="-227013" defTabSz="912813">
              <a:lnSpc>
                <a:spcPct val="100000"/>
              </a:lnSpc>
              <a:spcBef>
                <a:spcPts val="400"/>
              </a:spcBef>
              <a:spcAft>
                <a:spcPts val="400"/>
              </a:spcAft>
              <a:buFont typeface="Wingdings" panose="05000000000000000000" pitchFamily="2" charset="2"/>
              <a:buChar char="u"/>
            </a:pPr>
            <a:r>
              <a:rPr kumimoji="0" lang="zh-TW" altLang="en-US" b="0" dirty="0">
                <a:solidFill>
                  <a:schemeClr val="tx1"/>
                </a:solidFill>
                <a:latin typeface="Arial" pitchFamily="34" charset="0"/>
              </a:rPr>
              <a:t>注意事項：</a:t>
            </a:r>
          </a:p>
          <a:p>
            <a:pPr marL="971539" lvl="1" indent="-514350">
              <a:lnSpc>
                <a:spcPct val="100000"/>
              </a:lnSpc>
              <a:spcBef>
                <a:spcPts val="400"/>
              </a:spcBef>
              <a:spcAft>
                <a:spcPts val="400"/>
              </a:spcAft>
              <a:buFont typeface="Wingdings" panose="05000000000000000000" pitchFamily="2" charset="2"/>
              <a:buAutoNum type="circleNumWdWhitePlain"/>
            </a:pPr>
            <a:r>
              <a:rPr kumimoji="0" lang="zh-TW" altLang="en-US" dirty="0">
                <a:solidFill>
                  <a:srgbClr val="C00000"/>
                </a:solidFill>
              </a:rPr>
              <a:t>收據若有塗改，請廠商重新開立。</a:t>
            </a:r>
          </a:p>
        </p:txBody>
      </p:sp>
    </p:spTree>
    <p:extLst>
      <p:ext uri="{BB962C8B-B14F-4D97-AF65-F5344CB8AC3E}">
        <p14:creationId xmlns:p14="http://schemas.microsoft.com/office/powerpoint/2010/main" val="3103502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r>
              <a:rPr kumimoji="1" lang="en-US" altLang="zh-TW" dirty="0"/>
              <a:t>5.3.</a:t>
            </a:r>
            <a:r>
              <a:rPr kumimoji="1" lang="zh-TW" altLang="en-US" dirty="0"/>
              <a:t>其他憑證</a:t>
            </a:r>
          </a:p>
        </p:txBody>
      </p:sp>
      <p:sp>
        <p:nvSpPr>
          <p:cNvPr id="6" name="內容版面配置區 2"/>
          <p:cNvSpPr>
            <a:spLocks noGrp="1"/>
          </p:cNvSpPr>
          <p:nvPr>
            <p:ph idx="1"/>
          </p:nvPr>
        </p:nvSpPr>
        <p:spPr>
          <a:xfrm>
            <a:off x="646043" y="1412776"/>
            <a:ext cx="7886700" cy="4351338"/>
          </a:xfrm>
        </p:spPr>
        <p:txBody>
          <a:bodyPr>
            <a:normAutofit lnSpcReduction="10000"/>
          </a:bodyPr>
          <a:lstStyle/>
          <a:p>
            <a:pPr>
              <a:lnSpc>
                <a:spcPct val="100000"/>
              </a:lnSpc>
              <a:spcBef>
                <a:spcPts val="400"/>
              </a:spcBef>
              <a:spcAft>
                <a:spcPts val="400"/>
              </a:spcAft>
            </a:pPr>
            <a:r>
              <a:rPr lang="zh-TW" altLang="en-US" sz="2400" b="0" dirty="0">
                <a:solidFill>
                  <a:schemeClr val="tx1"/>
                </a:solidFill>
              </a:rPr>
              <a:t>購票證明：</a:t>
            </a:r>
          </a:p>
          <a:p>
            <a:pPr marL="914389" lvl="1" indent="-457200">
              <a:lnSpc>
                <a:spcPct val="100000"/>
              </a:lnSpc>
              <a:spcBef>
                <a:spcPts val="400"/>
              </a:spcBef>
              <a:spcAft>
                <a:spcPts val="400"/>
              </a:spcAft>
              <a:buFont typeface="Wingdings" panose="05000000000000000000" pitchFamily="2" charset="2"/>
              <a:buAutoNum type="circleNumWdWhitePlain"/>
            </a:pPr>
            <a:r>
              <a:rPr lang="zh-TW" altLang="en-US" b="0" i="0" dirty="0">
                <a:solidFill>
                  <a:schemeClr val="tx1"/>
                </a:solidFill>
              </a:rPr>
              <a:t>購買郵票或郵寄物品</a:t>
            </a:r>
            <a:r>
              <a:rPr lang="en-US" altLang="zh-TW" b="0" i="0" dirty="0">
                <a:solidFill>
                  <a:schemeClr val="tx1"/>
                </a:solidFill>
              </a:rPr>
              <a:t>(</a:t>
            </a:r>
            <a:r>
              <a:rPr lang="zh-TW" altLang="en-US" b="0" i="0" dirty="0">
                <a:solidFill>
                  <a:schemeClr val="tx1"/>
                </a:solidFill>
              </a:rPr>
              <a:t>包含快捷</a:t>
            </a:r>
            <a:r>
              <a:rPr lang="en-US" altLang="zh-TW" b="0" i="0" dirty="0">
                <a:solidFill>
                  <a:schemeClr val="tx1"/>
                </a:solidFill>
              </a:rPr>
              <a:t>)</a:t>
            </a:r>
            <a:r>
              <a:rPr lang="zh-TW" altLang="en-US" b="0" i="0" dirty="0">
                <a:solidFill>
                  <a:schemeClr val="tx1"/>
                </a:solidFill>
              </a:rPr>
              <a:t>，均須檢附郵局開立之</a:t>
            </a:r>
            <a:r>
              <a:rPr lang="en-US" altLang="zh-TW" b="0" i="0" dirty="0">
                <a:solidFill>
                  <a:schemeClr val="tx1"/>
                </a:solidFill>
              </a:rPr>
              <a:t>【</a:t>
            </a:r>
            <a:r>
              <a:rPr lang="zh-TW" altLang="en-US" b="0" i="0" dirty="0">
                <a:solidFill>
                  <a:schemeClr val="tx1"/>
                </a:solidFill>
              </a:rPr>
              <a:t>購買票品證明單</a:t>
            </a:r>
            <a:r>
              <a:rPr lang="en-US" altLang="zh-TW" b="0" i="0" dirty="0">
                <a:solidFill>
                  <a:schemeClr val="tx1"/>
                </a:solidFill>
              </a:rPr>
              <a:t>】</a:t>
            </a:r>
            <a:r>
              <a:rPr lang="zh-TW" altLang="en-US" b="0" i="0" dirty="0">
                <a:solidFill>
                  <a:schemeClr val="tx1"/>
                </a:solidFill>
              </a:rPr>
              <a:t>，並註明用途。</a:t>
            </a:r>
          </a:p>
          <a:p>
            <a:pPr marL="914389" lvl="1" indent="-457200">
              <a:lnSpc>
                <a:spcPct val="100000"/>
              </a:lnSpc>
              <a:spcBef>
                <a:spcPts val="400"/>
              </a:spcBef>
              <a:spcAft>
                <a:spcPts val="400"/>
              </a:spcAft>
              <a:buFont typeface="Wingdings" panose="05000000000000000000" pitchFamily="2" charset="2"/>
              <a:buAutoNum type="circleNumWdWhitePlain"/>
            </a:pPr>
            <a:r>
              <a:rPr lang="zh-TW" altLang="en-US" b="0" i="0" dirty="0">
                <a:solidFill>
                  <a:schemeClr val="tx1"/>
                </a:solidFill>
              </a:rPr>
              <a:t>大宗郵件請附</a:t>
            </a:r>
            <a:r>
              <a:rPr lang="en-US" altLang="zh-TW" b="0" i="0" dirty="0">
                <a:solidFill>
                  <a:schemeClr val="tx1"/>
                </a:solidFill>
              </a:rPr>
              <a:t>【</a:t>
            </a:r>
            <a:r>
              <a:rPr lang="zh-TW" altLang="en-US" b="0" i="0" dirty="0">
                <a:solidFill>
                  <a:schemeClr val="tx1"/>
                </a:solidFill>
              </a:rPr>
              <a:t>函件匯計郵資單</a:t>
            </a:r>
            <a:r>
              <a:rPr lang="en-US" altLang="zh-TW" b="0" i="0" dirty="0">
                <a:solidFill>
                  <a:schemeClr val="tx1"/>
                </a:solidFill>
              </a:rPr>
              <a:t>】 </a:t>
            </a:r>
            <a:r>
              <a:rPr lang="zh-TW" altLang="en-US" b="0" i="0" dirty="0">
                <a:solidFill>
                  <a:schemeClr val="tx1"/>
                </a:solidFill>
              </a:rPr>
              <a:t>。</a:t>
            </a:r>
            <a:endParaRPr lang="en-US" altLang="zh-TW" b="0" i="0" dirty="0">
              <a:solidFill>
                <a:schemeClr val="tx1"/>
              </a:solidFill>
            </a:endParaRPr>
          </a:p>
          <a:p>
            <a:pPr>
              <a:lnSpc>
                <a:spcPct val="100000"/>
              </a:lnSpc>
              <a:spcBef>
                <a:spcPts val="400"/>
              </a:spcBef>
              <a:spcAft>
                <a:spcPts val="400"/>
              </a:spcAft>
            </a:pPr>
            <a:r>
              <a:rPr lang="zh-TW" altLang="en-US" sz="2400" b="0" dirty="0">
                <a:solidFill>
                  <a:schemeClr val="tx1"/>
                </a:solidFill>
              </a:rPr>
              <a:t>保險收據：</a:t>
            </a:r>
          </a:p>
          <a:p>
            <a:pPr marL="914389" lvl="1" indent="-457200">
              <a:lnSpc>
                <a:spcPct val="100000"/>
              </a:lnSpc>
              <a:spcBef>
                <a:spcPts val="400"/>
              </a:spcBef>
              <a:spcAft>
                <a:spcPts val="400"/>
              </a:spcAft>
              <a:buFont typeface="Wingdings" panose="05000000000000000000" pitchFamily="2" charset="2"/>
              <a:buAutoNum type="circleNumWdWhitePlain"/>
            </a:pPr>
            <a:r>
              <a:rPr lang="zh-TW" altLang="en-US" b="0" i="0" dirty="0">
                <a:solidFill>
                  <a:schemeClr val="tx1"/>
                </a:solidFill>
              </a:rPr>
              <a:t>要保人應為</a:t>
            </a:r>
            <a:r>
              <a:rPr lang="en-US" altLang="zh-TW" b="0" i="0" dirty="0">
                <a:solidFill>
                  <a:schemeClr val="tx1"/>
                </a:solidFill>
              </a:rPr>
              <a:t>【</a:t>
            </a:r>
            <a:r>
              <a:rPr lang="zh-TW" altLang="zh-TW" i="0" dirty="0"/>
              <a:t>光宇學校財團法人元培醫事科技大學</a:t>
            </a:r>
            <a:r>
              <a:rPr lang="en-US" altLang="zh-TW" b="0" i="0" dirty="0">
                <a:solidFill>
                  <a:schemeClr val="tx1"/>
                </a:solidFill>
              </a:rPr>
              <a:t>】</a:t>
            </a:r>
            <a:r>
              <a:rPr lang="zh-TW" altLang="en-US" b="0" i="0" dirty="0">
                <a:solidFill>
                  <a:schemeClr val="tx1"/>
                </a:solidFill>
              </a:rPr>
              <a:t>，不可為個人或單位名稱。</a:t>
            </a:r>
            <a:endParaRPr lang="en-US" altLang="zh-TW" b="0" i="0" dirty="0">
              <a:solidFill>
                <a:schemeClr val="tx1"/>
              </a:solidFill>
            </a:endParaRPr>
          </a:p>
          <a:p>
            <a:pPr marL="914389" lvl="1" indent="-457200">
              <a:lnSpc>
                <a:spcPct val="100000"/>
              </a:lnSpc>
              <a:spcBef>
                <a:spcPts val="400"/>
              </a:spcBef>
              <a:spcAft>
                <a:spcPts val="400"/>
              </a:spcAft>
              <a:buFont typeface="Wingdings" panose="05000000000000000000" pitchFamily="2" charset="2"/>
              <a:buAutoNum type="circleNumWdWhitePlain"/>
            </a:pPr>
            <a:r>
              <a:rPr lang="zh-TW" altLang="en-US" b="0" i="0" dirty="0">
                <a:solidFill>
                  <a:schemeClr val="tx1"/>
                </a:solidFill>
              </a:rPr>
              <a:t>另檢附保險單及被保險清冊。</a:t>
            </a:r>
          </a:p>
          <a:p>
            <a:pPr marL="228600" lvl="1" indent="-227013" defTabSz="912813">
              <a:lnSpc>
                <a:spcPct val="100000"/>
              </a:lnSpc>
              <a:spcBef>
                <a:spcPts val="400"/>
              </a:spcBef>
              <a:spcAft>
                <a:spcPts val="400"/>
              </a:spcAft>
              <a:buFont typeface="Wingdings" pitchFamily="2" charset="2"/>
              <a:buChar char="u"/>
            </a:pPr>
            <a:r>
              <a:rPr lang="zh-TW" altLang="en-US" b="0" dirty="0">
                <a:solidFill>
                  <a:schemeClr val="tx1"/>
                </a:solidFill>
                <a:latin typeface="Arial" pitchFamily="34" charset="0"/>
              </a:rPr>
              <a:t>禮券：</a:t>
            </a:r>
            <a:r>
              <a:rPr lang="zh-TW" altLang="en-US" b="0" dirty="0">
                <a:solidFill>
                  <a:schemeClr val="tx1"/>
                </a:solidFill>
              </a:rPr>
              <a:t>使用禮券辦理活動，請檢附</a:t>
            </a:r>
            <a:r>
              <a:rPr lang="zh-TW" altLang="en-US" b="0" dirty="0">
                <a:solidFill>
                  <a:srgbClr val="FF0000"/>
                </a:solidFill>
              </a:rPr>
              <a:t>具領人清冊</a:t>
            </a:r>
            <a:r>
              <a:rPr lang="en-US" altLang="zh-TW" b="0" dirty="0">
                <a:solidFill>
                  <a:srgbClr val="FF0000"/>
                </a:solidFill>
              </a:rPr>
              <a:t> </a:t>
            </a:r>
            <a:r>
              <a:rPr lang="zh-TW" altLang="en-US" b="0" dirty="0">
                <a:solidFill>
                  <a:schemeClr val="tx1"/>
                </a:solidFill>
              </a:rPr>
              <a:t>。</a:t>
            </a:r>
            <a:endParaRPr lang="en-US" altLang="zh-TW" b="0" dirty="0">
              <a:solidFill>
                <a:schemeClr val="tx1"/>
              </a:solidFill>
            </a:endParaRPr>
          </a:p>
          <a:p>
            <a:pPr marL="228600" lvl="1" indent="-227013" defTabSz="912813">
              <a:lnSpc>
                <a:spcPct val="100000"/>
              </a:lnSpc>
              <a:spcBef>
                <a:spcPts val="400"/>
              </a:spcBef>
              <a:spcAft>
                <a:spcPts val="400"/>
              </a:spcAft>
              <a:buFont typeface="Wingdings" pitchFamily="2" charset="2"/>
              <a:buChar char="u"/>
            </a:pPr>
            <a:r>
              <a:rPr lang="zh-TW" altLang="en-US" b="0" dirty="0">
                <a:solidFill>
                  <a:schemeClr val="tx1"/>
                </a:solidFill>
                <a:latin typeface="Arial" pitchFamily="34" charset="0"/>
              </a:rPr>
              <a:t>信用卡刷卡：</a:t>
            </a:r>
            <a:r>
              <a:rPr lang="en-US" altLang="zh-TW" b="0" dirty="0">
                <a:solidFill>
                  <a:srgbClr val="FF0000"/>
                </a:solidFill>
                <a:latin typeface="Arial" pitchFamily="34" charset="0"/>
              </a:rPr>
              <a:t>【</a:t>
            </a:r>
            <a:r>
              <a:rPr lang="zh-TW" altLang="en-US" b="0" dirty="0">
                <a:solidFill>
                  <a:srgbClr val="FF0000"/>
                </a:solidFill>
                <a:latin typeface="Arial" pitchFamily="34" charset="0"/>
              </a:rPr>
              <a:t>請檢附刷卡明細</a:t>
            </a:r>
            <a:r>
              <a:rPr lang="en-US" altLang="zh-TW" b="0" dirty="0">
                <a:solidFill>
                  <a:srgbClr val="FF0000"/>
                </a:solidFill>
                <a:latin typeface="Arial" pitchFamily="34" charset="0"/>
              </a:rPr>
              <a:t>】</a:t>
            </a:r>
            <a:r>
              <a:rPr lang="zh-TW" altLang="en-US" b="0" dirty="0">
                <a:solidFill>
                  <a:srgbClr val="FF0000"/>
                </a:solidFill>
                <a:latin typeface="Arial" pitchFamily="34" charset="0"/>
              </a:rPr>
              <a:t>。</a:t>
            </a:r>
            <a:endParaRPr lang="en-US" altLang="zh-TW" b="0" dirty="0">
              <a:solidFill>
                <a:srgbClr val="FF0000"/>
              </a:solidFill>
              <a:latin typeface="Arial" pitchFamily="34" charset="0"/>
            </a:endParaRPr>
          </a:p>
          <a:p>
            <a:pPr marL="228600" lvl="1" indent="-227013" defTabSz="912813">
              <a:lnSpc>
                <a:spcPct val="100000"/>
              </a:lnSpc>
              <a:spcBef>
                <a:spcPts val="400"/>
              </a:spcBef>
              <a:spcAft>
                <a:spcPts val="400"/>
              </a:spcAft>
              <a:buFont typeface="Wingdings" pitchFamily="2" charset="2"/>
              <a:buChar char="u"/>
            </a:pPr>
            <a:r>
              <a:rPr lang="zh-TW" altLang="en-US" b="0" dirty="0">
                <a:solidFill>
                  <a:schemeClr val="tx1"/>
                </a:solidFill>
                <a:latin typeface="Arial" pitchFamily="34" charset="0"/>
              </a:rPr>
              <a:t>電子購物：請檢附電子發票</a:t>
            </a:r>
            <a:r>
              <a:rPr lang="zh-TW" altLang="en-US" b="0" dirty="0">
                <a:solidFill>
                  <a:srgbClr val="FF0000"/>
                </a:solidFill>
                <a:latin typeface="Arial" pitchFamily="34" charset="0"/>
              </a:rPr>
              <a:t>並檢附明細。</a:t>
            </a:r>
            <a:endParaRPr lang="en-US" altLang="zh-TW" b="0" dirty="0">
              <a:solidFill>
                <a:srgbClr val="FF0000"/>
              </a:solidFill>
              <a:latin typeface="Arial" pitchFamily="34" charset="0"/>
            </a:endParaRPr>
          </a:p>
          <a:p>
            <a:pPr marL="228600" lvl="1" indent="-227013" defTabSz="912813">
              <a:lnSpc>
                <a:spcPct val="100000"/>
              </a:lnSpc>
              <a:spcBef>
                <a:spcPts val="400"/>
              </a:spcBef>
              <a:spcAft>
                <a:spcPts val="400"/>
              </a:spcAft>
              <a:buFont typeface="Wingdings" pitchFamily="2" charset="2"/>
              <a:buChar char="u"/>
            </a:pPr>
            <a:endParaRPr lang="zh-TW" altLang="en-US" b="0" dirty="0">
              <a:solidFill>
                <a:schemeClr val="tx1"/>
              </a:solidFill>
              <a:latin typeface="Arial" pitchFamily="34" charset="0"/>
            </a:endParaRPr>
          </a:p>
          <a:p>
            <a:pPr>
              <a:lnSpc>
                <a:spcPct val="100000"/>
              </a:lnSpc>
              <a:spcBef>
                <a:spcPts val="400"/>
              </a:spcBef>
              <a:spcAft>
                <a:spcPts val="400"/>
              </a:spcAft>
            </a:pPr>
            <a:endParaRPr lang="zh-TW" altLang="en-US" sz="2400" b="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79</a:t>
            </a:fld>
            <a:endParaRPr lang="en-US" dirty="0"/>
          </a:p>
        </p:txBody>
      </p:sp>
    </p:spTree>
    <p:extLst>
      <p:ext uri="{BB962C8B-B14F-4D97-AF65-F5344CB8AC3E}">
        <p14:creationId xmlns:p14="http://schemas.microsoft.com/office/powerpoint/2010/main" val="111800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0000FF"/>
                </a:solidFill>
              </a:rPr>
              <a:t>2.</a:t>
            </a:r>
            <a:r>
              <a:rPr lang="zh-TW" altLang="en-US" dirty="0">
                <a:solidFill>
                  <a:srgbClr val="0000FF"/>
                </a:solidFill>
              </a:rPr>
              <a:t>經費使用六大原則</a:t>
            </a: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3556793820"/>
              </p:ext>
            </p:extLst>
          </p:nvPr>
        </p:nvGraphicFramePr>
        <p:xfrm>
          <a:off x="0" y="1556792"/>
          <a:ext cx="9144000" cy="525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8</a:t>
            </a:fld>
            <a:endParaRPr lang="en-US" altLang="en-US"/>
          </a:p>
        </p:txBody>
      </p:sp>
    </p:spTree>
    <p:extLst>
      <p:ext uri="{BB962C8B-B14F-4D97-AF65-F5344CB8AC3E}">
        <p14:creationId xmlns:p14="http://schemas.microsoft.com/office/powerpoint/2010/main" val="17868595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r>
              <a:rPr kumimoji="1" lang="en-US" altLang="zh-TW" dirty="0"/>
              <a:t>5.4.</a:t>
            </a:r>
            <a:r>
              <a:rPr kumimoji="1" lang="zh-TW" altLang="en-US" dirty="0"/>
              <a:t> 支出證明單</a:t>
            </a:r>
          </a:p>
        </p:txBody>
      </p:sp>
      <p:sp>
        <p:nvSpPr>
          <p:cNvPr id="6" name="內容版面配置區 2"/>
          <p:cNvSpPr>
            <a:spLocks noGrp="1"/>
          </p:cNvSpPr>
          <p:nvPr>
            <p:ph idx="1"/>
          </p:nvPr>
        </p:nvSpPr>
        <p:spPr/>
        <p:txBody>
          <a:bodyPr>
            <a:normAutofit fontScale="92500" lnSpcReduction="10000"/>
          </a:bodyPr>
          <a:lstStyle/>
          <a:p>
            <a:pPr>
              <a:lnSpc>
                <a:spcPct val="100000"/>
              </a:lnSpc>
              <a:spcBef>
                <a:spcPts val="600"/>
              </a:spcBef>
              <a:spcAft>
                <a:spcPts val="600"/>
              </a:spcAft>
            </a:pPr>
            <a:r>
              <a:rPr lang="zh-TW" altLang="en-US" sz="2600" b="0" dirty="0">
                <a:solidFill>
                  <a:schemeClr val="tx1"/>
                </a:solidFill>
                <a:cs typeface="Times New Roman" panose="02020603050405020304" pitchFamily="18" charset="0"/>
              </a:rPr>
              <a:t>支出證明單：</a:t>
            </a:r>
            <a:endParaRPr lang="en-US" altLang="zh-TW" sz="2600" b="0" dirty="0">
              <a:solidFill>
                <a:schemeClr val="tx1"/>
              </a:solidFill>
            </a:endParaRPr>
          </a:p>
          <a:p>
            <a:pPr marL="1030276" lvl="1" indent="-457200">
              <a:lnSpc>
                <a:spcPct val="100000"/>
              </a:lnSpc>
              <a:spcBef>
                <a:spcPts val="600"/>
              </a:spcBef>
              <a:spcAft>
                <a:spcPts val="600"/>
              </a:spcAft>
              <a:buFont typeface="Wingdings" panose="05000000000000000000" pitchFamily="2" charset="2"/>
              <a:buAutoNum type="circleNumWdWhitePlain"/>
            </a:pPr>
            <a:r>
              <a:rPr lang="zh-TW" altLang="en-US" sz="2600" b="0" i="0" dirty="0">
                <a:solidFill>
                  <a:schemeClr val="tx1"/>
                </a:solidFill>
              </a:rPr>
              <a:t>適用情況：</a:t>
            </a:r>
            <a:r>
              <a:rPr lang="en-US" altLang="zh-TW" sz="2800" b="0" i="0" dirty="0">
                <a:solidFill>
                  <a:schemeClr val="tx1"/>
                </a:solidFill>
              </a:rPr>
              <a:t>【</a:t>
            </a:r>
            <a:r>
              <a:rPr lang="zh-TW" altLang="en-US" sz="2600" b="0" i="0" dirty="0">
                <a:solidFill>
                  <a:schemeClr val="tx1"/>
                </a:solidFill>
              </a:rPr>
              <a:t>無法取得憑證</a:t>
            </a:r>
            <a:r>
              <a:rPr lang="en-US" altLang="zh-TW" sz="2800" b="0" i="0" dirty="0">
                <a:solidFill>
                  <a:schemeClr val="tx1"/>
                </a:solidFill>
              </a:rPr>
              <a:t>】 </a:t>
            </a:r>
            <a:r>
              <a:rPr lang="zh-TW" altLang="en-US" sz="2600" b="0" i="0" dirty="0">
                <a:solidFill>
                  <a:schemeClr val="tx1"/>
                </a:solidFill>
              </a:rPr>
              <a:t>。</a:t>
            </a:r>
            <a:endParaRPr lang="en-US" altLang="zh-TW" sz="2600" b="0" i="0" dirty="0">
              <a:solidFill>
                <a:schemeClr val="tx1"/>
              </a:solidFill>
            </a:endParaRPr>
          </a:p>
          <a:p>
            <a:pPr marL="1030276" lvl="1" indent="-457200">
              <a:lnSpc>
                <a:spcPct val="100000"/>
              </a:lnSpc>
              <a:spcBef>
                <a:spcPts val="600"/>
              </a:spcBef>
              <a:spcAft>
                <a:spcPts val="600"/>
              </a:spcAft>
              <a:buFont typeface="Wingdings" panose="05000000000000000000" pitchFamily="2" charset="2"/>
              <a:buAutoNum type="circleNumWdWhitePlain"/>
            </a:pPr>
            <a:r>
              <a:rPr lang="en-US" altLang="zh-TW" sz="2800" b="0" i="0" dirty="0">
                <a:solidFill>
                  <a:schemeClr val="tx1"/>
                </a:solidFill>
              </a:rPr>
              <a:t>【</a:t>
            </a:r>
            <a:r>
              <a:rPr lang="zh-TW" altLang="en-US" sz="2600" b="0" i="0" dirty="0">
                <a:solidFill>
                  <a:schemeClr val="tx1"/>
                </a:solidFill>
              </a:rPr>
              <a:t>支出證明單非不得已</a:t>
            </a:r>
            <a:r>
              <a:rPr lang="en-US" altLang="zh-TW" b="0" i="0" dirty="0">
                <a:solidFill>
                  <a:schemeClr val="tx1"/>
                </a:solidFill>
              </a:rPr>
              <a:t>】 </a:t>
            </a:r>
            <a:r>
              <a:rPr lang="zh-TW" altLang="en-US" sz="2600" b="0" i="0" dirty="0">
                <a:solidFill>
                  <a:schemeClr val="tx1"/>
                </a:solidFill>
              </a:rPr>
              <a:t>，不得使用</a:t>
            </a:r>
            <a:endParaRPr lang="en-US" altLang="zh-TW" sz="2800" b="0" i="0" dirty="0">
              <a:solidFill>
                <a:schemeClr val="tx1"/>
              </a:solidFill>
            </a:endParaRPr>
          </a:p>
          <a:p>
            <a:pPr marL="1030276" lvl="1" indent="-457200">
              <a:lnSpc>
                <a:spcPct val="100000"/>
              </a:lnSpc>
              <a:spcBef>
                <a:spcPts val="600"/>
              </a:spcBef>
              <a:spcAft>
                <a:spcPts val="600"/>
              </a:spcAft>
              <a:buFont typeface="Wingdings" panose="05000000000000000000" pitchFamily="2" charset="2"/>
              <a:buAutoNum type="circleNumWdWhitePlain"/>
            </a:pPr>
            <a:r>
              <a:rPr lang="zh-TW" altLang="en-US" sz="2600" b="0" i="0" dirty="0">
                <a:solidFill>
                  <a:schemeClr val="tx1"/>
                </a:solidFill>
              </a:rPr>
              <a:t>使用支出證明單，請</a:t>
            </a:r>
            <a:r>
              <a:rPr lang="zh-TW" altLang="en-US" sz="2600" b="0" i="0" dirty="0">
                <a:solidFill>
                  <a:srgbClr val="FF0000"/>
                </a:solidFill>
              </a:rPr>
              <a:t>詳述不能取得憑證原因</a:t>
            </a:r>
            <a:r>
              <a:rPr lang="zh-TW" altLang="en-US" sz="2600" b="0" i="0" dirty="0">
                <a:solidFill>
                  <a:schemeClr val="tx1"/>
                </a:solidFill>
              </a:rPr>
              <a:t>，未詳細敘明不得報支。</a:t>
            </a:r>
            <a:endParaRPr lang="en-US" altLang="zh-TW" sz="2600" b="0" i="0" dirty="0">
              <a:solidFill>
                <a:schemeClr val="tx1"/>
              </a:solidFill>
            </a:endParaRPr>
          </a:p>
          <a:p>
            <a:pPr marL="1030276" lvl="1" indent="-457200">
              <a:lnSpc>
                <a:spcPct val="100000"/>
              </a:lnSpc>
              <a:spcBef>
                <a:spcPts val="600"/>
              </a:spcBef>
              <a:spcAft>
                <a:spcPts val="600"/>
              </a:spcAft>
              <a:buFont typeface="Wingdings" panose="05000000000000000000" pitchFamily="2" charset="2"/>
              <a:buAutoNum type="circleNumWdWhitePlain"/>
            </a:pPr>
            <a:r>
              <a:rPr lang="zh-TW" altLang="en-US" sz="2600" b="0" i="0" dirty="0">
                <a:solidFill>
                  <a:schemeClr val="tx1"/>
                </a:solidFill>
              </a:rPr>
              <a:t>任何交易皆須檢附憑證辦理核銷。因特殊情形且屬合理之範圍而不能取得憑證，請使用</a:t>
            </a:r>
            <a:r>
              <a:rPr lang="en-US" altLang="zh-TW" sz="2600" b="0" i="0" dirty="0">
                <a:solidFill>
                  <a:schemeClr val="tx1"/>
                </a:solidFill>
              </a:rPr>
              <a:t>【</a:t>
            </a:r>
            <a:r>
              <a:rPr lang="zh-TW" altLang="en-US" sz="2600" b="0" i="0" dirty="0">
                <a:solidFill>
                  <a:schemeClr val="tx1"/>
                </a:solidFill>
              </a:rPr>
              <a:t>支出證明單</a:t>
            </a:r>
            <a:r>
              <a:rPr lang="en-US" altLang="zh-TW" sz="2600" b="0" i="0" dirty="0">
                <a:solidFill>
                  <a:schemeClr val="tx1"/>
                </a:solidFill>
              </a:rPr>
              <a:t>】</a:t>
            </a:r>
            <a:r>
              <a:rPr lang="zh-TW" altLang="en-US" sz="2600" b="0" i="0" dirty="0">
                <a:solidFill>
                  <a:schemeClr val="tx1"/>
                </a:solidFill>
              </a:rPr>
              <a:t>作為憑證。</a:t>
            </a:r>
            <a:endParaRPr lang="en-US" altLang="zh-TW" sz="2600" b="0" i="0" dirty="0">
              <a:solidFill>
                <a:schemeClr val="tx1"/>
              </a:solidFill>
            </a:endParaRPr>
          </a:p>
          <a:p>
            <a:pPr marL="1030276" lvl="1" indent="-457200">
              <a:lnSpc>
                <a:spcPct val="100000"/>
              </a:lnSpc>
              <a:spcBef>
                <a:spcPts val="600"/>
              </a:spcBef>
              <a:spcAft>
                <a:spcPts val="600"/>
              </a:spcAft>
              <a:buFont typeface="Wingdings" panose="05000000000000000000" pitchFamily="2" charset="2"/>
              <a:buAutoNum type="circleNumWdWhitePlain"/>
            </a:pPr>
            <a:endParaRPr lang="zh-TW" altLang="en-US" sz="2600" b="0" dirty="0">
              <a:solidFill>
                <a:schemeClr val="tx1"/>
              </a:solidFill>
            </a:endParaRPr>
          </a:p>
          <a:p>
            <a:pPr>
              <a:lnSpc>
                <a:spcPct val="100000"/>
              </a:lnSpc>
              <a:spcBef>
                <a:spcPts val="600"/>
              </a:spcBef>
              <a:spcAft>
                <a:spcPts val="600"/>
              </a:spcAft>
            </a:pPr>
            <a:endParaRPr lang="zh-TW" altLang="en-US" sz="2600" b="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80</a:t>
            </a:fld>
            <a:endParaRPr lang="en-US" dirty="0"/>
          </a:p>
        </p:txBody>
      </p:sp>
    </p:spTree>
    <p:extLst>
      <p:ext uri="{BB962C8B-B14F-4D97-AF65-F5344CB8AC3E}">
        <p14:creationId xmlns:p14="http://schemas.microsoft.com/office/powerpoint/2010/main" val="14289265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r>
              <a:rPr kumimoji="1" lang="en-US" altLang="zh-TW" dirty="0">
                <a:solidFill>
                  <a:srgbClr val="0000FF"/>
                </a:solidFill>
              </a:rPr>
              <a:t>6.</a:t>
            </a:r>
            <a:r>
              <a:rPr kumimoji="1" lang="zh-TW" altLang="en-US" dirty="0">
                <a:solidFill>
                  <a:srgbClr val="0000FF"/>
                </a:solidFill>
              </a:rPr>
              <a:t>常見退件問題</a:t>
            </a:r>
          </a:p>
        </p:txBody>
      </p:sp>
      <p:sp>
        <p:nvSpPr>
          <p:cNvPr id="6" name="內容版面配置區 2"/>
          <p:cNvSpPr>
            <a:spLocks noGrp="1"/>
          </p:cNvSpPr>
          <p:nvPr>
            <p:ph idx="1"/>
          </p:nvPr>
        </p:nvSpPr>
        <p:spPr/>
        <p:txBody>
          <a:bodyPr/>
          <a:lstStyle/>
          <a:p>
            <a:pPr marL="1587" indent="0">
              <a:lnSpc>
                <a:spcPct val="100000"/>
              </a:lnSpc>
              <a:spcBef>
                <a:spcPts val="600"/>
              </a:spcBef>
              <a:spcAft>
                <a:spcPts val="600"/>
              </a:spcAft>
              <a:buNone/>
            </a:pPr>
            <a:r>
              <a:rPr lang="en-US" altLang="zh-TW" sz="2800" b="0" dirty="0">
                <a:solidFill>
                  <a:schemeClr val="tx1"/>
                </a:solidFill>
                <a:latin typeface="微軟正黑體" pitchFamily="34" charset="-120"/>
              </a:rPr>
              <a:t>6.1</a:t>
            </a:r>
            <a:r>
              <a:rPr lang="zh-TW" altLang="en-US" sz="2800" b="0" dirty="0">
                <a:solidFill>
                  <a:schemeClr val="tx1"/>
                </a:solidFill>
                <a:latin typeface="微軟正黑體" pitchFamily="34" charset="-120"/>
              </a:rPr>
              <a:t> 發票或收據問題。</a:t>
            </a:r>
            <a:endParaRPr lang="en-US" altLang="zh-TW" sz="2800" b="0" dirty="0">
              <a:solidFill>
                <a:schemeClr val="tx1"/>
              </a:solidFill>
              <a:latin typeface="微軟正黑體" pitchFamily="34" charset="-120"/>
            </a:endParaRPr>
          </a:p>
          <a:p>
            <a:pPr marL="1587" indent="0">
              <a:lnSpc>
                <a:spcPct val="100000"/>
              </a:lnSpc>
              <a:spcBef>
                <a:spcPts val="600"/>
              </a:spcBef>
              <a:spcAft>
                <a:spcPts val="600"/>
              </a:spcAft>
              <a:buNone/>
            </a:pPr>
            <a:r>
              <a:rPr lang="en-US" altLang="zh-TW" sz="2800" b="0" dirty="0">
                <a:solidFill>
                  <a:schemeClr val="tx1"/>
                </a:solidFill>
                <a:latin typeface="微軟正黑體" pitchFamily="34" charset="-120"/>
              </a:rPr>
              <a:t>6.2</a:t>
            </a:r>
            <a:r>
              <a:rPr lang="zh-TW" altLang="en-US" sz="2800" b="0" dirty="0">
                <a:solidFill>
                  <a:schemeClr val="tx1"/>
                </a:solidFill>
                <a:latin typeface="微軟正黑體" pitchFamily="34" charset="-120"/>
              </a:rPr>
              <a:t> 估價單問題。</a:t>
            </a:r>
            <a:endParaRPr lang="en-US" altLang="zh-TW" sz="2800" b="0" dirty="0">
              <a:solidFill>
                <a:schemeClr val="tx1"/>
              </a:solidFill>
              <a:latin typeface="微軟正黑體" pitchFamily="34" charset="-120"/>
            </a:endParaRPr>
          </a:p>
          <a:p>
            <a:pPr marL="1587" indent="0">
              <a:lnSpc>
                <a:spcPct val="100000"/>
              </a:lnSpc>
              <a:spcBef>
                <a:spcPts val="600"/>
              </a:spcBef>
              <a:spcAft>
                <a:spcPts val="600"/>
              </a:spcAft>
              <a:buNone/>
            </a:pPr>
            <a:r>
              <a:rPr lang="en-US" altLang="zh-TW" sz="2800" b="0" dirty="0">
                <a:solidFill>
                  <a:schemeClr val="tx1"/>
                </a:solidFill>
                <a:latin typeface="微軟正黑體" pitchFamily="34" charset="-120"/>
              </a:rPr>
              <a:t>6.3</a:t>
            </a:r>
            <a:r>
              <a:rPr lang="zh-TW" altLang="en-US" sz="2800" b="0" dirty="0">
                <a:solidFill>
                  <a:schemeClr val="tx1"/>
                </a:solidFill>
                <a:latin typeface="微軟正黑體" pitchFamily="34" charset="-120"/>
              </a:rPr>
              <a:t> 人事費</a:t>
            </a:r>
            <a:r>
              <a:rPr lang="en-US" altLang="zh-TW" sz="2800" b="0" dirty="0">
                <a:solidFill>
                  <a:schemeClr val="tx1"/>
                </a:solidFill>
                <a:latin typeface="微軟正黑體" pitchFamily="34" charset="-120"/>
              </a:rPr>
              <a:t>/</a:t>
            </a:r>
            <a:r>
              <a:rPr lang="zh-TW" altLang="en-US" sz="2800" b="0" dirty="0">
                <a:solidFill>
                  <a:schemeClr val="tx1"/>
                </a:solidFill>
                <a:latin typeface="微軟正黑體" pitchFamily="34" charset="-120"/>
              </a:rPr>
              <a:t>工讀費問題。</a:t>
            </a:r>
            <a:endParaRPr lang="en-US" altLang="zh-TW" sz="2800" b="0" dirty="0">
              <a:solidFill>
                <a:schemeClr val="tx1"/>
              </a:solidFill>
              <a:latin typeface="微軟正黑體" pitchFamily="34" charset="-120"/>
            </a:endParaRPr>
          </a:p>
          <a:p>
            <a:pPr marL="1587" indent="0">
              <a:lnSpc>
                <a:spcPct val="100000"/>
              </a:lnSpc>
              <a:spcBef>
                <a:spcPts val="600"/>
              </a:spcBef>
              <a:spcAft>
                <a:spcPts val="600"/>
              </a:spcAft>
              <a:buNone/>
            </a:pPr>
            <a:r>
              <a:rPr lang="en-US" altLang="zh-TW" sz="2800" b="0" dirty="0">
                <a:solidFill>
                  <a:schemeClr val="tx1"/>
                </a:solidFill>
                <a:latin typeface="微軟正黑體" pitchFamily="34" charset="-120"/>
              </a:rPr>
              <a:t>6.4</a:t>
            </a:r>
            <a:r>
              <a:rPr lang="zh-TW" altLang="en-US" sz="2800" b="0" dirty="0">
                <a:solidFill>
                  <a:schemeClr val="tx1"/>
                </a:solidFill>
                <a:latin typeface="微軟正黑體" pitchFamily="34" charset="-120"/>
              </a:rPr>
              <a:t> 差旅費問題。</a:t>
            </a:r>
            <a:endParaRPr lang="en-US" altLang="zh-TW" sz="2800" b="0" dirty="0">
              <a:solidFill>
                <a:schemeClr val="tx1"/>
              </a:solidFill>
              <a:latin typeface="微軟正黑體" pitchFamily="34" charset="-120"/>
            </a:endParaRPr>
          </a:p>
          <a:p>
            <a:pPr marL="1587" indent="0">
              <a:lnSpc>
                <a:spcPct val="100000"/>
              </a:lnSpc>
              <a:spcBef>
                <a:spcPts val="600"/>
              </a:spcBef>
              <a:spcAft>
                <a:spcPts val="600"/>
              </a:spcAft>
              <a:buNone/>
            </a:pPr>
            <a:r>
              <a:rPr lang="en-US" altLang="zh-TW" sz="2800" b="0" dirty="0">
                <a:solidFill>
                  <a:schemeClr val="tx1"/>
                </a:solidFill>
                <a:latin typeface="微軟正黑體" pitchFamily="34" charset="-120"/>
              </a:rPr>
              <a:t>6.5</a:t>
            </a:r>
            <a:r>
              <a:rPr lang="zh-TW" altLang="en-US" sz="2800" b="0" dirty="0">
                <a:solidFill>
                  <a:schemeClr val="tx1"/>
                </a:solidFill>
                <a:latin typeface="微軟正黑體" pitchFamily="34" charset="-120"/>
              </a:rPr>
              <a:t> 購置設備問題。</a:t>
            </a:r>
            <a:endParaRPr lang="en-US" altLang="zh-TW" sz="2800" b="0" dirty="0">
              <a:solidFill>
                <a:schemeClr val="tx1"/>
              </a:solidFill>
              <a:latin typeface="微軟正黑體" pitchFamily="34" charset="-120"/>
            </a:endParaRPr>
          </a:p>
          <a:p>
            <a:pPr marL="1587" indent="0">
              <a:lnSpc>
                <a:spcPct val="100000"/>
              </a:lnSpc>
              <a:spcBef>
                <a:spcPts val="600"/>
              </a:spcBef>
              <a:spcAft>
                <a:spcPts val="600"/>
              </a:spcAft>
              <a:buNone/>
            </a:pPr>
            <a:r>
              <a:rPr lang="en-US" altLang="zh-TW" sz="2800" b="0" dirty="0">
                <a:solidFill>
                  <a:schemeClr val="tx1"/>
                </a:solidFill>
                <a:latin typeface="微軟正黑體" pitchFamily="34" charset="-120"/>
                <a:cs typeface="Times New Roman" panose="02020603050405020304" pitchFamily="18" charset="0"/>
              </a:rPr>
              <a:t>6.6</a:t>
            </a:r>
            <a:r>
              <a:rPr lang="zh-TW" altLang="en-US" sz="2800" b="0" dirty="0">
                <a:solidFill>
                  <a:schemeClr val="tx1"/>
                </a:solidFill>
                <a:latin typeface="微軟正黑體" pitchFamily="34" charset="-120"/>
                <a:cs typeface="Times New Roman" panose="02020603050405020304" pitchFamily="18" charset="0"/>
              </a:rPr>
              <a:t> 其他</a:t>
            </a:r>
            <a:r>
              <a:rPr lang="zh-TW" altLang="en-US" sz="2800" b="0" dirty="0">
                <a:solidFill>
                  <a:schemeClr val="tx1"/>
                </a:solidFill>
                <a:latin typeface="微軟正黑體" pitchFamily="34" charset="-120"/>
              </a:rPr>
              <a:t>問題</a:t>
            </a:r>
            <a:r>
              <a:rPr lang="zh-TW" altLang="en-US" sz="2800" b="0" dirty="0">
                <a:solidFill>
                  <a:schemeClr val="tx1"/>
                </a:solidFill>
                <a:latin typeface="微軟正黑體" pitchFamily="34" charset="-120"/>
                <a:cs typeface="Times New Roman" panose="02020603050405020304" pitchFamily="18" charset="0"/>
              </a:rPr>
              <a:t>。</a:t>
            </a:r>
            <a:endParaRPr lang="en-US" altLang="zh-TW" sz="2800" b="0" dirty="0">
              <a:solidFill>
                <a:schemeClr val="tx1"/>
              </a:solidFill>
              <a:latin typeface="微軟正黑體" pitchFamily="34" charset="-120"/>
            </a:endParaRPr>
          </a:p>
          <a:p>
            <a:pPr>
              <a:lnSpc>
                <a:spcPct val="100000"/>
              </a:lnSpc>
              <a:spcBef>
                <a:spcPts val="600"/>
              </a:spcBef>
              <a:spcAft>
                <a:spcPts val="600"/>
              </a:spcAft>
            </a:pPr>
            <a:endParaRPr lang="zh-TW" altLang="en-US" sz="2800" dirty="0">
              <a:latin typeface="微軟正黑體" pitchFamily="34" charset="-120"/>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81</a:t>
            </a:fld>
            <a:endParaRPr lang="en-US" dirty="0"/>
          </a:p>
        </p:txBody>
      </p:sp>
    </p:spTree>
    <p:extLst>
      <p:ext uri="{BB962C8B-B14F-4D97-AF65-F5344CB8AC3E}">
        <p14:creationId xmlns:p14="http://schemas.microsoft.com/office/powerpoint/2010/main" val="14422632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188640"/>
            <a:ext cx="7886700" cy="1196752"/>
          </a:xfrm>
        </p:spPr>
        <p:txBody>
          <a:bodyPr/>
          <a:lstStyle/>
          <a:p>
            <a:r>
              <a:rPr kumimoji="1" lang="en-US" altLang="zh-TW" dirty="0"/>
              <a:t>6.1.</a:t>
            </a:r>
            <a:r>
              <a:rPr kumimoji="1" lang="zh-TW" altLang="en-US" dirty="0">
                <a:hlinkClick r:id="rId2" action="ppaction://hlinkpres?slideindex=1&amp;slidetitle="/>
              </a:rPr>
              <a:t>發票或收據問題</a:t>
            </a:r>
            <a:endParaRPr kumimoji="1" lang="zh-TW" altLang="en-US" dirty="0"/>
          </a:p>
        </p:txBody>
      </p:sp>
      <p:sp>
        <p:nvSpPr>
          <p:cNvPr id="6" name="內容版面配置區 2"/>
          <p:cNvSpPr>
            <a:spLocks noGrp="1"/>
          </p:cNvSpPr>
          <p:nvPr>
            <p:ph idx="1"/>
          </p:nvPr>
        </p:nvSpPr>
        <p:spPr>
          <a:xfrm>
            <a:off x="611560" y="1340768"/>
            <a:ext cx="8136904" cy="4824536"/>
          </a:xfrm>
        </p:spPr>
        <p:txBody>
          <a:bodyPr>
            <a:normAutofit lnSpcReduction="10000"/>
          </a:bodyPr>
          <a:lstStyle/>
          <a:p>
            <a:pPr marL="458787" indent="-457200">
              <a:spcBef>
                <a:spcPts val="400"/>
              </a:spcBef>
              <a:spcAft>
                <a:spcPts val="400"/>
              </a:spcAft>
              <a:buFont typeface="+mj-lt"/>
              <a:buAutoNum type="arabicParenR"/>
            </a:pPr>
            <a:r>
              <a:rPr lang="zh-TW" altLang="en-US" sz="1800" b="0" dirty="0">
                <a:solidFill>
                  <a:schemeClr val="tx1"/>
                </a:solidFill>
              </a:rPr>
              <a:t>抬頭</a:t>
            </a:r>
            <a:r>
              <a:rPr lang="en-US" altLang="zh-TW" sz="1800" b="0" dirty="0">
                <a:solidFill>
                  <a:schemeClr val="tx1"/>
                </a:solidFill>
              </a:rPr>
              <a:t>(</a:t>
            </a:r>
            <a:r>
              <a:rPr lang="zh-TW" altLang="en-US" sz="1800" b="0" dirty="0">
                <a:solidFill>
                  <a:schemeClr val="tx1"/>
                </a:solidFill>
              </a:rPr>
              <a:t>買受人</a:t>
            </a:r>
            <a:r>
              <a:rPr lang="en-US" altLang="zh-TW" sz="1800" b="0" dirty="0">
                <a:solidFill>
                  <a:schemeClr val="tx1"/>
                </a:solidFill>
              </a:rPr>
              <a:t>) 【</a:t>
            </a:r>
            <a:r>
              <a:rPr lang="zh-TW" altLang="en-US" sz="1800" b="0" dirty="0">
                <a:solidFill>
                  <a:schemeClr val="tx1"/>
                </a:solidFill>
              </a:rPr>
              <a:t>未填學校名稱</a:t>
            </a:r>
            <a:r>
              <a:rPr lang="en-US" altLang="zh-TW" sz="1800" b="0" dirty="0">
                <a:solidFill>
                  <a:schemeClr val="tx1"/>
                </a:solidFill>
              </a:rPr>
              <a:t>】</a:t>
            </a:r>
            <a:r>
              <a:rPr lang="zh-TW" altLang="en-US" sz="1800" b="0" dirty="0">
                <a:solidFill>
                  <a:schemeClr val="tx1"/>
                </a:solidFill>
              </a:rPr>
              <a:t>。</a:t>
            </a:r>
            <a:endParaRPr lang="en-US" altLang="zh-TW" sz="1800" b="0" dirty="0">
              <a:solidFill>
                <a:schemeClr val="tx1"/>
              </a:solidFill>
            </a:endParaRPr>
          </a:p>
          <a:p>
            <a:pPr marL="458787" indent="-457200">
              <a:spcBef>
                <a:spcPts val="400"/>
              </a:spcBef>
              <a:spcAft>
                <a:spcPts val="400"/>
              </a:spcAft>
              <a:buFont typeface="+mj-lt"/>
              <a:buAutoNum type="arabicParenR"/>
            </a:pPr>
            <a:r>
              <a:rPr lang="zh-TW" altLang="en-US" sz="1800" b="1" dirty="0">
                <a:solidFill>
                  <a:schemeClr val="tx1"/>
                </a:solidFill>
              </a:rPr>
              <a:t>抬頭</a:t>
            </a:r>
            <a:r>
              <a:rPr lang="en-US" altLang="zh-TW" sz="1800" b="1" dirty="0">
                <a:solidFill>
                  <a:schemeClr val="tx1"/>
                </a:solidFill>
              </a:rPr>
              <a:t>(</a:t>
            </a:r>
            <a:r>
              <a:rPr lang="zh-TW" altLang="en-US" sz="1800" b="1" dirty="0">
                <a:solidFill>
                  <a:schemeClr val="tx1"/>
                </a:solidFill>
              </a:rPr>
              <a:t>買受人</a:t>
            </a:r>
            <a:r>
              <a:rPr lang="en-US" altLang="zh-TW" sz="1800" b="1" dirty="0">
                <a:solidFill>
                  <a:schemeClr val="tx1"/>
                </a:solidFill>
              </a:rPr>
              <a:t>) </a:t>
            </a:r>
            <a:r>
              <a:rPr lang="en-US" altLang="zh-TW" sz="1800" b="1" dirty="0">
                <a:solidFill>
                  <a:srgbClr val="FF0000"/>
                </a:solidFill>
              </a:rPr>
              <a:t>【</a:t>
            </a:r>
            <a:r>
              <a:rPr lang="zh-TW" altLang="en-US" sz="1800" b="1" dirty="0">
                <a:solidFill>
                  <a:srgbClr val="FF0000"/>
                </a:solidFill>
              </a:rPr>
              <a:t>多加單位名稱</a:t>
            </a:r>
            <a:r>
              <a:rPr lang="en-US" altLang="zh-TW" sz="1800" b="1" dirty="0">
                <a:solidFill>
                  <a:srgbClr val="FF0000"/>
                </a:solidFill>
              </a:rPr>
              <a:t>】</a:t>
            </a:r>
            <a:r>
              <a:rPr lang="zh-TW" altLang="en-US" sz="1800" b="0" dirty="0">
                <a:solidFill>
                  <a:schemeClr val="tx1"/>
                </a:solidFill>
              </a:rPr>
              <a:t>。</a:t>
            </a:r>
            <a:endParaRPr lang="en-US" altLang="zh-TW" sz="1800" b="0" dirty="0">
              <a:solidFill>
                <a:schemeClr val="tx1"/>
              </a:solidFill>
            </a:endParaRPr>
          </a:p>
          <a:p>
            <a:pPr marL="458787" indent="-457200">
              <a:spcBef>
                <a:spcPts val="400"/>
              </a:spcBef>
              <a:spcAft>
                <a:spcPts val="400"/>
              </a:spcAft>
              <a:buFont typeface="+mj-lt"/>
              <a:buAutoNum type="arabicParenR"/>
            </a:pPr>
            <a:r>
              <a:rPr lang="en-US" altLang="zh-TW" sz="1800" b="0" dirty="0">
                <a:solidFill>
                  <a:schemeClr val="tx1"/>
                </a:solidFill>
              </a:rPr>
              <a:t>【</a:t>
            </a:r>
            <a:r>
              <a:rPr lang="zh-TW" altLang="en-US" sz="1800" b="0" dirty="0">
                <a:solidFill>
                  <a:schemeClr val="tx1"/>
                </a:solidFill>
              </a:rPr>
              <a:t>未填寫學校統一編號</a:t>
            </a:r>
            <a:r>
              <a:rPr lang="en-US" altLang="zh-TW" sz="1800" b="0" dirty="0">
                <a:solidFill>
                  <a:schemeClr val="tx1"/>
                </a:solidFill>
              </a:rPr>
              <a:t>】 </a:t>
            </a:r>
            <a:r>
              <a:rPr lang="zh-TW" altLang="en-US" sz="1800" b="0" dirty="0">
                <a:solidFill>
                  <a:schemeClr val="tx1"/>
                </a:solidFill>
              </a:rPr>
              <a:t>。</a:t>
            </a:r>
          </a:p>
          <a:p>
            <a:pPr marL="458787" indent="-457200">
              <a:spcBef>
                <a:spcPts val="400"/>
              </a:spcBef>
              <a:spcAft>
                <a:spcPts val="400"/>
              </a:spcAft>
              <a:buFont typeface="+mj-lt"/>
              <a:buAutoNum type="arabicParenR"/>
            </a:pPr>
            <a:r>
              <a:rPr lang="en-US" altLang="zh-TW" sz="1800" b="0" dirty="0">
                <a:solidFill>
                  <a:schemeClr val="tx1"/>
                </a:solidFill>
              </a:rPr>
              <a:t>【</a:t>
            </a:r>
            <a:r>
              <a:rPr lang="zh-TW" altLang="en-US" sz="1800" b="0" dirty="0">
                <a:solidFill>
                  <a:schemeClr val="tx1"/>
                </a:solidFill>
              </a:rPr>
              <a:t>未填寫日期</a:t>
            </a:r>
            <a:r>
              <a:rPr lang="en-US" altLang="zh-TW" sz="1800" b="0" dirty="0">
                <a:solidFill>
                  <a:schemeClr val="tx1"/>
                </a:solidFill>
              </a:rPr>
              <a:t>】 </a:t>
            </a:r>
            <a:r>
              <a:rPr lang="zh-TW" altLang="en-US" sz="1800" b="0" dirty="0">
                <a:solidFill>
                  <a:schemeClr val="tx1"/>
                </a:solidFill>
              </a:rPr>
              <a:t>。</a:t>
            </a:r>
          </a:p>
          <a:p>
            <a:pPr marL="458787" indent="-457200">
              <a:spcBef>
                <a:spcPts val="400"/>
              </a:spcBef>
              <a:spcAft>
                <a:spcPts val="400"/>
              </a:spcAft>
              <a:buFont typeface="+mj-lt"/>
              <a:buAutoNum type="arabicParenR"/>
            </a:pPr>
            <a:r>
              <a:rPr lang="en-US" altLang="zh-TW" sz="1800" b="0" dirty="0">
                <a:solidFill>
                  <a:srgbClr val="FF0000"/>
                </a:solidFill>
              </a:rPr>
              <a:t>【</a:t>
            </a:r>
            <a:r>
              <a:rPr lang="zh-TW" altLang="en-US" sz="1800" b="0" dirty="0">
                <a:solidFill>
                  <a:srgbClr val="FF0000"/>
                </a:solidFill>
              </a:rPr>
              <a:t>數量、單價空白</a:t>
            </a:r>
            <a:r>
              <a:rPr lang="en-US" altLang="zh-TW" sz="1800" b="0" dirty="0">
                <a:solidFill>
                  <a:srgbClr val="FF0000"/>
                </a:solidFill>
              </a:rPr>
              <a:t>】 </a:t>
            </a:r>
            <a:r>
              <a:rPr lang="zh-TW" altLang="en-US" sz="1800" b="0" dirty="0">
                <a:solidFill>
                  <a:schemeClr val="tx1"/>
                </a:solidFill>
              </a:rPr>
              <a:t>。</a:t>
            </a:r>
            <a:endParaRPr lang="en-US" altLang="zh-TW" sz="1800" b="0" dirty="0">
              <a:solidFill>
                <a:schemeClr val="tx1"/>
              </a:solidFill>
            </a:endParaRPr>
          </a:p>
          <a:p>
            <a:pPr marL="458787" indent="-457200">
              <a:spcBef>
                <a:spcPts val="400"/>
              </a:spcBef>
              <a:spcAft>
                <a:spcPts val="400"/>
              </a:spcAft>
              <a:buFont typeface="+mj-lt"/>
              <a:buAutoNum type="arabicParenR"/>
            </a:pPr>
            <a:r>
              <a:rPr lang="en-US" altLang="zh-TW" sz="1800" b="0" dirty="0">
                <a:solidFill>
                  <a:schemeClr val="tx1"/>
                </a:solidFill>
              </a:rPr>
              <a:t>【</a:t>
            </a:r>
            <a:r>
              <a:rPr lang="zh-TW" altLang="en-US" sz="1800" b="0" dirty="0">
                <a:solidFill>
                  <a:schemeClr val="tx1"/>
                </a:solidFill>
              </a:rPr>
              <a:t>品名內容廣泛</a:t>
            </a:r>
            <a:r>
              <a:rPr lang="en-US" altLang="zh-TW" sz="1800" b="0" dirty="0">
                <a:solidFill>
                  <a:schemeClr val="tx1"/>
                </a:solidFill>
              </a:rPr>
              <a:t>】(</a:t>
            </a:r>
            <a:r>
              <a:rPr lang="zh-TW" altLang="en-US" sz="1800" b="0" dirty="0">
                <a:solidFill>
                  <a:schemeClr val="tx1"/>
                </a:solidFill>
              </a:rPr>
              <a:t>例如：文具」 或「電腦週邊」且</a:t>
            </a:r>
            <a:r>
              <a:rPr lang="en-US" altLang="zh-TW" sz="1800" b="0" dirty="0">
                <a:solidFill>
                  <a:schemeClr val="tx1"/>
                </a:solidFill>
              </a:rPr>
              <a:t>【</a:t>
            </a:r>
            <a:r>
              <a:rPr lang="zh-TW" altLang="en-US" sz="1800" b="0" dirty="0">
                <a:solidFill>
                  <a:schemeClr val="tx1"/>
                </a:solidFill>
              </a:rPr>
              <a:t>未檢附明細表</a:t>
            </a:r>
            <a:r>
              <a:rPr lang="en-US" altLang="zh-TW" sz="1800" b="0" dirty="0">
                <a:solidFill>
                  <a:schemeClr val="tx1"/>
                </a:solidFill>
              </a:rPr>
              <a:t>】 </a:t>
            </a:r>
            <a:r>
              <a:rPr lang="zh-TW" altLang="en-US" sz="1800" b="0" dirty="0">
                <a:solidFill>
                  <a:schemeClr val="tx1"/>
                </a:solidFill>
              </a:rPr>
              <a:t>。</a:t>
            </a:r>
          </a:p>
          <a:p>
            <a:pPr marL="458787" indent="-457200">
              <a:spcBef>
                <a:spcPts val="400"/>
              </a:spcBef>
              <a:spcAft>
                <a:spcPts val="400"/>
              </a:spcAft>
              <a:buFont typeface="+mj-lt"/>
              <a:buAutoNum type="arabicParenR"/>
            </a:pPr>
            <a:r>
              <a:rPr lang="en-US" altLang="zh-TW" sz="1800" b="0" dirty="0">
                <a:solidFill>
                  <a:srgbClr val="FF0000"/>
                </a:solidFill>
              </a:rPr>
              <a:t>【</a:t>
            </a:r>
            <a:r>
              <a:rPr lang="zh-TW" altLang="en-US" sz="1800" b="0" dirty="0">
                <a:solidFill>
                  <a:srgbClr val="FF0000"/>
                </a:solidFill>
              </a:rPr>
              <a:t>數量為一批</a:t>
            </a:r>
            <a:r>
              <a:rPr lang="en-US" altLang="zh-TW" sz="1800" b="0" dirty="0">
                <a:solidFill>
                  <a:srgbClr val="FF0000"/>
                </a:solidFill>
              </a:rPr>
              <a:t>】 </a:t>
            </a:r>
            <a:r>
              <a:rPr lang="zh-TW" altLang="en-US" sz="1800" b="0" dirty="0">
                <a:solidFill>
                  <a:schemeClr val="tx1"/>
                </a:solidFill>
              </a:rPr>
              <a:t>未說明。</a:t>
            </a:r>
            <a:endParaRPr lang="en-US" altLang="zh-TW" sz="1800" b="0" dirty="0">
              <a:solidFill>
                <a:schemeClr val="tx1"/>
              </a:solidFill>
            </a:endParaRPr>
          </a:p>
          <a:p>
            <a:pPr marL="458787" indent="-457200">
              <a:spcBef>
                <a:spcPts val="400"/>
              </a:spcBef>
              <a:spcAft>
                <a:spcPts val="400"/>
              </a:spcAft>
              <a:buFont typeface="+mj-lt"/>
              <a:buAutoNum type="arabicParenR"/>
            </a:pPr>
            <a:r>
              <a:rPr lang="zh-TW" altLang="en-US" sz="1800" b="0" dirty="0">
                <a:solidFill>
                  <a:schemeClr val="tx1"/>
                </a:solidFill>
              </a:rPr>
              <a:t>單價*數量與</a:t>
            </a:r>
            <a:r>
              <a:rPr lang="en-US" altLang="zh-TW" sz="1800" b="0" dirty="0">
                <a:solidFill>
                  <a:schemeClr val="tx1"/>
                </a:solidFill>
              </a:rPr>
              <a:t>【</a:t>
            </a:r>
            <a:r>
              <a:rPr lang="zh-TW" altLang="en-US" sz="1800" b="0" dirty="0">
                <a:solidFill>
                  <a:schemeClr val="tx1"/>
                </a:solidFill>
              </a:rPr>
              <a:t>總金額不符</a:t>
            </a:r>
            <a:r>
              <a:rPr lang="en-US" altLang="zh-TW" sz="1800" b="0" dirty="0">
                <a:solidFill>
                  <a:schemeClr val="tx1"/>
                </a:solidFill>
              </a:rPr>
              <a:t>】 </a:t>
            </a:r>
            <a:r>
              <a:rPr lang="zh-TW" altLang="en-US" sz="1800" b="0" dirty="0">
                <a:solidFill>
                  <a:schemeClr val="tx1"/>
                </a:solidFill>
              </a:rPr>
              <a:t>。</a:t>
            </a:r>
          </a:p>
          <a:p>
            <a:pPr marL="458787" indent="-457200">
              <a:spcBef>
                <a:spcPts val="400"/>
              </a:spcBef>
              <a:spcAft>
                <a:spcPts val="400"/>
              </a:spcAft>
              <a:buFont typeface="+mj-lt"/>
              <a:buAutoNum type="arabicParenR"/>
            </a:pPr>
            <a:r>
              <a:rPr lang="zh-TW" altLang="en-US" sz="1800" b="0" dirty="0">
                <a:solidFill>
                  <a:schemeClr val="tx1"/>
                </a:solidFill>
              </a:rPr>
              <a:t>發票</a:t>
            </a:r>
            <a:r>
              <a:rPr lang="en-US" altLang="zh-TW" sz="1800" b="0" dirty="0">
                <a:solidFill>
                  <a:schemeClr val="tx1"/>
                </a:solidFill>
              </a:rPr>
              <a:t>【</a:t>
            </a:r>
            <a:r>
              <a:rPr lang="zh-TW" altLang="en-US" sz="1800" b="0" dirty="0">
                <a:solidFill>
                  <a:schemeClr val="tx1"/>
                </a:solidFill>
              </a:rPr>
              <a:t>漏蓋統一發票專用章</a:t>
            </a:r>
            <a:r>
              <a:rPr lang="en-US" altLang="zh-TW" sz="1800" b="0" dirty="0">
                <a:solidFill>
                  <a:schemeClr val="tx1"/>
                </a:solidFill>
              </a:rPr>
              <a:t>】 </a:t>
            </a:r>
            <a:r>
              <a:rPr lang="zh-TW" altLang="en-US" sz="1800" b="0" dirty="0">
                <a:solidFill>
                  <a:schemeClr val="tx1"/>
                </a:solidFill>
              </a:rPr>
              <a:t>。</a:t>
            </a:r>
            <a:endParaRPr lang="en-US" altLang="zh-TW" sz="1800" b="0" dirty="0">
              <a:solidFill>
                <a:schemeClr val="tx1"/>
              </a:solidFill>
            </a:endParaRPr>
          </a:p>
          <a:p>
            <a:pPr marL="458787" indent="-457200">
              <a:spcBef>
                <a:spcPts val="400"/>
              </a:spcBef>
              <a:spcAft>
                <a:spcPts val="400"/>
              </a:spcAft>
              <a:buFont typeface="+mj-lt"/>
              <a:buAutoNum type="arabicParenR"/>
            </a:pPr>
            <a:r>
              <a:rPr lang="en-US" altLang="zh-TW" sz="1800" b="0" dirty="0">
                <a:solidFill>
                  <a:schemeClr val="tx1"/>
                </a:solidFill>
              </a:rPr>
              <a:t>【</a:t>
            </a:r>
            <a:r>
              <a:rPr lang="zh-TW" altLang="en-US" sz="1800" b="0" dirty="0">
                <a:solidFill>
                  <a:schemeClr val="tx1"/>
                </a:solidFill>
              </a:rPr>
              <a:t>收據漏蓋店章或</a:t>
            </a:r>
            <a:r>
              <a:rPr lang="en-US" altLang="zh-TW" sz="1800" b="0" dirty="0">
                <a:solidFill>
                  <a:schemeClr val="tx1"/>
                </a:solidFill>
              </a:rPr>
              <a:t>【</a:t>
            </a:r>
            <a:r>
              <a:rPr lang="zh-TW" altLang="en-US" sz="1800" b="0" dirty="0">
                <a:solidFill>
                  <a:schemeClr val="tx1"/>
                </a:solidFill>
              </a:rPr>
              <a:t>負責人私章</a:t>
            </a:r>
            <a:r>
              <a:rPr lang="en-US" altLang="zh-TW" sz="1800" b="0" dirty="0">
                <a:solidFill>
                  <a:schemeClr val="tx1"/>
                </a:solidFill>
              </a:rPr>
              <a:t>】 </a:t>
            </a:r>
            <a:r>
              <a:rPr lang="zh-TW" altLang="en-US" sz="1800" b="0" dirty="0">
                <a:solidFill>
                  <a:schemeClr val="tx1"/>
                </a:solidFill>
              </a:rPr>
              <a:t>。</a:t>
            </a:r>
            <a:endParaRPr lang="en-US" altLang="zh-TW" sz="1800" b="0" dirty="0">
              <a:solidFill>
                <a:schemeClr val="tx1"/>
              </a:solidFill>
            </a:endParaRPr>
          </a:p>
          <a:p>
            <a:pPr marL="458787" indent="-457200">
              <a:spcBef>
                <a:spcPts val="400"/>
              </a:spcBef>
              <a:spcAft>
                <a:spcPts val="400"/>
              </a:spcAft>
              <a:buFont typeface="+mj-lt"/>
              <a:buAutoNum type="arabicParenR"/>
            </a:pPr>
            <a:r>
              <a:rPr lang="zh-TW" altLang="en-US" sz="1800" b="0" dirty="0">
                <a:solidFill>
                  <a:srgbClr val="FF0000"/>
                </a:solidFill>
              </a:rPr>
              <a:t>三聯式發票</a:t>
            </a:r>
            <a:r>
              <a:rPr lang="en-US" altLang="zh-TW" sz="1800" b="0" dirty="0">
                <a:solidFill>
                  <a:srgbClr val="FF0000"/>
                </a:solidFill>
              </a:rPr>
              <a:t>【</a:t>
            </a:r>
            <a:r>
              <a:rPr lang="zh-TW" altLang="en-US" sz="1800" b="0" dirty="0">
                <a:solidFill>
                  <a:srgbClr val="FF0000"/>
                </a:solidFill>
              </a:rPr>
              <a:t>未黏貼扣抵聯及收執聯</a:t>
            </a:r>
            <a:r>
              <a:rPr lang="en-US" altLang="zh-TW" sz="1800" b="0" dirty="0">
                <a:solidFill>
                  <a:srgbClr val="FF0000"/>
                </a:solidFill>
              </a:rPr>
              <a:t>】 </a:t>
            </a:r>
            <a:r>
              <a:rPr lang="zh-TW" altLang="en-US" sz="1800" b="0" dirty="0">
                <a:solidFill>
                  <a:schemeClr val="tx1"/>
                </a:solidFill>
              </a:rPr>
              <a:t>。</a:t>
            </a:r>
          </a:p>
          <a:p>
            <a:pPr marL="458787" indent="-457200">
              <a:spcBef>
                <a:spcPts val="400"/>
              </a:spcBef>
              <a:spcAft>
                <a:spcPts val="400"/>
              </a:spcAft>
              <a:buFont typeface="+mj-lt"/>
              <a:buAutoNum type="arabicParenR"/>
            </a:pPr>
            <a:r>
              <a:rPr lang="zh-TW" altLang="en-US" sz="1800" b="0" dirty="0">
                <a:solidFill>
                  <a:schemeClr val="tx1"/>
                </a:solidFill>
              </a:rPr>
              <a:t>原始憑證為外國貨幣，</a:t>
            </a:r>
            <a:r>
              <a:rPr lang="en-US" altLang="zh-TW" sz="1800" b="0" dirty="0">
                <a:solidFill>
                  <a:schemeClr val="tx1"/>
                </a:solidFill>
              </a:rPr>
              <a:t> 【</a:t>
            </a:r>
            <a:r>
              <a:rPr lang="zh-TW" altLang="en-US" sz="1800" b="0" dirty="0">
                <a:solidFill>
                  <a:schemeClr val="tx1"/>
                </a:solidFill>
              </a:rPr>
              <a:t>未註明折合率、未檢附兌換水單或其他匯率證明</a:t>
            </a:r>
            <a:r>
              <a:rPr lang="en-US" altLang="zh-TW" sz="1800" b="0" dirty="0">
                <a:solidFill>
                  <a:schemeClr val="tx1"/>
                </a:solidFill>
              </a:rPr>
              <a:t>】 </a:t>
            </a:r>
            <a:r>
              <a:rPr lang="zh-TW" altLang="en-US" sz="1800" b="0" dirty="0">
                <a:solidFill>
                  <a:schemeClr val="tx1"/>
                </a:solidFill>
              </a:rPr>
              <a:t>。</a:t>
            </a:r>
          </a:p>
          <a:p>
            <a:pPr marL="458787" indent="-457200">
              <a:spcBef>
                <a:spcPts val="400"/>
              </a:spcBef>
              <a:spcAft>
                <a:spcPts val="400"/>
              </a:spcAft>
              <a:buFont typeface="+mj-lt"/>
              <a:buAutoNum type="arabicParenR"/>
            </a:pPr>
            <a:r>
              <a:rPr lang="zh-TW" altLang="en-US" sz="1800" b="0" dirty="0">
                <a:solidFill>
                  <a:schemeClr val="tx1"/>
                </a:solidFill>
              </a:rPr>
              <a:t>購買國外物品，</a:t>
            </a:r>
            <a:r>
              <a:rPr lang="en-US" altLang="zh-TW" sz="1800" b="0" dirty="0">
                <a:solidFill>
                  <a:schemeClr val="tx1"/>
                </a:solidFill>
              </a:rPr>
              <a:t> 【</a:t>
            </a:r>
            <a:r>
              <a:rPr lang="zh-TW" altLang="en-US" sz="1800" b="0" dirty="0">
                <a:solidFill>
                  <a:schemeClr val="tx1"/>
                </a:solidFill>
              </a:rPr>
              <a:t>未檢附發票或收據正本</a:t>
            </a:r>
            <a:r>
              <a:rPr lang="en-US" altLang="zh-TW" sz="1800" b="0" dirty="0">
                <a:solidFill>
                  <a:schemeClr val="tx1"/>
                </a:solidFill>
              </a:rPr>
              <a:t>】 </a:t>
            </a:r>
            <a:r>
              <a:rPr lang="zh-TW" altLang="en-US" sz="1800" b="0" dirty="0">
                <a:solidFill>
                  <a:schemeClr val="tx1"/>
                </a:solidFill>
              </a:rPr>
              <a:t>。</a:t>
            </a: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82</a:t>
            </a:fld>
            <a:endParaRPr lang="en-US" dirty="0"/>
          </a:p>
        </p:txBody>
      </p:sp>
    </p:spTree>
    <p:extLst>
      <p:ext uri="{BB962C8B-B14F-4D97-AF65-F5344CB8AC3E}">
        <p14:creationId xmlns:p14="http://schemas.microsoft.com/office/powerpoint/2010/main" val="11384160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r>
              <a:rPr kumimoji="1" lang="en-US" altLang="zh-TW" dirty="0"/>
              <a:t>6.2.</a:t>
            </a:r>
            <a:r>
              <a:rPr kumimoji="1" lang="zh-TW" altLang="en-US" dirty="0"/>
              <a:t> 估價單問題</a:t>
            </a:r>
          </a:p>
        </p:txBody>
      </p:sp>
      <p:sp>
        <p:nvSpPr>
          <p:cNvPr id="6" name="內容版面配置區 2"/>
          <p:cNvSpPr>
            <a:spLocks noGrp="1"/>
          </p:cNvSpPr>
          <p:nvPr>
            <p:ph idx="1"/>
          </p:nvPr>
        </p:nvSpPr>
        <p:spPr>
          <a:xfrm>
            <a:off x="628650" y="1484784"/>
            <a:ext cx="7886700" cy="4752528"/>
          </a:xfrm>
        </p:spPr>
        <p:txBody>
          <a:bodyPr/>
          <a:lstStyle/>
          <a:p>
            <a:pPr marL="458787" indent="-457200">
              <a:lnSpc>
                <a:spcPct val="100000"/>
              </a:lnSpc>
              <a:spcBef>
                <a:spcPts val="400"/>
              </a:spcBef>
              <a:spcAft>
                <a:spcPts val="400"/>
              </a:spcAft>
              <a:buFont typeface="+mj-lt"/>
              <a:buAutoNum type="arabicParenR"/>
            </a:pPr>
            <a:r>
              <a:rPr lang="en-US" altLang="zh-TW" sz="2400" b="0" dirty="0">
                <a:solidFill>
                  <a:schemeClr val="tx1"/>
                </a:solidFill>
              </a:rPr>
              <a:t>【</a:t>
            </a:r>
            <a:r>
              <a:rPr lang="zh-TW" altLang="en-US" sz="2400" b="0" dirty="0">
                <a:solidFill>
                  <a:schemeClr val="tx1"/>
                </a:solidFill>
              </a:rPr>
              <a:t>未檢附估價單</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914389" lvl="1" indent="-457200">
              <a:lnSpc>
                <a:spcPct val="100000"/>
              </a:lnSpc>
              <a:spcBef>
                <a:spcPts val="400"/>
              </a:spcBef>
              <a:spcAft>
                <a:spcPts val="400"/>
              </a:spcAft>
              <a:buFont typeface="+mj-lt"/>
              <a:buAutoNum type="alphaLcPeriod"/>
            </a:pPr>
            <a:r>
              <a:rPr lang="en-US" altLang="zh-TW" b="0" dirty="0">
                <a:solidFill>
                  <a:schemeClr val="tx1"/>
                </a:solidFill>
              </a:rPr>
              <a:t>&lt;10,000</a:t>
            </a:r>
            <a:r>
              <a:rPr lang="zh-TW" altLang="en-US" b="0" dirty="0">
                <a:solidFill>
                  <a:schemeClr val="tx1"/>
                </a:solidFill>
              </a:rPr>
              <a:t>元，但同一家廠商發票日期或號碼相近者，合計金額超過</a:t>
            </a:r>
            <a:r>
              <a:rPr lang="en-US" altLang="zh-TW" b="0" dirty="0">
                <a:solidFill>
                  <a:schemeClr val="tx1"/>
                </a:solidFill>
              </a:rPr>
              <a:t>10,000</a:t>
            </a:r>
            <a:r>
              <a:rPr lang="zh-TW" altLang="en-US" b="0" dirty="0">
                <a:solidFill>
                  <a:schemeClr val="tx1"/>
                </a:solidFill>
              </a:rPr>
              <a:t>元</a:t>
            </a:r>
            <a:r>
              <a:rPr lang="en-US" altLang="zh-TW" b="0" dirty="0">
                <a:solidFill>
                  <a:schemeClr val="tx1"/>
                </a:solidFill>
              </a:rPr>
              <a:t>(</a:t>
            </a:r>
            <a:r>
              <a:rPr lang="zh-TW" altLang="en-US" b="0" dirty="0">
                <a:solidFill>
                  <a:schemeClr val="tx1"/>
                </a:solidFill>
              </a:rPr>
              <a:t>含</a:t>
            </a:r>
            <a:r>
              <a:rPr lang="en-US" altLang="zh-TW" b="0" dirty="0">
                <a:solidFill>
                  <a:schemeClr val="tx1"/>
                </a:solidFill>
              </a:rPr>
              <a:t>)</a:t>
            </a:r>
            <a:r>
              <a:rPr lang="zh-TW" altLang="en-US" b="0" dirty="0">
                <a:solidFill>
                  <a:schemeClr val="tx1"/>
                </a:solidFill>
              </a:rPr>
              <a:t>以上，</a:t>
            </a:r>
            <a:r>
              <a:rPr lang="zh-TW" altLang="en-US" b="0" dirty="0">
                <a:solidFill>
                  <a:schemeClr val="tx1"/>
                </a:solidFill>
                <a:latin typeface="Arial" pitchFamily="34" charset="0"/>
              </a:rPr>
              <a:t>未檢附</a:t>
            </a:r>
            <a:r>
              <a:rPr lang="en-US" altLang="zh-TW" b="0" dirty="0">
                <a:solidFill>
                  <a:schemeClr val="tx1"/>
                </a:solidFill>
                <a:latin typeface="Arial" pitchFamily="34" charset="0"/>
              </a:rPr>
              <a:t>2</a:t>
            </a:r>
            <a:r>
              <a:rPr lang="zh-TW" altLang="en-US" b="0" dirty="0">
                <a:solidFill>
                  <a:schemeClr val="tx1"/>
                </a:solidFill>
                <a:latin typeface="Arial" pitchFamily="34" charset="0"/>
              </a:rPr>
              <a:t>家合格廠商估價單</a:t>
            </a:r>
            <a:r>
              <a:rPr lang="zh-TW" altLang="en-US" b="0" dirty="0">
                <a:solidFill>
                  <a:schemeClr val="tx1"/>
                </a:solidFill>
              </a:rPr>
              <a:t>。</a:t>
            </a:r>
          </a:p>
          <a:p>
            <a:pPr marL="914389" lvl="1" indent="-457200">
              <a:lnSpc>
                <a:spcPct val="100000"/>
              </a:lnSpc>
              <a:spcBef>
                <a:spcPts val="400"/>
              </a:spcBef>
              <a:spcAft>
                <a:spcPts val="400"/>
              </a:spcAft>
              <a:buFont typeface="+mj-lt"/>
              <a:buAutoNum type="alphaLcPeriod"/>
            </a:pPr>
            <a:r>
              <a:rPr lang="zh-TW" altLang="en-US" b="0" dirty="0">
                <a:solidFill>
                  <a:schemeClr val="tx1"/>
                </a:solidFill>
              </a:rPr>
              <a:t> </a:t>
            </a:r>
            <a:r>
              <a:rPr lang="en-US" altLang="zh-TW" b="0" dirty="0">
                <a:solidFill>
                  <a:schemeClr val="tx1"/>
                </a:solidFill>
              </a:rPr>
              <a:t>&gt;10,000</a:t>
            </a:r>
            <a:r>
              <a:rPr lang="zh-TW" altLang="en-US" b="0" dirty="0">
                <a:solidFill>
                  <a:schemeClr val="tx1"/>
                </a:solidFill>
              </a:rPr>
              <a:t>元</a:t>
            </a:r>
            <a:r>
              <a:rPr lang="en-US" altLang="zh-TW" b="0" dirty="0">
                <a:solidFill>
                  <a:schemeClr val="tx1"/>
                </a:solidFill>
              </a:rPr>
              <a:t>(</a:t>
            </a:r>
            <a:r>
              <a:rPr lang="zh-TW" altLang="en-US" b="0" dirty="0">
                <a:solidFill>
                  <a:schemeClr val="tx1"/>
                </a:solidFill>
              </a:rPr>
              <a:t>含</a:t>
            </a:r>
            <a:r>
              <a:rPr lang="en-US" altLang="zh-TW" b="0" dirty="0">
                <a:solidFill>
                  <a:schemeClr val="tx1"/>
                </a:solidFill>
              </a:rPr>
              <a:t>)</a:t>
            </a:r>
            <a:r>
              <a:rPr lang="zh-TW" altLang="en-US" b="0" dirty="0">
                <a:solidFill>
                  <a:schemeClr val="tx1"/>
                </a:solidFill>
              </a:rPr>
              <a:t>以上，</a:t>
            </a:r>
            <a:r>
              <a:rPr lang="zh-TW" altLang="en-US" b="0" dirty="0">
                <a:solidFill>
                  <a:schemeClr val="tx1"/>
                </a:solidFill>
                <a:latin typeface="Arial" pitchFamily="34" charset="0"/>
              </a:rPr>
              <a:t>未檢附</a:t>
            </a:r>
            <a:r>
              <a:rPr lang="en-US" altLang="zh-TW" b="0" dirty="0">
                <a:solidFill>
                  <a:schemeClr val="tx1"/>
                </a:solidFill>
                <a:latin typeface="Arial" pitchFamily="34" charset="0"/>
              </a:rPr>
              <a:t>2</a:t>
            </a:r>
            <a:r>
              <a:rPr lang="zh-TW" altLang="en-US" b="0" dirty="0">
                <a:solidFill>
                  <a:schemeClr val="tx1"/>
                </a:solidFill>
                <a:latin typeface="Arial" pitchFamily="34" charset="0"/>
              </a:rPr>
              <a:t>家合格廠商估價單</a:t>
            </a:r>
            <a:r>
              <a:rPr lang="zh-TW" altLang="en-US" b="0" dirty="0">
                <a:solidFill>
                  <a:schemeClr val="tx1"/>
                </a:solidFill>
              </a:rPr>
              <a:t>。</a:t>
            </a:r>
            <a:endParaRPr lang="en-US" altLang="zh-TW" b="0" dirty="0">
              <a:solidFill>
                <a:schemeClr val="tx1"/>
              </a:solidFill>
            </a:endParaRPr>
          </a:p>
          <a:p>
            <a:pPr marL="914389" lvl="1" indent="-457200">
              <a:lnSpc>
                <a:spcPct val="100000"/>
              </a:lnSpc>
              <a:spcBef>
                <a:spcPts val="400"/>
              </a:spcBef>
              <a:spcAft>
                <a:spcPts val="400"/>
              </a:spcAft>
              <a:buFont typeface="+mj-lt"/>
              <a:buAutoNum type="alphaLcPeriod"/>
            </a:pPr>
            <a:r>
              <a:rPr lang="en-US" altLang="zh-TW" b="0" dirty="0">
                <a:solidFill>
                  <a:schemeClr val="tx1"/>
                </a:solidFill>
              </a:rPr>
              <a:t>&gt;100,000</a:t>
            </a:r>
            <a:r>
              <a:rPr lang="zh-TW" altLang="en-US" b="0" dirty="0">
                <a:solidFill>
                  <a:schemeClr val="tx1"/>
                </a:solidFill>
              </a:rPr>
              <a:t>元</a:t>
            </a:r>
            <a:r>
              <a:rPr lang="en-US" altLang="zh-TW" b="0" dirty="0">
                <a:solidFill>
                  <a:schemeClr val="tx1"/>
                </a:solidFill>
              </a:rPr>
              <a:t>(</a:t>
            </a:r>
            <a:r>
              <a:rPr lang="zh-TW" altLang="en-US" b="0" dirty="0">
                <a:solidFill>
                  <a:schemeClr val="tx1"/>
                </a:solidFill>
              </a:rPr>
              <a:t>含</a:t>
            </a:r>
            <a:r>
              <a:rPr lang="en-US" altLang="zh-TW" b="0" dirty="0">
                <a:solidFill>
                  <a:schemeClr val="tx1"/>
                </a:solidFill>
              </a:rPr>
              <a:t>)</a:t>
            </a:r>
            <a:r>
              <a:rPr lang="zh-TW" altLang="en-US" b="0" dirty="0">
                <a:solidFill>
                  <a:schemeClr val="tx1"/>
                </a:solidFill>
              </a:rPr>
              <a:t>以上，</a:t>
            </a:r>
            <a:r>
              <a:rPr lang="zh-TW" altLang="en-US" b="0" dirty="0">
                <a:solidFill>
                  <a:schemeClr val="tx1"/>
                </a:solidFill>
                <a:latin typeface="Arial" pitchFamily="34" charset="0"/>
              </a:rPr>
              <a:t>未檢附</a:t>
            </a:r>
            <a:r>
              <a:rPr lang="en-US" altLang="zh-TW" b="0" dirty="0">
                <a:solidFill>
                  <a:schemeClr val="tx1"/>
                </a:solidFill>
                <a:latin typeface="Arial" pitchFamily="34" charset="0"/>
              </a:rPr>
              <a:t>3</a:t>
            </a:r>
            <a:r>
              <a:rPr lang="zh-TW" altLang="en-US" b="0" dirty="0">
                <a:solidFill>
                  <a:schemeClr val="tx1"/>
                </a:solidFill>
                <a:latin typeface="Arial" pitchFamily="34" charset="0"/>
              </a:rPr>
              <a:t>家合格廠商估價單</a:t>
            </a:r>
            <a:r>
              <a:rPr lang="zh-TW" altLang="en-US" b="0" dirty="0">
                <a:solidFill>
                  <a:schemeClr val="tx1"/>
                </a:solidFill>
              </a:rPr>
              <a:t>。</a:t>
            </a:r>
            <a:endParaRPr lang="en-US" altLang="zh-TW" b="0" dirty="0">
              <a:solidFill>
                <a:schemeClr val="tx1"/>
              </a:solidFill>
            </a:endParaRPr>
          </a:p>
          <a:p>
            <a:pPr marL="458787" indent="-457200">
              <a:lnSpc>
                <a:spcPct val="100000"/>
              </a:lnSpc>
              <a:spcBef>
                <a:spcPts val="400"/>
              </a:spcBef>
              <a:spcAft>
                <a:spcPts val="400"/>
              </a:spcAft>
              <a:buFont typeface="+mj-lt"/>
              <a:buAutoNum type="arabicParenR"/>
            </a:pPr>
            <a:r>
              <a:rPr lang="zh-TW" altLang="en-US" sz="2400" b="0" dirty="0">
                <a:solidFill>
                  <a:schemeClr val="tx1"/>
                </a:solidFill>
              </a:rPr>
              <a:t>估價單與</a:t>
            </a:r>
            <a:r>
              <a:rPr lang="en-US" altLang="zh-TW" sz="2400" b="0" dirty="0">
                <a:solidFill>
                  <a:schemeClr val="tx1"/>
                </a:solidFill>
              </a:rPr>
              <a:t>【</a:t>
            </a:r>
            <a:r>
              <a:rPr lang="zh-TW" altLang="en-US" sz="2400" b="0" dirty="0">
                <a:solidFill>
                  <a:schemeClr val="tx1"/>
                </a:solidFill>
              </a:rPr>
              <a:t>品名不同</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58787" indent="-457200">
              <a:lnSpc>
                <a:spcPct val="100000"/>
              </a:lnSpc>
              <a:spcBef>
                <a:spcPts val="400"/>
              </a:spcBef>
              <a:spcAft>
                <a:spcPts val="400"/>
              </a:spcAft>
              <a:buFont typeface="+mj-lt"/>
              <a:buAutoNum type="arabicParenR"/>
            </a:pPr>
            <a:r>
              <a:rPr lang="zh-TW" altLang="en-US" sz="2400" b="0" dirty="0">
                <a:solidFill>
                  <a:schemeClr val="tx1"/>
                </a:solidFill>
              </a:rPr>
              <a:t>估價單無日期及</a:t>
            </a:r>
            <a:r>
              <a:rPr lang="en-US" altLang="zh-TW" sz="2400" b="0" dirty="0">
                <a:solidFill>
                  <a:schemeClr val="tx1"/>
                </a:solidFill>
              </a:rPr>
              <a:t>【</a:t>
            </a:r>
            <a:r>
              <a:rPr lang="zh-TW" altLang="en-US" sz="2400" b="0" dirty="0">
                <a:solidFill>
                  <a:schemeClr val="tx1"/>
                </a:solidFill>
              </a:rPr>
              <a:t>未蓋廠商報價章</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400"/>
              </a:spcBef>
              <a:spcAft>
                <a:spcPts val="400"/>
              </a:spcAft>
              <a:buFont typeface="+mj-lt"/>
              <a:buAutoNum type="arabicParenR"/>
            </a:pPr>
            <a:r>
              <a:rPr lang="zh-TW" altLang="en-US" sz="2400" b="0" dirty="0">
                <a:solidFill>
                  <a:schemeClr val="tx1"/>
                </a:solidFill>
              </a:rPr>
              <a:t>估價單日期</a:t>
            </a:r>
            <a:r>
              <a:rPr lang="en-US" altLang="zh-TW" sz="2400" b="0" dirty="0">
                <a:solidFill>
                  <a:schemeClr val="tx1"/>
                </a:solidFill>
              </a:rPr>
              <a:t>【</a:t>
            </a:r>
            <a:r>
              <a:rPr lang="zh-TW" altLang="en-US" sz="2400" b="0" dirty="0">
                <a:solidFill>
                  <a:schemeClr val="tx1"/>
                </a:solidFill>
              </a:rPr>
              <a:t>晚於發票日期</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58787" indent="-457200">
              <a:lnSpc>
                <a:spcPct val="100000"/>
              </a:lnSpc>
              <a:spcBef>
                <a:spcPts val="400"/>
              </a:spcBef>
              <a:spcAft>
                <a:spcPts val="400"/>
              </a:spcAft>
              <a:buFont typeface="+mj-lt"/>
              <a:buAutoNum type="arabicParenR"/>
            </a:pPr>
            <a:r>
              <a:rPr lang="zh-TW" altLang="en-US" sz="2400" b="0" dirty="0">
                <a:solidFill>
                  <a:schemeClr val="tx1"/>
                </a:solidFill>
              </a:rPr>
              <a:t>估價單日期</a:t>
            </a:r>
            <a:r>
              <a:rPr lang="en-US" altLang="zh-TW" sz="2400" b="0" dirty="0">
                <a:solidFill>
                  <a:schemeClr val="tx1"/>
                </a:solidFill>
              </a:rPr>
              <a:t>【</a:t>
            </a:r>
            <a:r>
              <a:rPr lang="zh-TW" altLang="en-US" sz="2400" b="0" dirty="0">
                <a:solidFill>
                  <a:schemeClr val="tx1"/>
                </a:solidFill>
              </a:rPr>
              <a:t>晚於請款日期</a:t>
            </a:r>
            <a:r>
              <a:rPr lang="en-US" altLang="zh-TW" sz="2400" b="0" dirty="0">
                <a:solidFill>
                  <a:schemeClr val="tx1"/>
                </a:solidFill>
              </a:rPr>
              <a:t>】 </a:t>
            </a:r>
            <a:r>
              <a:rPr lang="zh-TW" altLang="en-US" sz="2400" b="0" dirty="0">
                <a:solidFill>
                  <a:schemeClr val="tx1"/>
                </a:solidFill>
              </a:rPr>
              <a:t>。</a:t>
            </a: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83</a:t>
            </a:fld>
            <a:endParaRPr lang="en-US" dirty="0"/>
          </a:p>
        </p:txBody>
      </p:sp>
    </p:spTree>
    <p:extLst>
      <p:ext uri="{BB962C8B-B14F-4D97-AF65-F5344CB8AC3E}">
        <p14:creationId xmlns:p14="http://schemas.microsoft.com/office/powerpoint/2010/main" val="36112485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157758"/>
            <a:ext cx="7886700" cy="1325563"/>
          </a:xfrm>
        </p:spPr>
        <p:txBody>
          <a:bodyPr/>
          <a:lstStyle/>
          <a:p>
            <a:r>
              <a:rPr kumimoji="1" lang="en-US" altLang="zh-TW" dirty="0"/>
              <a:t>6.3.</a:t>
            </a:r>
            <a:r>
              <a:rPr kumimoji="1" lang="zh-TW" altLang="en-US" dirty="0"/>
              <a:t> 人事費問題</a:t>
            </a:r>
          </a:p>
        </p:txBody>
      </p:sp>
      <p:sp>
        <p:nvSpPr>
          <p:cNvPr id="6" name="內容版面配置區 2"/>
          <p:cNvSpPr>
            <a:spLocks noGrp="1"/>
          </p:cNvSpPr>
          <p:nvPr>
            <p:ph idx="1"/>
          </p:nvPr>
        </p:nvSpPr>
        <p:spPr>
          <a:xfrm>
            <a:off x="628650" y="1525934"/>
            <a:ext cx="7886700" cy="4639370"/>
          </a:xfrm>
        </p:spPr>
        <p:txBody>
          <a:bodyPr>
            <a:normAutofit lnSpcReduction="10000"/>
          </a:bodyPr>
          <a:lstStyle/>
          <a:p>
            <a:pPr marL="515937" indent="-514350">
              <a:lnSpc>
                <a:spcPct val="100000"/>
              </a:lnSpc>
              <a:spcBef>
                <a:spcPts val="600"/>
              </a:spcBef>
              <a:spcAft>
                <a:spcPts val="600"/>
              </a:spcAft>
              <a:buFont typeface="+mj-lt"/>
              <a:buAutoNum type="arabicParenR"/>
            </a:pPr>
            <a:r>
              <a:rPr lang="en-US" altLang="zh-TW" sz="2200" b="0" dirty="0">
                <a:solidFill>
                  <a:schemeClr val="tx1"/>
                </a:solidFill>
              </a:rPr>
              <a:t>【</a:t>
            </a:r>
            <a:r>
              <a:rPr lang="zh-TW" altLang="en-US" sz="2200" b="0" dirty="0">
                <a:solidFill>
                  <a:schemeClr val="tx1"/>
                </a:solidFill>
              </a:rPr>
              <a:t>未檢附印領清冊</a:t>
            </a:r>
            <a:r>
              <a:rPr lang="en-US" altLang="zh-TW" sz="2200" b="0" dirty="0">
                <a:solidFill>
                  <a:schemeClr val="tx1"/>
                </a:solidFill>
              </a:rPr>
              <a:t>】 </a:t>
            </a:r>
            <a:r>
              <a:rPr lang="zh-TW" altLang="en-US" sz="2200" b="0" dirty="0">
                <a:solidFill>
                  <a:schemeClr val="tx1"/>
                </a:solidFill>
              </a:rPr>
              <a:t>、臨時工</a:t>
            </a:r>
            <a:r>
              <a:rPr lang="en-US" altLang="zh-TW" sz="2200" b="0" dirty="0">
                <a:solidFill>
                  <a:schemeClr val="tx1"/>
                </a:solidFill>
              </a:rPr>
              <a:t>(</a:t>
            </a:r>
            <a:r>
              <a:rPr lang="zh-TW" altLang="en-US" sz="2200" b="0" dirty="0">
                <a:solidFill>
                  <a:schemeClr val="tx1"/>
                </a:solidFill>
              </a:rPr>
              <a:t>工讀生</a:t>
            </a:r>
            <a:r>
              <a:rPr lang="en-US" altLang="zh-TW" sz="2200" b="0" dirty="0">
                <a:solidFill>
                  <a:schemeClr val="tx1"/>
                </a:solidFill>
              </a:rPr>
              <a:t>)</a:t>
            </a:r>
            <a:r>
              <a:rPr lang="zh-TW" altLang="en-US" sz="2200" b="0" dirty="0">
                <a:solidFill>
                  <a:schemeClr val="tx1"/>
                </a:solidFill>
              </a:rPr>
              <a:t>工作時數統計表</a:t>
            </a:r>
            <a:r>
              <a:rPr lang="en-US" altLang="zh-TW" sz="2200" b="0" dirty="0">
                <a:solidFill>
                  <a:schemeClr val="tx1"/>
                </a:solidFill>
              </a:rPr>
              <a:t>】 </a:t>
            </a:r>
            <a:r>
              <a:rPr lang="zh-TW" altLang="en-US" sz="2200" b="0" dirty="0">
                <a:solidFill>
                  <a:schemeClr val="tx1"/>
                </a:solidFill>
              </a:rPr>
              <a:t>。</a:t>
            </a:r>
          </a:p>
          <a:p>
            <a:pPr marL="515937" indent="-514350">
              <a:lnSpc>
                <a:spcPct val="100000"/>
              </a:lnSpc>
              <a:spcBef>
                <a:spcPts val="600"/>
              </a:spcBef>
              <a:spcAft>
                <a:spcPts val="600"/>
              </a:spcAft>
              <a:buFont typeface="+mj-lt"/>
              <a:buAutoNum type="arabicParenR"/>
            </a:pPr>
            <a:r>
              <a:rPr lang="en-US" altLang="zh-TW" sz="2200" b="0" dirty="0">
                <a:solidFill>
                  <a:schemeClr val="tx1"/>
                </a:solidFill>
              </a:rPr>
              <a:t>【</a:t>
            </a:r>
            <a:r>
              <a:rPr lang="zh-TW" altLang="en-US" sz="2200" b="0" dirty="0">
                <a:solidFill>
                  <a:schemeClr val="tx1"/>
                </a:solidFill>
              </a:rPr>
              <a:t>未逐月填寫印領清冊</a:t>
            </a:r>
            <a:r>
              <a:rPr lang="en-US" altLang="zh-TW" sz="2200" b="0" dirty="0">
                <a:solidFill>
                  <a:schemeClr val="tx1"/>
                </a:solidFill>
              </a:rPr>
              <a:t>】</a:t>
            </a:r>
            <a:r>
              <a:rPr lang="zh-TW" altLang="en-US" sz="2200" b="0" dirty="0">
                <a:solidFill>
                  <a:schemeClr val="tx1"/>
                </a:solidFill>
              </a:rPr>
              <a:t>，</a:t>
            </a:r>
            <a:r>
              <a:rPr lang="en-US" altLang="zh-TW" sz="2200" b="0" dirty="0">
                <a:solidFill>
                  <a:schemeClr val="tx1"/>
                </a:solidFill>
              </a:rPr>
              <a:t> </a:t>
            </a:r>
            <a:r>
              <a:rPr lang="zh-TW" altLang="en-US" sz="2200" b="0" dirty="0">
                <a:solidFill>
                  <a:schemeClr val="tx1"/>
                </a:solidFill>
              </a:rPr>
              <a:t>提前支領</a:t>
            </a:r>
            <a:r>
              <a:rPr lang="en-US" altLang="zh-TW" sz="2200" b="0" dirty="0">
                <a:solidFill>
                  <a:schemeClr val="tx1"/>
                </a:solidFill>
              </a:rPr>
              <a:t>】</a:t>
            </a:r>
            <a:r>
              <a:rPr lang="zh-TW" altLang="en-US" sz="2200" b="0" dirty="0">
                <a:solidFill>
                  <a:schemeClr val="tx1"/>
                </a:solidFill>
              </a:rPr>
              <a:t>或</a:t>
            </a:r>
            <a:r>
              <a:rPr lang="en-US" altLang="zh-TW" sz="2200" b="0" dirty="0">
                <a:solidFill>
                  <a:schemeClr val="tx1"/>
                </a:solidFill>
              </a:rPr>
              <a:t>【</a:t>
            </a:r>
            <a:r>
              <a:rPr lang="zh-TW" altLang="en-US" sz="2200" b="0" dirty="0">
                <a:solidFill>
                  <a:schemeClr val="tx1"/>
                </a:solidFill>
              </a:rPr>
              <a:t>一次發放</a:t>
            </a:r>
            <a:r>
              <a:rPr lang="en-US" altLang="zh-TW" sz="2200" b="0" dirty="0">
                <a:solidFill>
                  <a:schemeClr val="tx1"/>
                </a:solidFill>
              </a:rPr>
              <a:t>】 </a:t>
            </a:r>
            <a:r>
              <a:rPr lang="zh-TW" altLang="en-US" sz="2200" b="0" dirty="0">
                <a:solidFill>
                  <a:schemeClr val="tx1"/>
                </a:solidFill>
              </a:rPr>
              <a:t>。當月臨時工資</a:t>
            </a:r>
            <a:r>
              <a:rPr lang="en-US" altLang="zh-TW" sz="2200" b="0" dirty="0">
                <a:solidFill>
                  <a:schemeClr val="tx1"/>
                </a:solidFill>
              </a:rPr>
              <a:t>/</a:t>
            </a:r>
            <a:r>
              <a:rPr lang="zh-TW" altLang="en-US" sz="2200" b="0" dirty="0">
                <a:solidFill>
                  <a:schemeClr val="tx1"/>
                </a:solidFill>
              </a:rPr>
              <a:t>工讀</a:t>
            </a:r>
            <a:r>
              <a:rPr lang="en-US" altLang="zh-TW" sz="2200" b="0" dirty="0">
                <a:solidFill>
                  <a:schemeClr val="tx1"/>
                </a:solidFill>
              </a:rPr>
              <a:t>【</a:t>
            </a:r>
            <a:r>
              <a:rPr lang="zh-TW" altLang="en-US" sz="2200" b="0" dirty="0">
                <a:solidFill>
                  <a:schemeClr val="tx1"/>
                </a:solidFill>
              </a:rPr>
              <a:t>未做完，提前報支經費</a:t>
            </a:r>
            <a:r>
              <a:rPr lang="en-US" altLang="zh-TW" sz="2200" b="0" dirty="0">
                <a:solidFill>
                  <a:schemeClr val="tx1"/>
                </a:solidFill>
              </a:rPr>
              <a:t>】 </a:t>
            </a:r>
            <a:r>
              <a:rPr lang="zh-TW" altLang="en-US" sz="2200" b="0" dirty="0">
                <a:solidFill>
                  <a:schemeClr val="tx1"/>
                </a:solidFill>
              </a:rPr>
              <a:t>。</a:t>
            </a:r>
          </a:p>
          <a:p>
            <a:pPr marL="515937" indent="-514350">
              <a:lnSpc>
                <a:spcPct val="100000"/>
              </a:lnSpc>
              <a:spcBef>
                <a:spcPts val="600"/>
              </a:spcBef>
              <a:spcAft>
                <a:spcPts val="600"/>
              </a:spcAft>
              <a:buFont typeface="+mj-lt"/>
              <a:buAutoNum type="arabicParenR"/>
            </a:pPr>
            <a:r>
              <a:rPr lang="zh-TW" altLang="en-US" sz="2200" b="0" dirty="0">
                <a:solidFill>
                  <a:schemeClr val="tx1"/>
                </a:solidFill>
              </a:rPr>
              <a:t>臨時工資</a:t>
            </a:r>
            <a:r>
              <a:rPr lang="en-US" altLang="zh-TW" sz="2200" b="0" dirty="0">
                <a:solidFill>
                  <a:schemeClr val="tx1"/>
                </a:solidFill>
              </a:rPr>
              <a:t>/</a:t>
            </a:r>
            <a:r>
              <a:rPr lang="zh-TW" altLang="en-US" sz="2200" b="0" dirty="0">
                <a:solidFill>
                  <a:schemeClr val="tx1"/>
                </a:solidFill>
              </a:rPr>
              <a:t>工讀費</a:t>
            </a:r>
            <a:r>
              <a:rPr lang="en-US" altLang="zh-TW" sz="2200" b="0" dirty="0">
                <a:solidFill>
                  <a:schemeClr val="tx1"/>
                </a:solidFill>
              </a:rPr>
              <a:t>【</a:t>
            </a:r>
            <a:r>
              <a:rPr lang="zh-TW" altLang="en-US" sz="2200" b="0" dirty="0">
                <a:solidFill>
                  <a:schemeClr val="tx1"/>
                </a:solidFill>
              </a:rPr>
              <a:t>時數、金額計算錯誤</a:t>
            </a:r>
            <a:r>
              <a:rPr lang="en-US" altLang="zh-TW" sz="2200" b="0" dirty="0">
                <a:solidFill>
                  <a:schemeClr val="tx1"/>
                </a:solidFill>
              </a:rPr>
              <a:t>】 </a:t>
            </a:r>
            <a:r>
              <a:rPr lang="zh-TW" altLang="en-US" sz="2200" b="0" dirty="0">
                <a:solidFill>
                  <a:schemeClr val="tx1"/>
                </a:solidFill>
              </a:rPr>
              <a:t>。</a:t>
            </a:r>
          </a:p>
          <a:p>
            <a:pPr marL="515937" indent="-514350">
              <a:lnSpc>
                <a:spcPct val="100000"/>
              </a:lnSpc>
              <a:spcBef>
                <a:spcPts val="600"/>
              </a:spcBef>
              <a:spcAft>
                <a:spcPts val="600"/>
              </a:spcAft>
              <a:buFont typeface="+mj-lt"/>
              <a:buAutoNum type="arabicParenR"/>
            </a:pPr>
            <a:r>
              <a:rPr lang="zh-TW" altLang="en-US" sz="2200" b="0" dirty="0">
                <a:solidFill>
                  <a:schemeClr val="tx1"/>
                </a:solidFill>
              </a:rPr>
              <a:t>臨時工</a:t>
            </a:r>
            <a:r>
              <a:rPr lang="en-US" altLang="zh-TW" sz="2200" b="0" dirty="0">
                <a:solidFill>
                  <a:schemeClr val="tx1"/>
                </a:solidFill>
              </a:rPr>
              <a:t>/</a:t>
            </a:r>
            <a:r>
              <a:rPr lang="zh-TW" altLang="en-US" sz="2200" b="0" dirty="0">
                <a:solidFill>
                  <a:schemeClr val="tx1"/>
                </a:solidFill>
              </a:rPr>
              <a:t>工讀生</a:t>
            </a:r>
            <a:r>
              <a:rPr lang="en-US" altLang="zh-TW" sz="2200" b="0" dirty="0">
                <a:solidFill>
                  <a:schemeClr val="tx1"/>
                </a:solidFill>
              </a:rPr>
              <a:t>【</a:t>
            </a:r>
            <a:r>
              <a:rPr lang="zh-TW" altLang="en-US" sz="2200" b="0" dirty="0">
                <a:solidFill>
                  <a:schemeClr val="tx1"/>
                </a:solidFill>
              </a:rPr>
              <a:t>一天時數</a:t>
            </a:r>
            <a:r>
              <a:rPr lang="en-US" altLang="zh-TW" sz="2200" b="0" dirty="0">
                <a:solidFill>
                  <a:schemeClr val="tx1"/>
                </a:solidFill>
              </a:rPr>
              <a:t>&gt;8</a:t>
            </a:r>
            <a:r>
              <a:rPr lang="zh-TW" altLang="en-US" sz="2200" b="0" dirty="0">
                <a:solidFill>
                  <a:schemeClr val="tx1"/>
                </a:solidFill>
              </a:rPr>
              <a:t>小時</a:t>
            </a:r>
            <a:r>
              <a:rPr lang="en-US" altLang="zh-TW" sz="2200" b="0" dirty="0">
                <a:solidFill>
                  <a:schemeClr val="tx1"/>
                </a:solidFill>
              </a:rPr>
              <a:t>】 </a:t>
            </a:r>
            <a:r>
              <a:rPr lang="zh-TW" altLang="en-US" sz="2200" b="0" dirty="0">
                <a:solidFill>
                  <a:schemeClr val="tx1"/>
                </a:solidFill>
              </a:rPr>
              <a:t>。</a:t>
            </a:r>
          </a:p>
          <a:p>
            <a:pPr marL="515937" indent="-514350">
              <a:lnSpc>
                <a:spcPct val="100000"/>
              </a:lnSpc>
              <a:spcBef>
                <a:spcPts val="600"/>
              </a:spcBef>
              <a:spcAft>
                <a:spcPts val="600"/>
              </a:spcAft>
              <a:buFont typeface="+mj-lt"/>
              <a:buAutoNum type="arabicParenR"/>
            </a:pPr>
            <a:r>
              <a:rPr lang="zh-TW" altLang="en-US" sz="2200" b="0" dirty="0">
                <a:solidFill>
                  <a:schemeClr val="tx1"/>
                </a:solidFill>
              </a:rPr>
              <a:t>工讀時間為</a:t>
            </a:r>
            <a:r>
              <a:rPr lang="en-US" altLang="zh-TW" sz="2200" b="0" dirty="0">
                <a:solidFill>
                  <a:schemeClr val="tx1"/>
                </a:solidFill>
              </a:rPr>
              <a:t>【</a:t>
            </a:r>
            <a:r>
              <a:rPr lang="zh-TW" altLang="en-US" sz="2200" b="0" dirty="0">
                <a:solidFill>
                  <a:schemeClr val="tx1"/>
                </a:solidFill>
              </a:rPr>
              <a:t>用餐、休息時間、假日、夜間時段</a:t>
            </a:r>
            <a:r>
              <a:rPr lang="en-US" altLang="zh-TW" sz="2200" b="0" dirty="0">
                <a:solidFill>
                  <a:schemeClr val="tx1"/>
                </a:solidFill>
              </a:rPr>
              <a:t>】</a:t>
            </a:r>
            <a:r>
              <a:rPr lang="zh-TW" altLang="en-US" sz="2200" b="0" dirty="0">
                <a:solidFill>
                  <a:schemeClr val="tx1"/>
                </a:solidFill>
              </a:rPr>
              <a:t>且未於時數表註記說明及簽章。</a:t>
            </a:r>
            <a:endParaRPr lang="en-US" altLang="zh-TW" sz="2200" b="0" dirty="0">
              <a:solidFill>
                <a:schemeClr val="tx1"/>
              </a:solidFill>
            </a:endParaRPr>
          </a:p>
          <a:p>
            <a:pPr marL="515937" indent="-514350">
              <a:lnSpc>
                <a:spcPct val="100000"/>
              </a:lnSpc>
              <a:spcBef>
                <a:spcPts val="600"/>
              </a:spcBef>
              <a:spcAft>
                <a:spcPts val="600"/>
              </a:spcAft>
              <a:buFont typeface="+mj-lt"/>
              <a:buAutoNum type="arabicParenR"/>
            </a:pPr>
            <a:r>
              <a:rPr lang="en-US" altLang="zh-TW" sz="2200" b="0" dirty="0">
                <a:solidFill>
                  <a:schemeClr val="tx1"/>
                </a:solidFill>
              </a:rPr>
              <a:t>【</a:t>
            </a:r>
            <a:r>
              <a:rPr lang="zh-TW" altLang="en-US" sz="2200" b="0" dirty="0">
                <a:solidFill>
                  <a:schemeClr val="tx1"/>
                </a:solidFill>
              </a:rPr>
              <a:t>印領清冊有誤</a:t>
            </a:r>
            <a:r>
              <a:rPr lang="en-US" altLang="zh-TW" sz="2200" b="0" dirty="0">
                <a:solidFill>
                  <a:schemeClr val="tx1"/>
                </a:solidFill>
              </a:rPr>
              <a:t>】 </a:t>
            </a:r>
            <a:r>
              <a:rPr lang="zh-TW" altLang="en-US" sz="2200" b="0" dirty="0">
                <a:solidFill>
                  <a:schemeClr val="tx1"/>
                </a:solidFill>
              </a:rPr>
              <a:t>「職稱」</a:t>
            </a:r>
            <a:r>
              <a:rPr lang="en-US" altLang="zh-TW" sz="2200" b="0" dirty="0">
                <a:solidFill>
                  <a:schemeClr val="tx1"/>
                </a:solidFill>
              </a:rPr>
              <a:t>(</a:t>
            </a:r>
            <a:r>
              <a:rPr lang="zh-TW" altLang="en-US" sz="2200" b="0" dirty="0">
                <a:solidFill>
                  <a:schemeClr val="tx1"/>
                </a:solidFill>
              </a:rPr>
              <a:t>例如：主持人誤打為教授</a:t>
            </a:r>
            <a:r>
              <a:rPr lang="en-US" altLang="zh-TW" sz="2200" b="0" dirty="0">
                <a:solidFill>
                  <a:schemeClr val="tx1"/>
                </a:solidFill>
              </a:rPr>
              <a:t>)</a:t>
            </a:r>
            <a:r>
              <a:rPr lang="zh-TW" altLang="en-US" sz="2200" b="0" dirty="0">
                <a:solidFill>
                  <a:schemeClr val="tx1"/>
                </a:solidFill>
              </a:rPr>
              <a:t>、「聘雇資格」、「年</a:t>
            </a:r>
            <a:r>
              <a:rPr lang="en-US" altLang="zh-TW" sz="2200" b="0" dirty="0">
                <a:solidFill>
                  <a:schemeClr val="tx1"/>
                </a:solidFill>
              </a:rPr>
              <a:t>/</a:t>
            </a:r>
            <a:r>
              <a:rPr lang="zh-TW" altLang="en-US" sz="2200" b="0" dirty="0">
                <a:solidFill>
                  <a:schemeClr val="tx1"/>
                </a:solidFill>
              </a:rPr>
              <a:t>月」或</a:t>
            </a:r>
            <a:r>
              <a:rPr lang="en-US" altLang="zh-TW" sz="2200" b="0" dirty="0">
                <a:solidFill>
                  <a:schemeClr val="tx1"/>
                </a:solidFill>
              </a:rPr>
              <a:t>【</a:t>
            </a:r>
            <a:r>
              <a:rPr lang="zh-TW" altLang="en-US" sz="2200" b="0" dirty="0">
                <a:solidFill>
                  <a:schemeClr val="tx1"/>
                </a:solidFill>
              </a:rPr>
              <a:t>漏章</a:t>
            </a:r>
            <a:r>
              <a:rPr lang="en-US" altLang="zh-TW" sz="2200" b="0" dirty="0">
                <a:solidFill>
                  <a:schemeClr val="tx1"/>
                </a:solidFill>
              </a:rPr>
              <a:t>】 </a:t>
            </a:r>
            <a:r>
              <a:rPr lang="zh-TW" altLang="en-US" sz="2200" b="0" dirty="0">
                <a:solidFill>
                  <a:schemeClr val="tx1"/>
                </a:solidFill>
              </a:rPr>
              <a:t>。</a:t>
            </a:r>
          </a:p>
          <a:p>
            <a:pPr marL="515937" indent="-514350">
              <a:lnSpc>
                <a:spcPct val="100000"/>
              </a:lnSpc>
              <a:spcBef>
                <a:spcPts val="600"/>
              </a:spcBef>
              <a:spcAft>
                <a:spcPts val="600"/>
              </a:spcAft>
              <a:buFont typeface="+mj-lt"/>
              <a:buAutoNum type="arabicParenR"/>
            </a:pPr>
            <a:r>
              <a:rPr lang="zh-TW" altLang="en-US" sz="2200" b="0" dirty="0">
                <a:solidFill>
                  <a:schemeClr val="tx1"/>
                </a:solidFill>
              </a:rPr>
              <a:t>臨時工</a:t>
            </a:r>
            <a:r>
              <a:rPr lang="en-US" altLang="zh-TW" sz="2200" b="0" dirty="0">
                <a:solidFill>
                  <a:schemeClr val="tx1"/>
                </a:solidFill>
              </a:rPr>
              <a:t>(</a:t>
            </a:r>
            <a:r>
              <a:rPr lang="zh-TW" altLang="en-US" sz="2200" b="0" dirty="0">
                <a:solidFill>
                  <a:schemeClr val="tx1"/>
                </a:solidFill>
              </a:rPr>
              <a:t>工讀生</a:t>
            </a:r>
            <a:r>
              <a:rPr lang="en-US" altLang="zh-TW" sz="2200" b="0" dirty="0">
                <a:solidFill>
                  <a:schemeClr val="tx1"/>
                </a:solidFill>
              </a:rPr>
              <a:t>)</a:t>
            </a:r>
            <a:r>
              <a:rPr lang="zh-TW" altLang="en-US" sz="2200" b="0" dirty="0">
                <a:solidFill>
                  <a:schemeClr val="tx1"/>
                </a:solidFill>
              </a:rPr>
              <a:t>工作時數統計表日期、時間，</a:t>
            </a:r>
            <a:r>
              <a:rPr lang="en-US" altLang="zh-TW" sz="2200" b="0" dirty="0">
                <a:solidFill>
                  <a:schemeClr val="tx1"/>
                </a:solidFill>
              </a:rPr>
              <a:t> 【</a:t>
            </a:r>
            <a:r>
              <a:rPr lang="zh-TW" altLang="en-US" sz="2200" b="0" dirty="0">
                <a:solidFill>
                  <a:schemeClr val="tx1"/>
                </a:solidFill>
              </a:rPr>
              <a:t>使用電腦撰寫</a:t>
            </a:r>
            <a:r>
              <a:rPr lang="en-US" altLang="zh-TW" sz="2200" b="0" dirty="0">
                <a:solidFill>
                  <a:schemeClr val="tx1"/>
                </a:solidFill>
              </a:rPr>
              <a:t>】 </a:t>
            </a:r>
            <a:r>
              <a:rPr lang="zh-TW" altLang="en-US" sz="2200" b="0" dirty="0">
                <a:solidFill>
                  <a:schemeClr val="tx1"/>
                </a:solidFill>
              </a:rPr>
              <a:t>。</a:t>
            </a: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84</a:t>
            </a:fld>
            <a:endParaRPr lang="en-US" dirty="0"/>
          </a:p>
        </p:txBody>
      </p:sp>
    </p:spTree>
    <p:extLst>
      <p:ext uri="{BB962C8B-B14F-4D97-AF65-F5344CB8AC3E}">
        <p14:creationId xmlns:p14="http://schemas.microsoft.com/office/powerpoint/2010/main" val="20031771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116632"/>
            <a:ext cx="7886700" cy="1325563"/>
          </a:xfrm>
        </p:spPr>
        <p:txBody>
          <a:bodyPr/>
          <a:lstStyle/>
          <a:p>
            <a:r>
              <a:rPr kumimoji="1" lang="en-US" altLang="zh-TW" dirty="0"/>
              <a:t>6.4.</a:t>
            </a:r>
            <a:r>
              <a:rPr kumimoji="1" lang="zh-TW" altLang="en-US" dirty="0"/>
              <a:t> 差旅費問題</a:t>
            </a:r>
          </a:p>
        </p:txBody>
      </p:sp>
      <p:sp>
        <p:nvSpPr>
          <p:cNvPr id="6" name="內容版面配置區 2"/>
          <p:cNvSpPr>
            <a:spLocks noGrp="1"/>
          </p:cNvSpPr>
          <p:nvPr>
            <p:ph idx="1"/>
          </p:nvPr>
        </p:nvSpPr>
        <p:spPr>
          <a:xfrm>
            <a:off x="628650" y="1268760"/>
            <a:ext cx="7886700" cy="4908203"/>
          </a:xfrm>
        </p:spPr>
        <p:txBody>
          <a:bodyPr/>
          <a:lstStyle/>
          <a:p>
            <a:pPr marL="458787" indent="-457200">
              <a:lnSpc>
                <a:spcPct val="100000"/>
              </a:lnSpc>
              <a:spcBef>
                <a:spcPts val="400"/>
              </a:spcBef>
              <a:spcAft>
                <a:spcPts val="400"/>
              </a:spcAft>
              <a:buFont typeface="+mj-lt"/>
              <a:buAutoNum type="arabicParenR"/>
            </a:pPr>
            <a:r>
              <a:rPr lang="en-US" altLang="zh-TW" sz="2400" b="0" dirty="0">
                <a:solidFill>
                  <a:schemeClr val="tx1"/>
                </a:solidFill>
              </a:rPr>
              <a:t>【</a:t>
            </a:r>
            <a:r>
              <a:rPr lang="zh-TW" altLang="en-US" sz="2400" b="0" dirty="0">
                <a:solidFill>
                  <a:schemeClr val="tx1"/>
                </a:solidFill>
              </a:rPr>
              <a:t>未檢附出差旅費報告表</a:t>
            </a:r>
            <a:r>
              <a:rPr lang="en-US" altLang="zh-TW" sz="2400" b="0" dirty="0">
                <a:solidFill>
                  <a:schemeClr val="tx1"/>
                </a:solidFill>
              </a:rPr>
              <a:t>】 </a:t>
            </a:r>
            <a:r>
              <a:rPr lang="zh-TW" altLang="en-US" sz="2400" b="0" dirty="0">
                <a:solidFill>
                  <a:schemeClr val="tx1"/>
                </a:solidFill>
              </a:rPr>
              <a:t>或</a:t>
            </a:r>
            <a:r>
              <a:rPr lang="en-US" altLang="zh-TW" sz="2400" b="0" dirty="0">
                <a:solidFill>
                  <a:schemeClr val="tx1"/>
                </a:solidFill>
              </a:rPr>
              <a:t> 【</a:t>
            </a:r>
            <a:r>
              <a:rPr lang="zh-TW" altLang="en-US" sz="2400" b="0" dirty="0">
                <a:solidFill>
                  <a:schemeClr val="tx1"/>
                </a:solidFill>
              </a:rPr>
              <a:t>出差函文</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400"/>
              </a:spcBef>
              <a:spcAft>
                <a:spcPts val="400"/>
              </a:spcAft>
              <a:buFont typeface="+mj-lt"/>
              <a:buAutoNum type="arabicParenR"/>
            </a:pPr>
            <a:r>
              <a:rPr lang="zh-TW" altLang="en-US" sz="2400" b="0" dirty="0">
                <a:solidFill>
                  <a:schemeClr val="tx1"/>
                </a:solidFill>
              </a:rPr>
              <a:t>出差日期或地點與</a:t>
            </a:r>
            <a:r>
              <a:rPr lang="en-US" altLang="zh-TW" sz="2400" b="0" dirty="0">
                <a:solidFill>
                  <a:schemeClr val="tx1"/>
                </a:solidFill>
              </a:rPr>
              <a:t>【</a:t>
            </a:r>
            <a:r>
              <a:rPr lang="zh-TW" altLang="en-US" sz="2400" b="0" dirty="0">
                <a:solidFill>
                  <a:schemeClr val="tx1"/>
                </a:solidFill>
              </a:rPr>
              <a:t>函文不符</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400"/>
              </a:spcBef>
              <a:spcAft>
                <a:spcPts val="400"/>
              </a:spcAft>
              <a:buFont typeface="+mj-lt"/>
              <a:buAutoNum type="arabicParenR"/>
            </a:pPr>
            <a:r>
              <a:rPr lang="zh-TW" altLang="en-US" sz="2400" b="0" dirty="0">
                <a:solidFill>
                  <a:schemeClr val="tx1"/>
                </a:solidFill>
              </a:rPr>
              <a:t>參加研討會、研習會、講習會，</a:t>
            </a:r>
            <a:r>
              <a:rPr lang="en-US" altLang="zh-TW" sz="2400" b="0" dirty="0">
                <a:solidFill>
                  <a:schemeClr val="tx1"/>
                </a:solidFill>
              </a:rPr>
              <a:t>【</a:t>
            </a:r>
            <a:r>
              <a:rPr lang="zh-TW" altLang="en-US" sz="2400" b="0" dirty="0">
                <a:solidFill>
                  <a:schemeClr val="tx1"/>
                </a:solidFill>
              </a:rPr>
              <a:t>未依國內差旅費報支要點規定辦理</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58787" indent="-457200">
              <a:lnSpc>
                <a:spcPct val="100000"/>
              </a:lnSpc>
              <a:spcBef>
                <a:spcPts val="400"/>
              </a:spcBef>
              <a:spcAft>
                <a:spcPts val="400"/>
              </a:spcAft>
              <a:buFont typeface="+mj-lt"/>
              <a:buAutoNum type="arabicParenR"/>
            </a:pPr>
            <a:r>
              <a:rPr lang="zh-TW" altLang="en-US" sz="2400" b="0" dirty="0">
                <a:solidFill>
                  <a:schemeClr val="tx1"/>
                </a:solidFill>
              </a:rPr>
              <a:t>未檢附</a:t>
            </a:r>
            <a:r>
              <a:rPr lang="en-US" altLang="zh-TW" sz="2400" b="0" dirty="0">
                <a:solidFill>
                  <a:schemeClr val="tx1"/>
                </a:solidFill>
              </a:rPr>
              <a:t>【</a:t>
            </a:r>
            <a:r>
              <a:rPr lang="zh-TW" altLang="en-US" sz="2400" b="0" dirty="0">
                <a:solidFill>
                  <a:schemeClr val="tx1"/>
                </a:solidFill>
              </a:rPr>
              <a:t>住宿費憑證</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400"/>
              </a:spcBef>
              <a:spcAft>
                <a:spcPts val="400"/>
              </a:spcAft>
              <a:buFont typeface="+mj-lt"/>
              <a:buAutoNum type="arabicParenR"/>
            </a:pPr>
            <a:r>
              <a:rPr lang="en-US" altLang="zh-TW" sz="2400" b="0" dirty="0">
                <a:solidFill>
                  <a:schemeClr val="tx1"/>
                </a:solidFill>
              </a:rPr>
              <a:t>【</a:t>
            </a:r>
            <a:r>
              <a:rPr lang="zh-TW" altLang="en-US" sz="2400" b="0" dirty="0">
                <a:solidFill>
                  <a:schemeClr val="tx1"/>
                </a:solidFill>
              </a:rPr>
              <a:t>未檢附機票票根</a:t>
            </a:r>
            <a:r>
              <a:rPr lang="en-US" altLang="zh-TW" sz="2400" b="0" dirty="0">
                <a:solidFill>
                  <a:schemeClr val="tx1"/>
                </a:solidFill>
              </a:rPr>
              <a:t>(</a:t>
            </a:r>
            <a:r>
              <a:rPr lang="zh-TW" altLang="en-US" sz="2400" b="0" dirty="0">
                <a:solidFill>
                  <a:schemeClr val="tx1"/>
                </a:solidFill>
              </a:rPr>
              <a:t>限經濟艙</a:t>
            </a:r>
            <a:r>
              <a:rPr lang="en-US" altLang="zh-TW" sz="2400" b="0" dirty="0">
                <a:solidFill>
                  <a:schemeClr val="tx1"/>
                </a:solidFill>
              </a:rPr>
              <a:t>)</a:t>
            </a:r>
            <a:r>
              <a:rPr lang="zh-TW" altLang="en-US" sz="2400" b="0" dirty="0">
                <a:solidFill>
                  <a:schemeClr val="tx1"/>
                </a:solidFill>
              </a:rPr>
              <a:t>或電子機票、登機證存根、旅行業代收轉付收據或機票購票證明單</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400"/>
              </a:spcBef>
              <a:spcAft>
                <a:spcPts val="400"/>
              </a:spcAft>
              <a:buFont typeface="+mj-lt"/>
              <a:buAutoNum type="arabicParenR"/>
            </a:pPr>
            <a:r>
              <a:rPr lang="en-US" altLang="zh-TW" sz="2400" b="0" dirty="0">
                <a:solidFill>
                  <a:schemeClr val="tx1"/>
                </a:solidFill>
              </a:rPr>
              <a:t>【</a:t>
            </a:r>
            <a:r>
              <a:rPr lang="zh-TW" altLang="en-US" sz="2400" b="0" dirty="0">
                <a:solidFill>
                  <a:schemeClr val="tx1"/>
                </a:solidFill>
              </a:rPr>
              <a:t>未以出國前一日臺灣銀行即期賣出匯率辦理報支</a:t>
            </a:r>
            <a:r>
              <a:rPr lang="en-US" altLang="zh-TW" sz="2400" b="0" dirty="0">
                <a:solidFill>
                  <a:schemeClr val="tx1"/>
                </a:solidFill>
              </a:rPr>
              <a:t>】</a:t>
            </a:r>
            <a:r>
              <a:rPr lang="zh-TW" altLang="en-US" sz="2400" b="0" dirty="0">
                <a:solidFill>
                  <a:schemeClr val="tx1"/>
                </a:solidFill>
              </a:rPr>
              <a:t>國外差旅費的生活費金額。</a:t>
            </a:r>
          </a:p>
          <a:p>
            <a:pPr marL="458787" indent="-457200">
              <a:lnSpc>
                <a:spcPct val="100000"/>
              </a:lnSpc>
              <a:spcBef>
                <a:spcPts val="400"/>
              </a:spcBef>
              <a:spcAft>
                <a:spcPts val="400"/>
              </a:spcAft>
              <a:buFont typeface="+mj-lt"/>
              <a:buAutoNum type="arabicParenR"/>
            </a:pPr>
            <a:r>
              <a:rPr lang="zh-TW" altLang="en-US" sz="2400" b="0" dirty="0">
                <a:solidFill>
                  <a:schemeClr val="tx1"/>
                </a:solidFill>
              </a:rPr>
              <a:t>將</a:t>
            </a:r>
            <a:r>
              <a:rPr lang="en-US" altLang="zh-TW" sz="2400" b="0" dirty="0">
                <a:solidFill>
                  <a:schemeClr val="tx1"/>
                </a:solidFill>
              </a:rPr>
              <a:t>【</a:t>
            </a:r>
            <a:r>
              <a:rPr lang="zh-TW" altLang="en-US" sz="2400" b="0" dirty="0">
                <a:solidFill>
                  <a:schemeClr val="tx1"/>
                </a:solidFill>
              </a:rPr>
              <a:t>旅行社所附行程確認表當做電子機票報支</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58787" indent="-457200">
              <a:lnSpc>
                <a:spcPct val="100000"/>
              </a:lnSpc>
              <a:spcBef>
                <a:spcPts val="400"/>
              </a:spcBef>
              <a:spcAft>
                <a:spcPts val="400"/>
              </a:spcAft>
              <a:buFont typeface="+mj-lt"/>
              <a:buAutoNum type="arabicParenR"/>
            </a:pPr>
            <a:r>
              <a:rPr lang="zh-TW" altLang="en-US" sz="2400" b="0" dirty="0">
                <a:solidFill>
                  <a:srgbClr val="FF0000"/>
                </a:solidFill>
              </a:rPr>
              <a:t>代轉付收據品名</a:t>
            </a:r>
            <a:r>
              <a:rPr lang="en-US" altLang="zh-TW" sz="2400" b="0" dirty="0">
                <a:solidFill>
                  <a:srgbClr val="FF0000"/>
                </a:solidFill>
              </a:rPr>
              <a:t>【</a:t>
            </a:r>
            <a:r>
              <a:rPr lang="zh-TW" altLang="en-US" sz="2400" b="0" dirty="0">
                <a:solidFill>
                  <a:srgbClr val="FF0000"/>
                </a:solidFill>
              </a:rPr>
              <a:t>未註記機票、住宿費</a:t>
            </a:r>
            <a:r>
              <a:rPr lang="en-US" altLang="zh-TW" sz="2400" b="0" dirty="0">
                <a:solidFill>
                  <a:srgbClr val="FF0000"/>
                </a:solidFill>
              </a:rPr>
              <a:t>】 </a:t>
            </a:r>
            <a:r>
              <a:rPr lang="zh-TW" altLang="en-US" sz="2400" b="0" dirty="0">
                <a:solidFill>
                  <a:schemeClr val="tx1"/>
                </a:solidFill>
              </a:rPr>
              <a:t>。</a:t>
            </a: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85</a:t>
            </a:fld>
            <a:endParaRPr lang="en-US" dirty="0"/>
          </a:p>
        </p:txBody>
      </p:sp>
    </p:spTree>
    <p:extLst>
      <p:ext uri="{BB962C8B-B14F-4D97-AF65-F5344CB8AC3E}">
        <p14:creationId xmlns:p14="http://schemas.microsoft.com/office/powerpoint/2010/main" val="34129382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r>
              <a:rPr kumimoji="1" lang="en-US" altLang="zh-TW" dirty="0"/>
              <a:t>6.5.</a:t>
            </a:r>
            <a:r>
              <a:rPr kumimoji="1" lang="zh-TW" altLang="en-US" dirty="0"/>
              <a:t> 購置設備問題</a:t>
            </a:r>
          </a:p>
        </p:txBody>
      </p:sp>
      <p:sp>
        <p:nvSpPr>
          <p:cNvPr id="6" name="內容版面配置區 2"/>
          <p:cNvSpPr>
            <a:spLocks noGrp="1"/>
          </p:cNvSpPr>
          <p:nvPr>
            <p:ph idx="1"/>
          </p:nvPr>
        </p:nvSpPr>
        <p:spPr/>
        <p:txBody>
          <a:bodyPr/>
          <a:lstStyle/>
          <a:p>
            <a:pPr marL="515937" indent="-514350">
              <a:lnSpc>
                <a:spcPct val="100000"/>
              </a:lnSpc>
              <a:spcBef>
                <a:spcPts val="600"/>
              </a:spcBef>
              <a:spcAft>
                <a:spcPts val="600"/>
              </a:spcAft>
              <a:buFont typeface="+mj-lt"/>
              <a:buAutoNum type="arabicParenR"/>
            </a:pPr>
            <a:r>
              <a:rPr lang="en-US" altLang="zh-TW" sz="2800" b="0" dirty="0">
                <a:solidFill>
                  <a:schemeClr val="tx1"/>
                </a:solidFill>
              </a:rPr>
              <a:t>【</a:t>
            </a:r>
            <a:r>
              <a:rPr lang="zh-TW" altLang="en-US" sz="2800" b="0" dirty="0">
                <a:solidFill>
                  <a:schemeClr val="tx1"/>
                </a:solidFill>
              </a:rPr>
              <a:t>未依規定程序辦理變更設備費自行採購</a:t>
            </a:r>
            <a:r>
              <a:rPr lang="en-US" altLang="zh-TW" sz="2800" b="0" dirty="0">
                <a:solidFill>
                  <a:schemeClr val="tx1"/>
                </a:solidFill>
              </a:rPr>
              <a:t>】 </a:t>
            </a:r>
            <a:r>
              <a:rPr lang="zh-TW" altLang="en-US" sz="2800" b="0" dirty="0">
                <a:solidFill>
                  <a:schemeClr val="tx1"/>
                </a:solidFill>
              </a:rPr>
              <a:t>。</a:t>
            </a:r>
          </a:p>
          <a:p>
            <a:pPr marL="515937" indent="-514350">
              <a:lnSpc>
                <a:spcPct val="100000"/>
              </a:lnSpc>
              <a:spcBef>
                <a:spcPts val="600"/>
              </a:spcBef>
              <a:spcAft>
                <a:spcPts val="600"/>
              </a:spcAft>
              <a:buFont typeface="+mj-lt"/>
              <a:buAutoNum type="arabicParenR"/>
            </a:pPr>
            <a:r>
              <a:rPr lang="zh-TW" altLang="en-US" sz="2800" b="0" dirty="0">
                <a:solidFill>
                  <a:schemeClr val="tx1"/>
                </a:solidFill>
              </a:rPr>
              <a:t>設備核銷，</a:t>
            </a:r>
            <a:r>
              <a:rPr lang="en-US" altLang="zh-TW" sz="2800" b="0" dirty="0">
                <a:solidFill>
                  <a:schemeClr val="tx1"/>
                </a:solidFill>
              </a:rPr>
              <a:t>【</a:t>
            </a:r>
            <a:r>
              <a:rPr lang="zh-TW" altLang="en-US" sz="2800" b="0" dirty="0">
                <a:solidFill>
                  <a:schemeClr val="tx1"/>
                </a:solidFill>
              </a:rPr>
              <a:t>未檢附研究設備驗收紀錄表及財產增加單</a:t>
            </a:r>
            <a:r>
              <a:rPr lang="en-US" altLang="zh-TW" sz="2800" b="0" dirty="0">
                <a:solidFill>
                  <a:schemeClr val="tx1"/>
                </a:solidFill>
              </a:rPr>
              <a:t>】 </a:t>
            </a:r>
            <a:r>
              <a:rPr lang="zh-TW" altLang="en-US" sz="2800" b="0" dirty="0">
                <a:solidFill>
                  <a:schemeClr val="tx1"/>
                </a:solidFill>
              </a:rPr>
              <a:t>。</a:t>
            </a:r>
          </a:p>
          <a:p>
            <a:pPr marL="515937" indent="-514350">
              <a:lnSpc>
                <a:spcPct val="100000"/>
              </a:lnSpc>
              <a:spcBef>
                <a:spcPts val="600"/>
              </a:spcBef>
              <a:spcAft>
                <a:spcPts val="600"/>
              </a:spcAft>
              <a:buFont typeface="+mj-lt"/>
              <a:buAutoNum type="arabicParenR"/>
            </a:pPr>
            <a:r>
              <a:rPr lang="zh-TW" altLang="en-US" sz="2800" b="0" dirty="0">
                <a:solidFill>
                  <a:schemeClr val="tx1"/>
                </a:solidFill>
              </a:rPr>
              <a:t>使用</a:t>
            </a:r>
            <a:r>
              <a:rPr lang="en-US" altLang="zh-TW" sz="2800" b="0" dirty="0">
                <a:solidFill>
                  <a:schemeClr val="tx1"/>
                </a:solidFill>
              </a:rPr>
              <a:t>【</a:t>
            </a:r>
            <a:r>
              <a:rPr lang="zh-TW" altLang="en-US" sz="2800" b="0" dirty="0">
                <a:solidFill>
                  <a:schemeClr val="tx1"/>
                </a:solidFill>
              </a:rPr>
              <a:t>修繕費預算來購置新設備</a:t>
            </a:r>
            <a:r>
              <a:rPr lang="en-US" altLang="zh-TW" sz="2800" b="0" dirty="0">
                <a:solidFill>
                  <a:schemeClr val="tx1"/>
                </a:solidFill>
              </a:rPr>
              <a:t>】 </a:t>
            </a:r>
            <a:r>
              <a:rPr lang="zh-TW" altLang="en-US" sz="2800" b="0" dirty="0">
                <a:solidFill>
                  <a:schemeClr val="tx1"/>
                </a:solidFill>
              </a:rPr>
              <a:t>。</a:t>
            </a:r>
            <a:r>
              <a:rPr lang="en-US" altLang="zh-TW" sz="2800" b="0" dirty="0">
                <a:solidFill>
                  <a:schemeClr val="tx1"/>
                </a:solidFill>
              </a:rPr>
              <a:t>(</a:t>
            </a:r>
            <a:r>
              <a:rPr lang="zh-TW" altLang="en-US" sz="2800" b="0" dirty="0">
                <a:solidFill>
                  <a:schemeClr val="tx1"/>
                </a:solidFill>
              </a:rPr>
              <a:t>錯用預算，最常遇到的問題</a:t>
            </a:r>
            <a:r>
              <a:rPr lang="en-US" altLang="zh-TW" sz="2800" b="0" dirty="0">
                <a:solidFill>
                  <a:schemeClr val="tx1"/>
                </a:solidFill>
              </a:rPr>
              <a:t>)</a:t>
            </a:r>
            <a:r>
              <a:rPr lang="zh-TW" altLang="en-US" sz="2800" b="0" dirty="0">
                <a:solidFill>
                  <a:schemeClr val="tx1"/>
                </a:solidFill>
              </a:rPr>
              <a:t>。</a:t>
            </a: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86</a:t>
            </a:fld>
            <a:endParaRPr lang="en-US" dirty="0"/>
          </a:p>
        </p:txBody>
      </p:sp>
    </p:spTree>
    <p:extLst>
      <p:ext uri="{BB962C8B-B14F-4D97-AF65-F5344CB8AC3E}">
        <p14:creationId xmlns:p14="http://schemas.microsoft.com/office/powerpoint/2010/main" val="20202839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r>
              <a:rPr kumimoji="1" lang="en-US" altLang="zh-TW" dirty="0"/>
              <a:t>6.6.</a:t>
            </a:r>
            <a:r>
              <a:rPr kumimoji="1" lang="zh-TW" altLang="en-US" dirty="0"/>
              <a:t> 其他問題</a:t>
            </a:r>
          </a:p>
        </p:txBody>
      </p:sp>
      <p:sp>
        <p:nvSpPr>
          <p:cNvPr id="6" name="內容版面配置區 2"/>
          <p:cNvSpPr>
            <a:spLocks noGrp="1"/>
          </p:cNvSpPr>
          <p:nvPr>
            <p:ph idx="1"/>
          </p:nvPr>
        </p:nvSpPr>
        <p:spPr>
          <a:xfrm>
            <a:off x="628650" y="1412776"/>
            <a:ext cx="7886700" cy="4759424"/>
          </a:xfrm>
        </p:spPr>
        <p:txBody>
          <a:bodyPr>
            <a:normAutofit/>
          </a:bodyPr>
          <a:lstStyle/>
          <a:p>
            <a:pPr marL="515937" indent="-514350">
              <a:buFont typeface="+mj-lt"/>
              <a:buAutoNum type="arabicParenR"/>
            </a:pPr>
            <a:r>
              <a:rPr lang="zh-TW" altLang="en-US" sz="2400" dirty="0">
                <a:solidFill>
                  <a:srgbClr val="C00000"/>
                </a:solidFill>
              </a:rPr>
              <a:t>經費</a:t>
            </a:r>
            <a:r>
              <a:rPr lang="en-US" altLang="zh-TW" sz="2400" dirty="0">
                <a:solidFill>
                  <a:srgbClr val="C00000"/>
                </a:solidFill>
              </a:rPr>
              <a:t>【</a:t>
            </a:r>
            <a:r>
              <a:rPr lang="zh-TW" altLang="en-US" sz="2400" dirty="0">
                <a:solidFill>
                  <a:srgbClr val="C00000"/>
                </a:solidFill>
              </a:rPr>
              <a:t>未於期間</a:t>
            </a:r>
            <a:r>
              <a:rPr lang="en-US" altLang="zh-TW" sz="2400" dirty="0">
                <a:solidFill>
                  <a:srgbClr val="C00000"/>
                </a:solidFill>
              </a:rPr>
              <a:t>(15</a:t>
            </a:r>
            <a:r>
              <a:rPr lang="zh-TW" altLang="en-US" sz="2400" dirty="0">
                <a:solidFill>
                  <a:srgbClr val="C00000"/>
                </a:solidFill>
              </a:rPr>
              <a:t>天</a:t>
            </a:r>
            <a:r>
              <a:rPr lang="en-US" altLang="zh-TW" sz="2400" dirty="0">
                <a:solidFill>
                  <a:srgbClr val="C00000"/>
                </a:solidFill>
              </a:rPr>
              <a:t>)</a:t>
            </a:r>
            <a:r>
              <a:rPr lang="zh-TW" altLang="en-US" sz="2400" dirty="0">
                <a:solidFill>
                  <a:srgbClr val="C00000"/>
                </a:solidFill>
              </a:rPr>
              <a:t>內核銷完畢</a:t>
            </a:r>
            <a:r>
              <a:rPr lang="en-US" altLang="zh-TW" sz="2400" dirty="0">
                <a:solidFill>
                  <a:srgbClr val="C00000"/>
                </a:solidFill>
              </a:rPr>
              <a:t>】 </a:t>
            </a:r>
            <a:r>
              <a:rPr lang="zh-TW" altLang="en-US" sz="2400" b="0" dirty="0">
                <a:solidFill>
                  <a:schemeClr val="tx1"/>
                </a:solidFill>
              </a:rPr>
              <a:t>。</a:t>
            </a:r>
          </a:p>
          <a:p>
            <a:pPr marL="515937" indent="-514350">
              <a:buFont typeface="+mj-lt"/>
              <a:buAutoNum type="arabicParenR"/>
            </a:pPr>
            <a:r>
              <a:rPr lang="zh-TW" altLang="en-US" sz="2400" b="0" dirty="0">
                <a:solidFill>
                  <a:schemeClr val="tx1"/>
                </a:solidFill>
              </a:rPr>
              <a:t>經費申請與活動流程不符。</a:t>
            </a:r>
            <a:endParaRPr lang="en-US" altLang="zh-TW" sz="2400" b="0" dirty="0">
              <a:solidFill>
                <a:schemeClr val="tx1"/>
              </a:solidFill>
            </a:endParaRPr>
          </a:p>
          <a:p>
            <a:pPr marL="895350" lvl="1" indent="-323850">
              <a:buFont typeface="+mj-lt"/>
              <a:buAutoNum type="alphaLcPeriod"/>
            </a:pPr>
            <a:r>
              <a:rPr lang="en-US" altLang="zh-TW" b="0" dirty="0">
                <a:solidFill>
                  <a:schemeClr val="tx1"/>
                </a:solidFill>
              </a:rPr>
              <a:t>【</a:t>
            </a:r>
            <a:r>
              <a:rPr lang="zh-TW" altLang="en-US" b="0" dirty="0">
                <a:solidFill>
                  <a:schemeClr val="tx1"/>
                </a:solidFill>
              </a:rPr>
              <a:t>活動鐘點費與議程不符</a:t>
            </a:r>
            <a:r>
              <a:rPr lang="en-US" altLang="zh-TW" b="0" dirty="0">
                <a:solidFill>
                  <a:schemeClr val="tx1"/>
                </a:solidFill>
              </a:rPr>
              <a:t>】 </a:t>
            </a:r>
            <a:r>
              <a:rPr lang="zh-TW" altLang="en-US" b="0" dirty="0">
                <a:solidFill>
                  <a:schemeClr val="tx1"/>
                </a:solidFill>
              </a:rPr>
              <a:t>。</a:t>
            </a:r>
            <a:endParaRPr lang="en-US" altLang="zh-TW" b="0" dirty="0">
              <a:solidFill>
                <a:schemeClr val="tx1"/>
              </a:solidFill>
            </a:endParaRPr>
          </a:p>
          <a:p>
            <a:pPr marL="895350" lvl="1" indent="-323850">
              <a:buFont typeface="+mj-lt"/>
              <a:buAutoNum type="alphaLcPeriod"/>
            </a:pPr>
            <a:r>
              <a:rPr lang="en-US" altLang="zh-TW" b="0" dirty="0">
                <a:solidFill>
                  <a:schemeClr val="tx1"/>
                </a:solidFill>
              </a:rPr>
              <a:t>【</a:t>
            </a:r>
            <a:r>
              <a:rPr lang="zh-TW" altLang="en-US" b="0" dirty="0">
                <a:solidFill>
                  <a:schemeClr val="tx1"/>
                </a:solidFill>
              </a:rPr>
              <a:t>學生實習費預算報支行政辦公用品</a:t>
            </a:r>
            <a:r>
              <a:rPr lang="en-US" altLang="zh-TW" b="0" dirty="0">
                <a:solidFill>
                  <a:schemeClr val="tx1"/>
                </a:solidFill>
              </a:rPr>
              <a:t>】 </a:t>
            </a:r>
            <a:r>
              <a:rPr lang="zh-TW" altLang="en-US" b="0" dirty="0">
                <a:solidFill>
                  <a:schemeClr val="tx1"/>
                </a:solidFill>
              </a:rPr>
              <a:t>。</a:t>
            </a:r>
            <a:endParaRPr lang="en-US" altLang="zh-TW" b="0" dirty="0">
              <a:solidFill>
                <a:schemeClr val="tx1"/>
              </a:solidFill>
            </a:endParaRPr>
          </a:p>
          <a:p>
            <a:pPr marL="515937" indent="-514350">
              <a:buFont typeface="+mj-lt"/>
              <a:buAutoNum type="arabicParenR"/>
            </a:pPr>
            <a:r>
              <a:rPr lang="zh-TW" altLang="en-US" sz="2400" b="1" dirty="0">
                <a:solidFill>
                  <a:srgbClr val="FF0000"/>
                </a:solidFill>
              </a:rPr>
              <a:t>核銷項目與計畫無直接關係</a:t>
            </a:r>
            <a:endParaRPr lang="en-US" altLang="zh-TW" sz="2400" b="1" dirty="0">
              <a:solidFill>
                <a:srgbClr val="FF0000"/>
              </a:solidFill>
            </a:endParaRPr>
          </a:p>
          <a:p>
            <a:pPr marL="573076" lvl="1" indent="0">
              <a:buNone/>
            </a:pPr>
            <a:r>
              <a:rPr lang="en-US" altLang="zh-TW" b="0" dirty="0">
                <a:solidFill>
                  <a:schemeClr val="tx1"/>
                </a:solidFill>
              </a:rPr>
              <a:t>【</a:t>
            </a:r>
            <a:r>
              <a:rPr lang="zh-TW" altLang="en-US" b="0" dirty="0">
                <a:solidFill>
                  <a:schemeClr val="tx1"/>
                </a:solidFill>
                <a:latin typeface="Arial" pitchFamily="34" charset="0"/>
              </a:rPr>
              <a:t>報支與計畫無關之經費，例如書櫃、組合式桌椅組、清潔用品、護貝機、檯燈、鎖匙等</a:t>
            </a:r>
            <a:r>
              <a:rPr lang="en-US" altLang="zh-TW" b="0" dirty="0">
                <a:solidFill>
                  <a:schemeClr val="tx1"/>
                </a:solidFill>
              </a:rPr>
              <a:t>】 </a:t>
            </a:r>
            <a:r>
              <a:rPr lang="zh-TW" altLang="en-US" b="0" dirty="0">
                <a:solidFill>
                  <a:schemeClr val="tx1"/>
                </a:solidFill>
              </a:rPr>
              <a:t>。教師個人計畫如遇有爭議項目，</a:t>
            </a:r>
            <a:r>
              <a:rPr lang="en-US" altLang="zh-TW" b="0" dirty="0">
                <a:solidFill>
                  <a:schemeClr val="tx1"/>
                </a:solidFill>
              </a:rPr>
              <a:t> </a:t>
            </a:r>
            <a:r>
              <a:rPr lang="en-US" altLang="zh-TW" b="1" dirty="0">
                <a:solidFill>
                  <a:srgbClr val="FF0000"/>
                </a:solidFill>
              </a:rPr>
              <a:t>【</a:t>
            </a:r>
            <a:r>
              <a:rPr lang="zh-TW" altLang="en-US" b="1" dirty="0">
                <a:solidFill>
                  <a:srgbClr val="FF0000"/>
                </a:solidFill>
              </a:rPr>
              <a:t>請於請款單下方說明與計畫關聯性</a:t>
            </a:r>
            <a:r>
              <a:rPr lang="en-US" altLang="zh-TW" b="1" dirty="0">
                <a:solidFill>
                  <a:srgbClr val="FF0000"/>
                </a:solidFill>
              </a:rPr>
              <a:t>】 </a:t>
            </a:r>
            <a:r>
              <a:rPr lang="zh-TW" altLang="en-US" b="1" dirty="0">
                <a:solidFill>
                  <a:srgbClr val="FF0000"/>
                </a:solidFill>
              </a:rPr>
              <a:t>，查核時自行說明</a:t>
            </a:r>
            <a:r>
              <a:rPr lang="zh-TW" altLang="en-US" b="0" dirty="0">
                <a:solidFill>
                  <a:schemeClr val="tx1"/>
                </a:solidFill>
              </a:rPr>
              <a:t>。</a:t>
            </a:r>
            <a:endParaRPr lang="en-US" altLang="zh-TW" b="0" dirty="0">
              <a:solidFill>
                <a:schemeClr val="tx1"/>
              </a:solidFill>
            </a:endParaRPr>
          </a:p>
          <a:p>
            <a:pPr marL="515937" indent="-514350">
              <a:buFont typeface="+mj-lt"/>
              <a:buAutoNum type="arabicParenR"/>
            </a:pPr>
            <a:r>
              <a:rPr lang="en-US" altLang="zh-TW" sz="2400" b="0" dirty="0">
                <a:solidFill>
                  <a:schemeClr val="tx1"/>
                </a:solidFill>
              </a:rPr>
              <a:t>【</a:t>
            </a:r>
            <a:r>
              <a:rPr lang="zh-TW" altLang="en-US" sz="2400" b="0" dirty="0">
                <a:solidFill>
                  <a:schemeClr val="tx1"/>
                </a:solidFill>
              </a:rPr>
              <a:t>公文內容與經費概算表不符</a:t>
            </a:r>
            <a:r>
              <a:rPr lang="en-US" altLang="zh-TW" sz="2400" b="0" dirty="0">
                <a:solidFill>
                  <a:schemeClr val="tx1"/>
                </a:solidFill>
              </a:rPr>
              <a:t>】</a:t>
            </a:r>
          </a:p>
          <a:p>
            <a:pPr marL="515937" indent="-514350">
              <a:buFont typeface="+mj-lt"/>
              <a:buAutoNum type="arabicParenR"/>
            </a:pPr>
            <a:r>
              <a:rPr lang="zh-TW" altLang="en-US" sz="2400" b="0" dirty="0">
                <a:solidFill>
                  <a:schemeClr val="tx1"/>
                </a:solidFill>
              </a:rPr>
              <a:t>會議核銷：</a:t>
            </a:r>
            <a:r>
              <a:rPr lang="en-US" altLang="zh-TW" sz="2400" b="0" dirty="0">
                <a:solidFill>
                  <a:schemeClr val="tx1"/>
                </a:solidFill>
              </a:rPr>
              <a:t>【</a:t>
            </a:r>
            <a:r>
              <a:rPr lang="zh-TW" altLang="en-US" sz="2400" b="0" dirty="0">
                <a:solidFill>
                  <a:schemeClr val="tx1"/>
                </a:solidFill>
              </a:rPr>
              <a:t>未檢附簽到表</a:t>
            </a:r>
            <a:r>
              <a:rPr lang="en-US" altLang="zh-TW" sz="2400" b="0" dirty="0">
                <a:solidFill>
                  <a:schemeClr val="tx1"/>
                </a:solidFill>
              </a:rPr>
              <a:t>】</a:t>
            </a:r>
            <a:r>
              <a:rPr lang="zh-TW" altLang="en-US" sz="2400" b="0" dirty="0">
                <a:solidFill>
                  <a:schemeClr val="tx1"/>
                </a:solidFill>
              </a:rPr>
              <a:t>，</a:t>
            </a:r>
            <a:r>
              <a:rPr lang="en-US" altLang="zh-TW" sz="2400" b="0" dirty="0">
                <a:solidFill>
                  <a:schemeClr val="tx1"/>
                </a:solidFill>
              </a:rPr>
              <a:t>【</a:t>
            </a:r>
            <a:r>
              <a:rPr lang="zh-TW" altLang="en-US" sz="2400" b="0" dirty="0">
                <a:solidFill>
                  <a:schemeClr val="tx1"/>
                </a:solidFill>
              </a:rPr>
              <a:t>簽到表未註明開會地點及時間</a:t>
            </a:r>
            <a:r>
              <a:rPr lang="en-US" altLang="zh-TW" sz="2400" b="0" dirty="0">
                <a:solidFill>
                  <a:schemeClr val="tx1"/>
                </a:solidFill>
              </a:rPr>
              <a:t>】 </a:t>
            </a:r>
            <a:r>
              <a:rPr lang="zh-TW" altLang="en-US" sz="2400" b="0" dirty="0">
                <a:solidFill>
                  <a:schemeClr val="tx1"/>
                </a:solidFill>
              </a:rPr>
              <a:t>。</a:t>
            </a:r>
          </a:p>
          <a:p>
            <a:pPr marL="1587" indent="0">
              <a:buNone/>
            </a:pPr>
            <a:endParaRPr lang="en-US" altLang="zh-TW" sz="2400" b="0" dirty="0">
              <a:solidFill>
                <a:schemeClr val="tx1"/>
              </a:solidFill>
            </a:endParaRPr>
          </a:p>
          <a:p>
            <a:pPr marL="1587" indent="0">
              <a:buNone/>
            </a:pPr>
            <a:endParaRPr lang="zh-TW" altLang="en-US" sz="2400" b="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87</a:t>
            </a:fld>
            <a:endParaRPr lang="en-US" dirty="0"/>
          </a:p>
        </p:txBody>
      </p:sp>
    </p:spTree>
    <p:extLst>
      <p:ext uri="{BB962C8B-B14F-4D97-AF65-F5344CB8AC3E}">
        <p14:creationId xmlns:p14="http://schemas.microsoft.com/office/powerpoint/2010/main" val="23522505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r>
              <a:rPr kumimoji="1" lang="en-US" altLang="zh-TW" dirty="0"/>
              <a:t>6.6</a:t>
            </a:r>
            <a:r>
              <a:rPr kumimoji="1" lang="zh-TW" altLang="en-US" dirty="0"/>
              <a:t> 其他問題</a:t>
            </a:r>
          </a:p>
        </p:txBody>
      </p:sp>
      <p:sp>
        <p:nvSpPr>
          <p:cNvPr id="6" name="內容版面配置區 2"/>
          <p:cNvSpPr>
            <a:spLocks noGrp="1"/>
          </p:cNvSpPr>
          <p:nvPr>
            <p:ph idx="1"/>
          </p:nvPr>
        </p:nvSpPr>
        <p:spPr>
          <a:xfrm>
            <a:off x="539552" y="1484784"/>
            <a:ext cx="8136904" cy="4351338"/>
          </a:xfrm>
        </p:spPr>
        <p:txBody>
          <a:bodyPr/>
          <a:lstStyle/>
          <a:p>
            <a:pPr marL="458787" indent="-457200">
              <a:lnSpc>
                <a:spcPct val="100000"/>
              </a:lnSpc>
              <a:spcBef>
                <a:spcPts val="600"/>
              </a:spcBef>
              <a:spcAft>
                <a:spcPts val="600"/>
              </a:spcAft>
              <a:buFont typeface="+mj-lt"/>
              <a:buAutoNum type="arabicParenR" startAt="6"/>
            </a:pPr>
            <a:r>
              <a:rPr lang="zh-TW" altLang="en-US" sz="2400" b="0" dirty="0">
                <a:solidFill>
                  <a:schemeClr val="tx1"/>
                </a:solidFill>
              </a:rPr>
              <a:t>保險核銷：</a:t>
            </a:r>
            <a:r>
              <a:rPr lang="en-US" altLang="zh-TW" sz="2400" b="0" dirty="0">
                <a:solidFill>
                  <a:schemeClr val="tx1"/>
                </a:solidFill>
              </a:rPr>
              <a:t>【</a:t>
            </a:r>
            <a:r>
              <a:rPr lang="zh-TW" altLang="en-US" sz="2400" b="0" dirty="0">
                <a:solidFill>
                  <a:schemeClr val="tx1"/>
                </a:solidFill>
              </a:rPr>
              <a:t>未檢附保險單及被保險清冊</a:t>
            </a:r>
            <a:r>
              <a:rPr lang="en-US" altLang="zh-TW" sz="2400" b="0" dirty="0">
                <a:solidFill>
                  <a:schemeClr val="tx1"/>
                </a:solidFill>
              </a:rPr>
              <a:t>】 </a:t>
            </a:r>
            <a:r>
              <a:rPr lang="zh-TW" altLang="en-US" sz="2400" b="0" dirty="0">
                <a:solidFill>
                  <a:schemeClr val="tx1"/>
                </a:solidFill>
              </a:rPr>
              <a:t>、</a:t>
            </a:r>
            <a:r>
              <a:rPr lang="en-US" altLang="zh-TW" sz="2400" b="0" dirty="0">
                <a:solidFill>
                  <a:schemeClr val="tx1"/>
                </a:solidFill>
              </a:rPr>
              <a:t>【</a:t>
            </a:r>
            <a:r>
              <a:rPr lang="zh-TW" altLang="en-US" sz="2400" b="0" dirty="0">
                <a:solidFill>
                  <a:srgbClr val="FF0000"/>
                </a:solidFill>
              </a:rPr>
              <a:t>保險要保人不是</a:t>
            </a:r>
            <a:r>
              <a:rPr lang="zh-TW" altLang="en-US" sz="2400" dirty="0">
                <a:solidFill>
                  <a:srgbClr val="FF0000"/>
                </a:solidFill>
              </a:rPr>
              <a:t>光宇學校財團法人元培醫事科技大學</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600"/>
              </a:spcBef>
              <a:spcAft>
                <a:spcPts val="600"/>
              </a:spcAft>
              <a:buFont typeface="+mj-lt"/>
              <a:buAutoNum type="arabicParenR" startAt="6"/>
            </a:pPr>
            <a:r>
              <a:rPr lang="zh-TW" altLang="en-US" sz="2400" b="0" dirty="0">
                <a:solidFill>
                  <a:schemeClr val="tx1"/>
                </a:solidFill>
              </a:rPr>
              <a:t>影印或刻章核銷：</a:t>
            </a:r>
            <a:r>
              <a:rPr lang="en-US" altLang="zh-TW" sz="2400" b="0" dirty="0">
                <a:solidFill>
                  <a:schemeClr val="tx1"/>
                </a:solidFill>
              </a:rPr>
              <a:t> 【</a:t>
            </a:r>
            <a:r>
              <a:rPr lang="zh-TW" altLang="en-US" sz="2400" b="0" dirty="0">
                <a:solidFill>
                  <a:schemeClr val="tx1"/>
                </a:solidFill>
              </a:rPr>
              <a:t>未檢附樣張、樣章</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600"/>
              </a:spcBef>
              <a:spcAft>
                <a:spcPts val="600"/>
              </a:spcAft>
              <a:buFont typeface="+mj-lt"/>
              <a:buAutoNum type="arabicParenR" startAt="6"/>
            </a:pPr>
            <a:r>
              <a:rPr lang="zh-TW" altLang="en-US" sz="2400" b="0" dirty="0">
                <a:solidFill>
                  <a:schemeClr val="tx1"/>
                </a:solidFill>
              </a:rPr>
              <a:t>差旅核銷：搭乘高鐵或計程車</a:t>
            </a:r>
            <a:r>
              <a:rPr lang="en-US" altLang="zh-TW" sz="2400" b="0" dirty="0">
                <a:solidFill>
                  <a:schemeClr val="tx1"/>
                </a:solidFill>
              </a:rPr>
              <a:t>【</a:t>
            </a:r>
            <a:r>
              <a:rPr lang="zh-TW" altLang="en-US" sz="2400" b="0" dirty="0">
                <a:solidFill>
                  <a:srgbClr val="FF0000"/>
                </a:solidFill>
              </a:rPr>
              <a:t>未於簽呈中</a:t>
            </a:r>
            <a:r>
              <a:rPr lang="zh-TW" altLang="en-US" sz="2400" dirty="0">
                <a:solidFill>
                  <a:srgbClr val="FF0000"/>
                </a:solidFill>
              </a:rPr>
              <a:t>說明理由</a:t>
            </a:r>
            <a:r>
              <a:rPr lang="zh-TW" altLang="en-US" sz="2400" b="0" dirty="0">
                <a:solidFill>
                  <a:srgbClr val="FF0000"/>
                </a:solidFill>
              </a:rPr>
              <a:t>並取得鈞長同意</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600"/>
              </a:spcBef>
              <a:spcAft>
                <a:spcPts val="600"/>
              </a:spcAft>
              <a:buFont typeface="+mj-lt"/>
              <a:buAutoNum type="arabicParenR" startAt="6"/>
            </a:pPr>
            <a:r>
              <a:rPr lang="zh-TW" altLang="en-US" sz="2400" b="0" dirty="0">
                <a:solidFill>
                  <a:schemeClr val="tx1"/>
                </a:solidFill>
              </a:rPr>
              <a:t>請款單</a:t>
            </a:r>
            <a:r>
              <a:rPr lang="en-US" altLang="zh-TW" sz="2400" b="0" dirty="0">
                <a:solidFill>
                  <a:schemeClr val="tx1"/>
                </a:solidFill>
              </a:rPr>
              <a:t>【</a:t>
            </a:r>
            <a:r>
              <a:rPr lang="zh-TW" altLang="en-US" sz="2400" b="0" dirty="0">
                <a:solidFill>
                  <a:schemeClr val="tx1"/>
                </a:solidFill>
              </a:rPr>
              <a:t>點收</a:t>
            </a:r>
            <a:r>
              <a:rPr lang="en-US" altLang="zh-TW" sz="2400" b="0" dirty="0">
                <a:solidFill>
                  <a:schemeClr val="tx1"/>
                </a:solidFill>
              </a:rPr>
              <a:t>(</a:t>
            </a:r>
            <a:r>
              <a:rPr lang="zh-TW" altLang="en-US" sz="2400" b="0" dirty="0">
                <a:solidFill>
                  <a:schemeClr val="tx1"/>
                </a:solidFill>
              </a:rPr>
              <a:t>證明</a:t>
            </a:r>
            <a:r>
              <a:rPr lang="en-US" altLang="zh-TW" sz="2400" b="0" dirty="0">
                <a:solidFill>
                  <a:schemeClr val="tx1"/>
                </a:solidFill>
              </a:rPr>
              <a:t>)</a:t>
            </a:r>
            <a:r>
              <a:rPr lang="zh-TW" altLang="en-US" sz="2400" b="0" dirty="0">
                <a:solidFill>
                  <a:schemeClr val="tx1"/>
                </a:solidFill>
              </a:rPr>
              <a:t>人與</a:t>
            </a:r>
            <a:r>
              <a:rPr lang="en-US" altLang="zh-TW" sz="2400" b="0" dirty="0">
                <a:solidFill>
                  <a:schemeClr val="tx1"/>
                </a:solidFill>
              </a:rPr>
              <a:t>【</a:t>
            </a:r>
            <a:r>
              <a:rPr lang="zh-TW" altLang="en-US" sz="2400" b="0" dirty="0">
                <a:solidFill>
                  <a:schemeClr val="tx1"/>
                </a:solidFill>
              </a:rPr>
              <a:t>經手人為同一人</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47675" indent="-447675">
              <a:lnSpc>
                <a:spcPct val="100000"/>
              </a:lnSpc>
              <a:spcBef>
                <a:spcPts val="600"/>
              </a:spcBef>
              <a:spcAft>
                <a:spcPts val="600"/>
              </a:spcAft>
              <a:buFont typeface="+mj-lt"/>
              <a:buAutoNum type="arabicParenR" startAt="6"/>
            </a:pPr>
            <a:r>
              <a:rPr lang="en-US" altLang="zh-TW" sz="2400" b="0" dirty="0">
                <a:solidFill>
                  <a:schemeClr val="tx1"/>
                </a:solidFill>
              </a:rPr>
              <a:t>【</a:t>
            </a:r>
            <a:r>
              <a:rPr lang="zh-TW" altLang="en-US" sz="2400" b="0" dirty="0">
                <a:solidFill>
                  <a:schemeClr val="tx1"/>
                </a:solidFill>
              </a:rPr>
              <a:t>未使用發票或收據正本核銷</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47675" indent="-447675">
              <a:lnSpc>
                <a:spcPct val="100000"/>
              </a:lnSpc>
              <a:spcBef>
                <a:spcPts val="600"/>
              </a:spcBef>
              <a:spcAft>
                <a:spcPts val="600"/>
              </a:spcAft>
              <a:buFont typeface="+mj-lt"/>
              <a:buAutoNum type="arabicParenR" startAt="6"/>
            </a:pPr>
            <a:r>
              <a:rPr lang="en-US" altLang="zh-TW" sz="2400" b="0" dirty="0">
                <a:solidFill>
                  <a:schemeClr val="tx1"/>
                </a:solidFill>
              </a:rPr>
              <a:t>【</a:t>
            </a:r>
            <a:r>
              <a:rPr lang="zh-TW" altLang="en-US" sz="2400" dirty="0">
                <a:solidFill>
                  <a:schemeClr val="tx1"/>
                </a:solidFill>
              </a:rPr>
              <a:t>信用卡未檢附刷卡明細</a:t>
            </a:r>
            <a:r>
              <a:rPr lang="en-US" altLang="zh-TW" sz="2400" b="0" dirty="0">
                <a:solidFill>
                  <a:schemeClr val="tx1"/>
                </a:solidFill>
              </a:rPr>
              <a:t>】 </a:t>
            </a:r>
            <a:r>
              <a:rPr lang="zh-TW" altLang="en-US" sz="2400" dirty="0">
                <a:solidFill>
                  <a:schemeClr val="tx1"/>
                </a:solidFill>
              </a:rPr>
              <a:t>。</a:t>
            </a:r>
            <a:endParaRPr lang="en-US" altLang="zh-TW" sz="2400" dirty="0">
              <a:solidFill>
                <a:schemeClr val="tx1"/>
              </a:solidFill>
            </a:endParaRPr>
          </a:p>
          <a:p>
            <a:pPr marL="447675" indent="-447675">
              <a:lnSpc>
                <a:spcPct val="100000"/>
              </a:lnSpc>
              <a:spcBef>
                <a:spcPts val="600"/>
              </a:spcBef>
              <a:spcAft>
                <a:spcPts val="600"/>
              </a:spcAft>
              <a:buFont typeface="+mj-lt"/>
              <a:buAutoNum type="arabicParenR" startAt="6"/>
            </a:pPr>
            <a:r>
              <a:rPr lang="zh-TW" altLang="en-US" sz="2400" b="0" dirty="0">
                <a:solidFill>
                  <a:schemeClr val="tx1"/>
                </a:solidFill>
              </a:rPr>
              <a:t>使用「出貨單」、「估價單」或「劃撥收據」作為憑證。</a:t>
            </a: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88</a:t>
            </a:fld>
            <a:endParaRPr lang="en-US" dirty="0"/>
          </a:p>
        </p:txBody>
      </p:sp>
    </p:spTree>
    <p:extLst>
      <p:ext uri="{BB962C8B-B14F-4D97-AF65-F5344CB8AC3E}">
        <p14:creationId xmlns:p14="http://schemas.microsoft.com/office/powerpoint/2010/main" val="22673441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r>
              <a:rPr lang="en-US" altLang="zh-TW" dirty="0">
                <a:solidFill>
                  <a:srgbClr val="0000FF"/>
                </a:solidFill>
                <a:cs typeface="Times New Roman" panose="02020603050405020304" pitchFamily="18" charset="0"/>
              </a:rPr>
              <a:t>7.</a:t>
            </a:r>
            <a:r>
              <a:rPr lang="zh-TW" altLang="en-US" dirty="0">
                <a:solidFill>
                  <a:srgbClr val="0000FF"/>
                </a:solidFill>
                <a:cs typeface="Times New Roman" panose="02020603050405020304" pitchFamily="18" charset="0"/>
              </a:rPr>
              <a:t>會計室表單</a:t>
            </a:r>
          </a:p>
        </p:txBody>
      </p:sp>
      <p:sp>
        <p:nvSpPr>
          <p:cNvPr id="6" name="內容版面配置區 2"/>
          <p:cNvSpPr>
            <a:spLocks noGrp="1"/>
          </p:cNvSpPr>
          <p:nvPr>
            <p:ph idx="1"/>
          </p:nvPr>
        </p:nvSpPr>
        <p:spPr/>
        <p:txBody>
          <a:bodyPr/>
          <a:lstStyle/>
          <a:p>
            <a:pPr marL="515937" indent="-514350">
              <a:buFont typeface="+mj-lt"/>
              <a:buAutoNum type="arabicPeriod"/>
            </a:pPr>
            <a:r>
              <a:rPr lang="zh-TW" altLang="en-US" sz="2800" b="0" dirty="0">
                <a:solidFill>
                  <a:schemeClr val="tx1"/>
                </a:solidFill>
              </a:rPr>
              <a:t>校內</a:t>
            </a:r>
            <a:endParaRPr lang="en-US" altLang="zh-TW" sz="2800" b="0" dirty="0">
              <a:solidFill>
                <a:schemeClr val="tx1"/>
              </a:solidFill>
            </a:endParaRPr>
          </a:p>
          <a:p>
            <a:pPr marL="515937" indent="-514350">
              <a:buFont typeface="+mj-lt"/>
              <a:buAutoNum type="arabicPeriod"/>
            </a:pPr>
            <a:r>
              <a:rPr lang="zh-TW" altLang="en-US" sz="2800" b="0" dirty="0">
                <a:solidFill>
                  <a:schemeClr val="tx1"/>
                </a:solidFill>
              </a:rPr>
              <a:t>國科會計畫</a:t>
            </a:r>
            <a:endParaRPr lang="en-US" altLang="zh-TW" sz="2800" b="0" dirty="0">
              <a:solidFill>
                <a:schemeClr val="tx1"/>
              </a:solidFill>
            </a:endParaRPr>
          </a:p>
          <a:p>
            <a:pPr marL="515937" indent="-514350">
              <a:buFont typeface="+mj-lt"/>
              <a:buAutoNum type="arabicPeriod"/>
            </a:pPr>
            <a:r>
              <a:rPr lang="zh-TW" altLang="en-US" sz="2800" b="0" dirty="0">
                <a:solidFill>
                  <a:schemeClr val="tx1"/>
                </a:solidFill>
              </a:rPr>
              <a:t>其他計畫</a:t>
            </a: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89</a:t>
            </a:fld>
            <a:endParaRPr lang="en-US" dirty="0"/>
          </a:p>
        </p:txBody>
      </p:sp>
    </p:spTree>
    <p:extLst>
      <p:ext uri="{BB962C8B-B14F-4D97-AF65-F5344CB8AC3E}">
        <p14:creationId xmlns:p14="http://schemas.microsoft.com/office/powerpoint/2010/main" val="94666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56109" y="260648"/>
            <a:ext cx="7886700" cy="1325563"/>
          </a:xfrm>
        </p:spPr>
        <p:txBody>
          <a:bodyPr/>
          <a:lstStyle/>
          <a:p>
            <a:r>
              <a:rPr lang="en-US" altLang="zh-TW" dirty="0"/>
              <a:t>2.1</a:t>
            </a:r>
            <a:r>
              <a:rPr lang="zh-TW" altLang="en-US" dirty="0"/>
              <a:t>預算原則</a:t>
            </a:r>
          </a:p>
        </p:txBody>
      </p:sp>
      <p:sp>
        <p:nvSpPr>
          <p:cNvPr id="6" name="內容版面配置區 2"/>
          <p:cNvSpPr>
            <a:spLocks noGrp="1"/>
          </p:cNvSpPr>
          <p:nvPr>
            <p:ph idx="1"/>
          </p:nvPr>
        </p:nvSpPr>
        <p:spPr>
          <a:xfrm>
            <a:off x="539552" y="1556792"/>
            <a:ext cx="8119814" cy="4351338"/>
          </a:xfrm>
        </p:spPr>
        <p:txBody>
          <a:bodyPr/>
          <a:lstStyle/>
          <a:p>
            <a:pPr marL="515937" indent="-514350">
              <a:buFont typeface="Wingdings" panose="05000000000000000000" pitchFamily="2" charset="2"/>
              <a:buAutoNum type="circleNumWdWhitePlain"/>
            </a:pPr>
            <a:r>
              <a:rPr lang="zh-TW" altLang="en-US" sz="2800" b="0" dirty="0">
                <a:solidFill>
                  <a:schemeClr val="tx1"/>
                </a:solidFill>
              </a:rPr>
              <a:t>經費使用前，均需</a:t>
            </a:r>
            <a:r>
              <a:rPr lang="en-US" altLang="zh-TW" sz="2800" b="0" dirty="0">
                <a:solidFill>
                  <a:schemeClr val="tx1"/>
                </a:solidFill>
              </a:rPr>
              <a:t>【</a:t>
            </a:r>
            <a:r>
              <a:rPr lang="zh-TW" altLang="en-US" sz="2800" b="0" dirty="0">
                <a:solidFill>
                  <a:schemeClr val="tx1"/>
                </a:solidFill>
              </a:rPr>
              <a:t>開專案</a:t>
            </a:r>
            <a:r>
              <a:rPr lang="en-US" altLang="zh-TW" sz="2800" b="0" dirty="0">
                <a:solidFill>
                  <a:schemeClr val="tx1"/>
                </a:solidFill>
              </a:rPr>
              <a:t>】</a:t>
            </a:r>
            <a:r>
              <a:rPr lang="zh-TW" altLang="en-US" sz="2800" b="0" dirty="0">
                <a:solidFill>
                  <a:schemeClr val="tx1"/>
                </a:solidFill>
              </a:rPr>
              <a:t>並</a:t>
            </a:r>
            <a:r>
              <a:rPr lang="en-US" altLang="zh-TW" sz="2800" b="0" dirty="0">
                <a:solidFill>
                  <a:schemeClr val="tx1"/>
                </a:solidFill>
              </a:rPr>
              <a:t>【</a:t>
            </a:r>
            <a:r>
              <a:rPr lang="zh-TW" altLang="en-US" sz="2800" b="0" dirty="0">
                <a:solidFill>
                  <a:schemeClr val="tx1"/>
                </a:solidFill>
              </a:rPr>
              <a:t>編列預算</a:t>
            </a:r>
            <a:r>
              <a:rPr lang="en-US" altLang="zh-TW" sz="2800" b="0" dirty="0">
                <a:solidFill>
                  <a:schemeClr val="tx1"/>
                </a:solidFill>
              </a:rPr>
              <a:t>】 </a:t>
            </a:r>
            <a:r>
              <a:rPr lang="zh-TW" altLang="en-US" sz="2800" b="0" dirty="0">
                <a:solidFill>
                  <a:schemeClr val="tx1"/>
                </a:solidFill>
              </a:rPr>
              <a:t>。</a:t>
            </a:r>
            <a:endParaRPr lang="en-US" altLang="zh-TW" sz="2800" b="0" dirty="0">
              <a:solidFill>
                <a:schemeClr val="tx1"/>
              </a:solidFill>
            </a:endParaRPr>
          </a:p>
          <a:p>
            <a:pPr marL="515937" indent="-514350">
              <a:buFont typeface="Wingdings" panose="05000000000000000000" pitchFamily="2" charset="2"/>
              <a:buAutoNum type="circleNumWdWhitePlain"/>
            </a:pPr>
            <a:r>
              <a:rPr lang="zh-TW" altLang="en-US" sz="2800" b="0" dirty="0">
                <a:solidFill>
                  <a:schemeClr val="tx1"/>
                </a:solidFill>
              </a:rPr>
              <a:t>預算類型：</a:t>
            </a:r>
            <a:r>
              <a:rPr lang="en-US" altLang="zh-TW" sz="2800" b="0" dirty="0">
                <a:solidFill>
                  <a:schemeClr val="tx1"/>
                </a:solidFill>
              </a:rPr>
              <a:t>【</a:t>
            </a:r>
            <a:r>
              <a:rPr lang="zh-TW" altLang="en-US" sz="2800" b="0" dirty="0">
                <a:solidFill>
                  <a:schemeClr val="tx1"/>
                </a:solidFill>
              </a:rPr>
              <a:t>學校款</a:t>
            </a:r>
            <a:r>
              <a:rPr lang="en-US" altLang="zh-TW" sz="2800" b="0" dirty="0">
                <a:solidFill>
                  <a:schemeClr val="tx1"/>
                </a:solidFill>
              </a:rPr>
              <a:t>】</a:t>
            </a:r>
            <a:r>
              <a:rPr lang="zh-TW" altLang="en-US" sz="2800" b="0" dirty="0">
                <a:solidFill>
                  <a:schemeClr val="tx1"/>
                </a:solidFill>
              </a:rPr>
              <a:t>與</a:t>
            </a:r>
            <a:r>
              <a:rPr lang="en-US" altLang="zh-TW" sz="2800" b="0" dirty="0">
                <a:solidFill>
                  <a:schemeClr val="tx1"/>
                </a:solidFill>
              </a:rPr>
              <a:t>【</a:t>
            </a:r>
            <a:r>
              <a:rPr lang="zh-TW" altLang="en-US" sz="2800" b="0" dirty="0">
                <a:solidFill>
                  <a:schemeClr val="tx1"/>
                </a:solidFill>
              </a:rPr>
              <a:t>計畫款</a:t>
            </a:r>
            <a:r>
              <a:rPr lang="en-US" altLang="zh-TW" sz="2800" b="0" dirty="0">
                <a:solidFill>
                  <a:schemeClr val="tx1"/>
                </a:solidFill>
              </a:rPr>
              <a:t>(</a:t>
            </a:r>
            <a:r>
              <a:rPr lang="zh-TW" altLang="en-US" sz="2800" b="0" dirty="0">
                <a:solidFill>
                  <a:schemeClr val="tx1"/>
                </a:solidFill>
              </a:rPr>
              <a:t>含配合款</a:t>
            </a:r>
            <a:r>
              <a:rPr lang="en-US" altLang="zh-TW" sz="2800" b="0" dirty="0">
                <a:solidFill>
                  <a:schemeClr val="tx1"/>
                </a:solidFill>
              </a:rPr>
              <a:t>) 】</a:t>
            </a:r>
          </a:p>
          <a:p>
            <a:pPr marL="515937" indent="-514350">
              <a:buFont typeface="Wingdings" panose="05000000000000000000" pitchFamily="2" charset="2"/>
              <a:buAutoNum type="circleNumWdWhitePlain"/>
            </a:pPr>
            <a:r>
              <a:rPr lang="en-US" altLang="zh-TW" sz="2800" b="0" dirty="0">
                <a:solidFill>
                  <a:schemeClr val="tx1"/>
                </a:solidFill>
              </a:rPr>
              <a:t>【</a:t>
            </a:r>
            <a:r>
              <a:rPr lang="zh-TW" altLang="en-US" sz="2800" b="0" dirty="0">
                <a:solidFill>
                  <a:schemeClr val="tx1"/>
                </a:solidFill>
              </a:rPr>
              <a:t>請購</a:t>
            </a:r>
            <a:r>
              <a:rPr lang="en-US" altLang="zh-TW" sz="2800" b="0" dirty="0">
                <a:solidFill>
                  <a:schemeClr val="tx1"/>
                </a:solidFill>
              </a:rPr>
              <a:t>】</a:t>
            </a:r>
            <a:r>
              <a:rPr lang="zh-TW" altLang="en-US" sz="2800" b="0" dirty="0">
                <a:solidFill>
                  <a:schemeClr val="tx1"/>
                </a:solidFill>
              </a:rPr>
              <a:t>需與</a:t>
            </a:r>
            <a:r>
              <a:rPr lang="en-US" altLang="zh-TW" sz="2800" b="0" dirty="0">
                <a:solidFill>
                  <a:schemeClr val="tx1"/>
                </a:solidFill>
              </a:rPr>
              <a:t>【</a:t>
            </a:r>
            <a:r>
              <a:rPr lang="zh-TW" altLang="en-US" sz="2800" b="0" dirty="0">
                <a:solidFill>
                  <a:schemeClr val="tx1"/>
                </a:solidFill>
              </a:rPr>
              <a:t>預算科目</a:t>
            </a:r>
            <a:r>
              <a:rPr lang="en-US" altLang="zh-TW" sz="2800" b="0" dirty="0">
                <a:solidFill>
                  <a:schemeClr val="tx1"/>
                </a:solidFill>
              </a:rPr>
              <a:t>】</a:t>
            </a:r>
            <a:r>
              <a:rPr lang="zh-TW" altLang="en-US" sz="2800" b="0" dirty="0">
                <a:solidFill>
                  <a:schemeClr val="tx1"/>
                </a:solidFill>
              </a:rPr>
              <a:t>相符，</a:t>
            </a:r>
            <a:r>
              <a:rPr lang="zh-TW" altLang="en-US" sz="2800" b="0" dirty="0">
                <a:solidFill>
                  <a:srgbClr val="FF0000"/>
                </a:solidFill>
              </a:rPr>
              <a:t>經費不符，請變更經費。</a:t>
            </a:r>
            <a:endParaRPr lang="en-US" altLang="zh-TW" sz="2800" b="0" dirty="0">
              <a:solidFill>
                <a:srgbClr val="FF0000"/>
              </a:solidFill>
            </a:endParaRPr>
          </a:p>
          <a:p>
            <a:pPr marL="515937" indent="-514350">
              <a:buFont typeface="+mj-lt"/>
              <a:buAutoNum type="circleNumWdWhitePlain"/>
            </a:pPr>
            <a:r>
              <a:rPr lang="zh-TW" altLang="en-US" sz="2800" b="0" dirty="0">
                <a:solidFill>
                  <a:schemeClr val="tx1"/>
                </a:solidFill>
              </a:rPr>
              <a:t>變更經費，參閱</a:t>
            </a:r>
            <a:r>
              <a:rPr lang="en-US" altLang="zh-TW" sz="2800" b="0" dirty="0">
                <a:solidFill>
                  <a:schemeClr val="tx1"/>
                </a:solidFill>
              </a:rPr>
              <a:t>【</a:t>
            </a:r>
            <a:r>
              <a:rPr lang="zh-TW" altLang="en-US" sz="2800" b="0" dirty="0">
                <a:solidFill>
                  <a:schemeClr val="tx1"/>
                </a:solidFill>
              </a:rPr>
              <a:t>追加減經費、流用經費、展延經費</a:t>
            </a:r>
            <a:r>
              <a:rPr lang="en-US" altLang="zh-TW" sz="2800" b="0" dirty="0">
                <a:solidFill>
                  <a:schemeClr val="tx1"/>
                </a:solidFill>
              </a:rPr>
              <a:t>】 </a:t>
            </a:r>
            <a:r>
              <a:rPr lang="zh-TW" altLang="en-US" sz="2800" b="0" dirty="0">
                <a:solidFill>
                  <a:schemeClr val="tx1"/>
                </a:solidFill>
              </a:rPr>
              <a:t>。</a:t>
            </a:r>
            <a:endParaRPr lang="en-US" altLang="zh-TW" sz="2800" b="0" dirty="0">
              <a:solidFill>
                <a:schemeClr val="tx1"/>
              </a:solidFill>
            </a:endParaRPr>
          </a:p>
          <a:p>
            <a:pPr marL="515937" indent="-514350">
              <a:buFont typeface="+mj-lt"/>
              <a:buAutoNum type="circleNumWdWhitePlain"/>
            </a:pPr>
            <a:r>
              <a:rPr lang="zh-TW" altLang="en-US" sz="2800" b="0" dirty="0">
                <a:solidFill>
                  <a:schemeClr val="tx1"/>
                </a:solidFill>
              </a:rPr>
              <a:t>預算問題，請洽張禮瑄辦事員</a:t>
            </a:r>
            <a:r>
              <a:rPr lang="en-US" altLang="zh-TW" sz="2800" b="0" dirty="0">
                <a:solidFill>
                  <a:schemeClr val="tx1"/>
                </a:solidFill>
              </a:rPr>
              <a:t>(#2276)</a:t>
            </a:r>
            <a:r>
              <a:rPr lang="zh-TW" altLang="en-US" sz="2800" b="0" dirty="0">
                <a:solidFill>
                  <a:schemeClr val="tx1"/>
                </a:solidFill>
              </a:rPr>
              <a:t>。高教深耕預算，請洽張禮瑄辦事員</a:t>
            </a:r>
            <a:r>
              <a:rPr lang="en-US" altLang="zh-TW" sz="2800" b="0" dirty="0">
                <a:solidFill>
                  <a:schemeClr val="tx1"/>
                </a:solidFill>
              </a:rPr>
              <a:t>(#2276)</a:t>
            </a:r>
            <a:r>
              <a:rPr lang="zh-TW" altLang="en-US" sz="2800" b="0" dirty="0">
                <a:solidFill>
                  <a:schemeClr val="tx1"/>
                </a:solidFill>
              </a:rPr>
              <a:t>或</a:t>
            </a:r>
            <a:r>
              <a:rPr lang="zh-TW" altLang="en-US" sz="2800" dirty="0">
                <a:solidFill>
                  <a:srgbClr val="00B050"/>
                </a:solidFill>
              </a:rPr>
              <a:t>高教辦公室</a:t>
            </a:r>
            <a:r>
              <a:rPr lang="zh-TW" altLang="en-US" sz="2800" b="0" dirty="0">
                <a:solidFill>
                  <a:srgbClr val="00B050"/>
                </a:solidFill>
              </a:rPr>
              <a:t>傅智明</a:t>
            </a:r>
            <a:r>
              <a:rPr lang="en-US" altLang="zh-TW" sz="2800" b="0" dirty="0">
                <a:solidFill>
                  <a:srgbClr val="00B050"/>
                </a:solidFill>
              </a:rPr>
              <a:t>(#2467)</a:t>
            </a:r>
          </a:p>
          <a:p>
            <a:pPr marL="1087426" lvl="1" indent="-514350">
              <a:buFont typeface="+mj-lt"/>
              <a:buAutoNum type="circleNumWdWhitePlain"/>
            </a:pPr>
            <a:endParaRPr lang="en-US" altLang="zh-TW" sz="2800" dirty="0">
              <a:solidFill>
                <a:schemeClr val="tx1"/>
              </a:solidFill>
            </a:endParaRPr>
          </a:p>
          <a:p>
            <a:pPr marL="1587" indent="0">
              <a:buNone/>
            </a:pPr>
            <a:endParaRPr lang="zh-TW" altLang="en-US" sz="2800" b="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9</a:t>
            </a:fld>
            <a:endParaRPr lang="en-US" dirty="0"/>
          </a:p>
        </p:txBody>
      </p:sp>
    </p:spTree>
    <p:extLst>
      <p:ext uri="{BB962C8B-B14F-4D97-AF65-F5344CB8AC3E}">
        <p14:creationId xmlns:p14="http://schemas.microsoft.com/office/powerpoint/2010/main" val="29460039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0"/>
            <a:ext cx="7886700" cy="1325563"/>
          </a:xfrm>
        </p:spPr>
        <p:txBody>
          <a:bodyPr/>
          <a:lstStyle/>
          <a:p>
            <a:r>
              <a:rPr lang="en-US" altLang="zh-TW" dirty="0">
                <a:solidFill>
                  <a:schemeClr val="accent5">
                    <a:lumMod val="50000"/>
                  </a:schemeClr>
                </a:solidFill>
                <a:cs typeface="Times New Roman" panose="02020603050405020304" pitchFamily="18" charset="0"/>
              </a:rPr>
              <a:t>7.1.</a:t>
            </a:r>
            <a:r>
              <a:rPr lang="zh-TW" altLang="en-US" dirty="0">
                <a:solidFill>
                  <a:schemeClr val="accent5">
                    <a:lumMod val="50000"/>
                  </a:schemeClr>
                </a:solidFill>
                <a:cs typeface="Times New Roman" panose="02020603050405020304" pitchFamily="18" charset="0"/>
              </a:rPr>
              <a:t> 校內</a:t>
            </a:r>
          </a:p>
        </p:txBody>
      </p:sp>
      <p:sp>
        <p:nvSpPr>
          <p:cNvPr id="6" name="內容版面配置區 2"/>
          <p:cNvSpPr>
            <a:spLocks noGrp="1"/>
          </p:cNvSpPr>
          <p:nvPr>
            <p:ph idx="1"/>
          </p:nvPr>
        </p:nvSpPr>
        <p:spPr>
          <a:xfrm>
            <a:off x="628650" y="1052736"/>
            <a:ext cx="7886700" cy="4351338"/>
          </a:xfrm>
        </p:spPr>
        <p:txBody>
          <a:bodyPr>
            <a:normAutofit fontScale="85000" lnSpcReduction="20000"/>
          </a:bodyPr>
          <a:lstStyle/>
          <a:p>
            <a:pPr marL="344487" lvl="1" defTabSz="912813">
              <a:spcBef>
                <a:spcPts val="1000"/>
              </a:spcBef>
              <a:buFont typeface="Wingdings" panose="05000000000000000000" pitchFamily="2" charset="2"/>
              <a:buChar char="u"/>
            </a:pPr>
            <a:r>
              <a:rPr lang="zh-TW" altLang="en-US" sz="2000" dirty="0">
                <a:solidFill>
                  <a:schemeClr val="tx1"/>
                </a:solidFill>
              </a:rPr>
              <a:t>表單路徑：會計室</a:t>
            </a:r>
            <a:r>
              <a:rPr lang="en-US" altLang="zh-TW" sz="2000" dirty="0">
                <a:solidFill>
                  <a:schemeClr val="tx1"/>
                </a:solidFill>
              </a:rPr>
              <a:t>/</a:t>
            </a:r>
            <a:r>
              <a:rPr lang="zh-TW" altLang="en-US" sz="2000" dirty="0">
                <a:solidFill>
                  <a:schemeClr val="tx1"/>
                </a:solidFill>
              </a:rPr>
              <a:t>表單下載</a:t>
            </a:r>
            <a:r>
              <a:rPr lang="en-US" altLang="zh-TW" sz="2000" dirty="0">
                <a:solidFill>
                  <a:schemeClr val="tx1"/>
                </a:solidFill>
              </a:rPr>
              <a:t>/</a:t>
            </a:r>
            <a:r>
              <a:rPr lang="zh-TW" altLang="en-US" sz="2000" dirty="0">
                <a:solidFill>
                  <a:schemeClr val="tx1"/>
                </a:solidFill>
              </a:rPr>
              <a:t>校內</a:t>
            </a:r>
            <a:endParaRPr lang="en-US" altLang="zh-TW" sz="2000" dirty="0">
              <a:solidFill>
                <a:schemeClr val="tx1"/>
              </a:solidFill>
            </a:endParaRPr>
          </a:p>
          <a:p>
            <a:pPr marL="344487" lvl="1" defTabSz="912813">
              <a:spcBef>
                <a:spcPts val="1000"/>
              </a:spcBef>
              <a:buFont typeface="Wingdings" panose="05000000000000000000" pitchFamily="2" charset="2"/>
              <a:buChar char="u"/>
            </a:pPr>
            <a:r>
              <a:rPr lang="en-US" altLang="zh-TW" sz="1600" dirty="0">
                <a:solidFill>
                  <a:schemeClr val="tx1"/>
                </a:solidFill>
                <a:hlinkClick r:id="rId2"/>
              </a:rPr>
              <a:t>https://account.ypu.edu.tw/p/405-1007-52580,c15.php?Lang=zh-tw</a:t>
            </a:r>
            <a:endParaRPr lang="en-US" altLang="zh-TW" sz="1600" dirty="0">
              <a:solidFill>
                <a:schemeClr val="tx1"/>
              </a:solidFill>
            </a:endParaRPr>
          </a:p>
          <a:p>
            <a:pPr marL="344487" lvl="1" defTabSz="912813">
              <a:spcBef>
                <a:spcPts val="1000"/>
              </a:spcBef>
              <a:buFont typeface="Wingdings" panose="05000000000000000000" pitchFamily="2" charset="2"/>
              <a:buChar char="u"/>
            </a:pPr>
            <a:r>
              <a:rPr lang="zh-TW" altLang="en-US" sz="1600" dirty="0">
                <a:solidFill>
                  <a:schemeClr val="tx1"/>
                </a:solidFill>
              </a:rPr>
              <a:t>經費預支申請表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國內出差旅費報告表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國外出差旅費報告表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因公出國人員搭乘外籍航空航公班申請書</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支出機關分攤表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支出證明單</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活動經費概算表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活動經費收支結算表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領據</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學生退費申請表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教職員工薪資所得受領免稅額申請表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預算權限開放申請單。</a:t>
            </a:r>
            <a:endParaRPr lang="en-US" altLang="zh-TW" sz="160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90</a:t>
            </a:fld>
            <a:endParaRPr lang="en-US" dirty="0"/>
          </a:p>
        </p:txBody>
      </p:sp>
    </p:spTree>
    <p:extLst>
      <p:ext uri="{BB962C8B-B14F-4D97-AF65-F5344CB8AC3E}">
        <p14:creationId xmlns:p14="http://schemas.microsoft.com/office/powerpoint/2010/main" val="12710623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0"/>
            <a:ext cx="7886700" cy="1325563"/>
          </a:xfrm>
        </p:spPr>
        <p:txBody>
          <a:bodyPr/>
          <a:lstStyle/>
          <a:p>
            <a:r>
              <a:rPr lang="en-US" altLang="zh-TW" dirty="0">
                <a:solidFill>
                  <a:schemeClr val="accent5">
                    <a:lumMod val="50000"/>
                  </a:schemeClr>
                </a:solidFill>
                <a:cs typeface="Times New Roman" panose="02020603050405020304" pitchFamily="18" charset="0"/>
              </a:rPr>
              <a:t>7.2.</a:t>
            </a:r>
            <a:r>
              <a:rPr lang="zh-TW" altLang="en-US" dirty="0">
                <a:solidFill>
                  <a:schemeClr val="accent5">
                    <a:lumMod val="50000"/>
                  </a:schemeClr>
                </a:solidFill>
                <a:cs typeface="Times New Roman" panose="02020603050405020304" pitchFamily="18" charset="0"/>
              </a:rPr>
              <a:t> 國科會</a:t>
            </a:r>
          </a:p>
        </p:txBody>
      </p:sp>
      <p:sp>
        <p:nvSpPr>
          <p:cNvPr id="6" name="內容版面配置區 2"/>
          <p:cNvSpPr>
            <a:spLocks noGrp="1"/>
          </p:cNvSpPr>
          <p:nvPr>
            <p:ph idx="1"/>
          </p:nvPr>
        </p:nvSpPr>
        <p:spPr>
          <a:xfrm>
            <a:off x="628650" y="1381918"/>
            <a:ext cx="7886700" cy="4351338"/>
          </a:xfrm>
        </p:spPr>
        <p:txBody>
          <a:bodyPr>
            <a:normAutofit fontScale="92500" lnSpcReduction="10000"/>
          </a:bodyPr>
          <a:lstStyle/>
          <a:p>
            <a:pPr marL="228600" lvl="1" indent="-227013" defTabSz="912813">
              <a:spcBef>
                <a:spcPts val="1000"/>
              </a:spcBef>
              <a:buFont typeface="Wingdings" pitchFamily="2" charset="2"/>
              <a:buChar char="u"/>
            </a:pPr>
            <a:r>
              <a:rPr lang="zh-TW" altLang="en-US" sz="2000" dirty="0">
                <a:solidFill>
                  <a:schemeClr val="tx1"/>
                </a:solidFill>
              </a:rPr>
              <a:t>表單路徑：會計室</a:t>
            </a:r>
            <a:r>
              <a:rPr lang="en-US" altLang="zh-TW" sz="2000" dirty="0">
                <a:solidFill>
                  <a:schemeClr val="tx1"/>
                </a:solidFill>
              </a:rPr>
              <a:t>/</a:t>
            </a:r>
            <a:r>
              <a:rPr lang="zh-TW" altLang="en-US" sz="2000" dirty="0">
                <a:solidFill>
                  <a:schemeClr val="tx1"/>
                </a:solidFill>
              </a:rPr>
              <a:t>表單下載</a:t>
            </a:r>
            <a:r>
              <a:rPr lang="en-US" altLang="zh-TW" sz="2000" dirty="0">
                <a:solidFill>
                  <a:schemeClr val="tx1"/>
                </a:solidFill>
              </a:rPr>
              <a:t>/</a:t>
            </a:r>
            <a:r>
              <a:rPr lang="zh-TW" altLang="en-US" sz="2000" dirty="0">
                <a:solidFill>
                  <a:schemeClr val="tx1"/>
                </a:solidFill>
              </a:rPr>
              <a:t>國科會計畫</a:t>
            </a:r>
            <a:endParaRPr lang="en-US" altLang="zh-TW" sz="2000" dirty="0">
              <a:solidFill>
                <a:schemeClr val="tx1"/>
              </a:solidFill>
            </a:endParaRPr>
          </a:p>
          <a:p>
            <a:pPr marL="228600" lvl="1" indent="-227013" defTabSz="912813">
              <a:spcBef>
                <a:spcPts val="1000"/>
              </a:spcBef>
              <a:buFont typeface="Wingdings" pitchFamily="2" charset="2"/>
              <a:buChar char="u"/>
            </a:pPr>
            <a:r>
              <a:rPr lang="en-US" altLang="zh-TW" sz="1600" dirty="0">
                <a:solidFill>
                  <a:schemeClr val="tx1"/>
                </a:solidFill>
                <a:hlinkClick r:id="rId2"/>
              </a:rPr>
              <a:t>https://account.ypu.edu.tw/p/405-1007-52581,c15.php?Lang=zh-tw</a:t>
            </a:r>
            <a:endParaRPr lang="en-US" altLang="zh-TW" sz="1600" dirty="0">
              <a:solidFill>
                <a:schemeClr val="tx1"/>
              </a:solidFill>
            </a:endParaRPr>
          </a:p>
          <a:p>
            <a:pPr marL="228600" lvl="1" indent="-227013" defTabSz="912813">
              <a:spcBef>
                <a:spcPts val="1000"/>
              </a:spcBef>
              <a:buFont typeface="Wingdings" pitchFamily="2" charset="2"/>
              <a:buChar char="u"/>
            </a:pPr>
            <a:r>
              <a:rPr lang="zh-TW" altLang="en-US" sz="2000" b="0" dirty="0">
                <a:solidFill>
                  <a:schemeClr val="tx1"/>
                </a:solidFill>
              </a:rPr>
              <a:t>專、兼任助理人員</a:t>
            </a:r>
            <a:r>
              <a:rPr lang="en-US" altLang="zh-TW" sz="2000" b="0" dirty="0">
                <a:solidFill>
                  <a:schemeClr val="tx1"/>
                </a:solidFill>
              </a:rPr>
              <a:t>(</a:t>
            </a:r>
            <a:r>
              <a:rPr lang="zh-TW" altLang="en-US" sz="2000" b="0" dirty="0">
                <a:solidFill>
                  <a:schemeClr val="tx1"/>
                </a:solidFill>
              </a:rPr>
              <a:t>含臨時工</a:t>
            </a:r>
            <a:r>
              <a:rPr lang="en-US" altLang="zh-TW" sz="2000" b="0" dirty="0">
                <a:solidFill>
                  <a:schemeClr val="tx1"/>
                </a:solidFill>
              </a:rPr>
              <a:t>)</a:t>
            </a:r>
            <a:r>
              <a:rPr lang="zh-TW" altLang="en-US" sz="2000" b="0" dirty="0">
                <a:solidFill>
                  <a:schemeClr val="tx1"/>
                </a:solidFill>
              </a:rPr>
              <a:t>聘用申請表</a:t>
            </a:r>
          </a:p>
          <a:p>
            <a:pPr marL="973125" lvl="2" indent="-514350" defTabSz="912813">
              <a:spcBef>
                <a:spcPts val="1000"/>
              </a:spcBef>
              <a:buFont typeface="+mj-lt"/>
              <a:buAutoNum type="arabicPeriod"/>
            </a:pPr>
            <a:r>
              <a:rPr lang="zh-TW" altLang="en-US" sz="1600" b="0" dirty="0">
                <a:solidFill>
                  <a:schemeClr val="tx1"/>
                </a:solidFill>
              </a:rPr>
              <a:t>大專生專題計畫收支明細報告表</a:t>
            </a:r>
          </a:p>
          <a:p>
            <a:pPr marL="973125" lvl="2" indent="-514350" defTabSz="912813">
              <a:spcBef>
                <a:spcPts val="1000"/>
              </a:spcBef>
              <a:buFont typeface="+mj-lt"/>
              <a:buAutoNum type="arabicPeriod"/>
            </a:pPr>
            <a:r>
              <a:rPr lang="zh-TW" altLang="en-US" sz="1600" b="0" dirty="0">
                <a:solidFill>
                  <a:schemeClr val="tx1"/>
                </a:solidFill>
              </a:rPr>
              <a:t>助理人員證件黏貼表</a:t>
            </a:r>
          </a:p>
          <a:p>
            <a:pPr marL="973125" lvl="2" indent="-514350" defTabSz="912813">
              <a:spcBef>
                <a:spcPts val="1000"/>
              </a:spcBef>
              <a:buFont typeface="+mj-lt"/>
              <a:buAutoNum type="arabicPeriod"/>
            </a:pPr>
            <a:r>
              <a:rPr lang="zh-TW" altLang="en-US" sz="1600" b="0" dirty="0">
                <a:solidFill>
                  <a:schemeClr val="tx1"/>
                </a:solidFill>
              </a:rPr>
              <a:t>臨時工工作時數表</a:t>
            </a:r>
          </a:p>
          <a:p>
            <a:pPr marL="973125" lvl="2" indent="-514350" defTabSz="912813">
              <a:spcBef>
                <a:spcPts val="1000"/>
              </a:spcBef>
              <a:buFont typeface="+mj-lt"/>
              <a:buAutoNum type="arabicPeriod"/>
            </a:pPr>
            <a:r>
              <a:rPr lang="zh-TW" altLang="en-US" sz="1600" b="0" dirty="0">
                <a:solidFill>
                  <a:schemeClr val="tx1"/>
                </a:solidFill>
              </a:rPr>
              <a:t>教職員出差申請單</a:t>
            </a:r>
          </a:p>
          <a:p>
            <a:pPr marL="973125" lvl="2" indent="-514350" defTabSz="912813">
              <a:spcBef>
                <a:spcPts val="1000"/>
              </a:spcBef>
              <a:buFont typeface="+mj-lt"/>
              <a:buAutoNum type="arabicPeriod"/>
            </a:pPr>
            <a:r>
              <a:rPr lang="zh-TW" altLang="en-US" sz="1600" b="0" dirty="0">
                <a:solidFill>
                  <a:schemeClr val="tx1"/>
                </a:solidFill>
              </a:rPr>
              <a:t>國外出差旅費報告表</a:t>
            </a:r>
          </a:p>
          <a:p>
            <a:pPr marL="973125" lvl="2" indent="-514350" defTabSz="912813">
              <a:spcBef>
                <a:spcPts val="1000"/>
              </a:spcBef>
              <a:buFont typeface="+mj-lt"/>
              <a:buAutoNum type="arabicPeriod"/>
            </a:pPr>
            <a:r>
              <a:rPr lang="zh-TW" altLang="en-US" sz="1600" b="0" dirty="0">
                <a:solidFill>
                  <a:schemeClr val="tx1"/>
                </a:solidFill>
              </a:rPr>
              <a:t>補助經費變更及流用申請對照表</a:t>
            </a:r>
            <a:r>
              <a:rPr lang="en-US" altLang="zh-TW" sz="1600" b="0" dirty="0">
                <a:solidFill>
                  <a:schemeClr val="tx1"/>
                </a:solidFill>
              </a:rPr>
              <a:t>-</a:t>
            </a:r>
            <a:r>
              <a:rPr lang="zh-TW" altLang="en-US" sz="1600" b="0" dirty="0">
                <a:solidFill>
                  <a:schemeClr val="tx1"/>
                </a:solidFill>
              </a:rPr>
              <a:t>管理費</a:t>
            </a:r>
          </a:p>
          <a:p>
            <a:pPr marL="973125" lvl="2" indent="-514350" defTabSz="912813">
              <a:spcBef>
                <a:spcPts val="1000"/>
              </a:spcBef>
              <a:buFont typeface="+mj-lt"/>
              <a:buAutoNum type="arabicPeriod"/>
            </a:pPr>
            <a:r>
              <a:rPr lang="zh-TW" altLang="en-US" sz="1600" b="0" dirty="0">
                <a:solidFill>
                  <a:schemeClr val="tx1"/>
                </a:solidFill>
              </a:rPr>
              <a:t>黏貼憑證</a:t>
            </a:r>
            <a:r>
              <a:rPr lang="en-US" altLang="zh-TW" sz="1600" b="0" dirty="0">
                <a:solidFill>
                  <a:schemeClr val="tx1"/>
                </a:solidFill>
              </a:rPr>
              <a:t>(</a:t>
            </a:r>
            <a:r>
              <a:rPr lang="zh-TW" altLang="en-US" sz="1600" b="0" dirty="0">
                <a:solidFill>
                  <a:schemeClr val="tx1"/>
                </a:solidFill>
              </a:rPr>
              <a:t>管理費適用</a:t>
            </a:r>
            <a:r>
              <a:rPr lang="en-US" altLang="zh-TW" sz="1600" b="0" dirty="0">
                <a:solidFill>
                  <a:schemeClr val="tx1"/>
                </a:solidFill>
              </a:rPr>
              <a:t>)</a:t>
            </a:r>
          </a:p>
          <a:p>
            <a:pPr marL="973125" lvl="2" indent="-514350" defTabSz="912813">
              <a:spcBef>
                <a:spcPts val="1000"/>
              </a:spcBef>
              <a:buFont typeface="+mj-lt"/>
              <a:buAutoNum type="arabicPeriod"/>
            </a:pPr>
            <a:r>
              <a:rPr lang="zh-TW" altLang="en-US" sz="1600" b="0" dirty="0">
                <a:solidFill>
                  <a:schemeClr val="tx1"/>
                </a:solidFill>
              </a:rPr>
              <a:t>管理費領據</a:t>
            </a:r>
          </a:p>
          <a:p>
            <a:pPr marL="973125" lvl="2" indent="-514350" defTabSz="912813">
              <a:spcBef>
                <a:spcPts val="1000"/>
              </a:spcBef>
              <a:buFont typeface="+mj-lt"/>
              <a:buAutoNum type="arabicPeriod"/>
            </a:pPr>
            <a:r>
              <a:rPr lang="zh-TW" altLang="en-US" sz="1600" b="0" dirty="0">
                <a:solidFill>
                  <a:schemeClr val="tx1"/>
                </a:solidFill>
              </a:rPr>
              <a:t>補助延攬</a:t>
            </a:r>
            <a:r>
              <a:rPr lang="en-US" altLang="zh-TW" sz="1600" b="0" dirty="0">
                <a:solidFill>
                  <a:schemeClr val="tx1"/>
                </a:solidFill>
              </a:rPr>
              <a:t>(</a:t>
            </a:r>
            <a:r>
              <a:rPr lang="zh-TW" altLang="en-US" sz="1600" b="0" dirty="0">
                <a:solidFill>
                  <a:schemeClr val="tx1"/>
                </a:solidFill>
              </a:rPr>
              <a:t>聘</a:t>
            </a:r>
            <a:r>
              <a:rPr lang="en-US" altLang="zh-TW" sz="1600" b="0" dirty="0">
                <a:solidFill>
                  <a:schemeClr val="tx1"/>
                </a:solidFill>
              </a:rPr>
              <a:t>)</a:t>
            </a:r>
            <a:r>
              <a:rPr lang="zh-TW" altLang="en-US" sz="1600" b="0" dirty="0">
                <a:solidFill>
                  <a:schemeClr val="tx1"/>
                </a:solidFill>
              </a:rPr>
              <a:t>人才各項費用收支報告表</a:t>
            </a: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91</a:t>
            </a:fld>
            <a:endParaRPr lang="en-US" dirty="0"/>
          </a:p>
        </p:txBody>
      </p:sp>
    </p:spTree>
    <p:extLst>
      <p:ext uri="{BB962C8B-B14F-4D97-AF65-F5344CB8AC3E}">
        <p14:creationId xmlns:p14="http://schemas.microsoft.com/office/powerpoint/2010/main" val="1393084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r>
              <a:rPr lang="en-US" altLang="zh-TW" dirty="0">
                <a:solidFill>
                  <a:schemeClr val="accent5">
                    <a:lumMod val="50000"/>
                  </a:schemeClr>
                </a:solidFill>
                <a:cs typeface="Times New Roman" panose="02020603050405020304" pitchFamily="18" charset="0"/>
              </a:rPr>
              <a:t>7.3.</a:t>
            </a:r>
            <a:r>
              <a:rPr lang="zh-TW" altLang="en-US" dirty="0">
                <a:solidFill>
                  <a:schemeClr val="accent5">
                    <a:lumMod val="50000"/>
                  </a:schemeClr>
                </a:solidFill>
                <a:cs typeface="Times New Roman" panose="02020603050405020304" pitchFamily="18" charset="0"/>
              </a:rPr>
              <a:t> 其他計畫</a:t>
            </a:r>
          </a:p>
        </p:txBody>
      </p:sp>
      <p:sp>
        <p:nvSpPr>
          <p:cNvPr id="6" name="內容版面配置區 2"/>
          <p:cNvSpPr>
            <a:spLocks noGrp="1"/>
          </p:cNvSpPr>
          <p:nvPr>
            <p:ph idx="1"/>
          </p:nvPr>
        </p:nvSpPr>
        <p:spPr>
          <a:xfrm>
            <a:off x="645740" y="1741958"/>
            <a:ext cx="7886700" cy="4351338"/>
          </a:xfrm>
        </p:spPr>
        <p:txBody>
          <a:bodyPr/>
          <a:lstStyle/>
          <a:p>
            <a:pPr marL="228600" lvl="1" indent="-227013" defTabSz="912813">
              <a:spcBef>
                <a:spcPts val="1000"/>
              </a:spcBef>
              <a:buFont typeface="Wingdings" pitchFamily="2" charset="2"/>
              <a:buChar char="u"/>
            </a:pPr>
            <a:r>
              <a:rPr lang="zh-TW" altLang="en-US" sz="2200" dirty="0">
                <a:solidFill>
                  <a:schemeClr val="tx1"/>
                </a:solidFill>
              </a:rPr>
              <a:t>表單路徑：會計室</a:t>
            </a:r>
            <a:r>
              <a:rPr lang="en-US" altLang="zh-TW" sz="2200" dirty="0">
                <a:solidFill>
                  <a:schemeClr val="tx1"/>
                </a:solidFill>
              </a:rPr>
              <a:t>/</a:t>
            </a:r>
            <a:r>
              <a:rPr lang="zh-TW" altLang="en-US" sz="2200" dirty="0">
                <a:solidFill>
                  <a:schemeClr val="tx1"/>
                </a:solidFill>
              </a:rPr>
              <a:t>表單下載</a:t>
            </a:r>
            <a:r>
              <a:rPr lang="en-US" altLang="zh-TW" sz="2200" dirty="0">
                <a:solidFill>
                  <a:schemeClr val="tx1"/>
                </a:solidFill>
              </a:rPr>
              <a:t>/</a:t>
            </a:r>
            <a:r>
              <a:rPr lang="zh-TW" altLang="en-US" sz="2200" dirty="0">
                <a:solidFill>
                  <a:schemeClr val="tx1"/>
                </a:solidFill>
              </a:rPr>
              <a:t>其他單位或廠商</a:t>
            </a:r>
            <a:endParaRPr lang="en-US" altLang="zh-TW" sz="2200" dirty="0">
              <a:solidFill>
                <a:schemeClr val="tx1"/>
              </a:solidFill>
            </a:endParaRPr>
          </a:p>
          <a:p>
            <a:pPr marL="228600" lvl="1" indent="-227013" defTabSz="912813">
              <a:spcBef>
                <a:spcPts val="1000"/>
              </a:spcBef>
              <a:buFont typeface="Wingdings" pitchFamily="2" charset="2"/>
              <a:buChar char="u"/>
            </a:pPr>
            <a:r>
              <a:rPr lang="en-US" altLang="zh-TW" sz="1600" dirty="0">
                <a:solidFill>
                  <a:schemeClr val="tx1"/>
                </a:solidFill>
                <a:hlinkClick r:id="rId2"/>
              </a:rPr>
              <a:t>https://account.ypu.edu.tw/p/405-1007-52583,c15.php?Lang=zh-tw</a:t>
            </a:r>
            <a:endParaRPr lang="en-US" altLang="zh-TW" sz="1600" dirty="0">
              <a:solidFill>
                <a:schemeClr val="tx1"/>
              </a:solidFill>
            </a:endParaRPr>
          </a:p>
          <a:p>
            <a:pPr marL="228600" lvl="1" indent="-227013" defTabSz="912813">
              <a:spcBef>
                <a:spcPts val="1000"/>
              </a:spcBef>
              <a:buFont typeface="Wingdings" pitchFamily="2" charset="2"/>
              <a:buChar char="u"/>
            </a:pPr>
            <a:r>
              <a:rPr lang="zh-TW" altLang="en-US" sz="2200" b="0" dirty="0">
                <a:solidFill>
                  <a:schemeClr val="tx1"/>
                </a:solidFill>
                <a:latin typeface="Arial" pitchFamily="34" charset="0"/>
              </a:rPr>
              <a:t>產學合作收支明細表</a:t>
            </a:r>
            <a:r>
              <a:rPr lang="zh-TW" altLang="en-US" sz="2200" b="0" dirty="0">
                <a:solidFill>
                  <a:schemeClr val="tx1"/>
                </a:solidFill>
              </a:rPr>
              <a:t>。</a:t>
            </a:r>
            <a:endParaRPr lang="zh-TW" altLang="en-US" sz="2200" b="0" dirty="0">
              <a:solidFill>
                <a:schemeClr val="tx1"/>
              </a:solidFill>
              <a:latin typeface="Arial" pitchFamily="34" charset="0"/>
            </a:endParaRPr>
          </a:p>
          <a:p>
            <a:pPr marL="458787" indent="-457200">
              <a:buFont typeface="+mj-lt"/>
              <a:buAutoNum type="arabicPeriod"/>
            </a:pPr>
            <a:r>
              <a:rPr lang="zh-TW" altLang="en-US" sz="2200" b="0" dirty="0">
                <a:solidFill>
                  <a:schemeClr val="tx1"/>
                </a:solidFill>
              </a:rPr>
              <a:t>專、兼任助理人員</a:t>
            </a:r>
            <a:r>
              <a:rPr lang="en-US" altLang="zh-TW" sz="2200" b="0" dirty="0">
                <a:solidFill>
                  <a:schemeClr val="tx1"/>
                </a:solidFill>
              </a:rPr>
              <a:t>(</a:t>
            </a:r>
            <a:r>
              <a:rPr lang="zh-TW" altLang="en-US" sz="2200" b="0" dirty="0">
                <a:solidFill>
                  <a:schemeClr val="tx1"/>
                </a:solidFill>
              </a:rPr>
              <a:t>含臨時工</a:t>
            </a:r>
            <a:r>
              <a:rPr lang="en-US" altLang="zh-TW" sz="2200" b="0" dirty="0">
                <a:solidFill>
                  <a:schemeClr val="tx1"/>
                </a:solidFill>
              </a:rPr>
              <a:t>)</a:t>
            </a:r>
            <a:r>
              <a:rPr lang="zh-TW" altLang="en-US" sz="2200" b="0" dirty="0">
                <a:solidFill>
                  <a:schemeClr val="tx1"/>
                </a:solidFill>
              </a:rPr>
              <a:t>聘用申請表。</a:t>
            </a:r>
          </a:p>
          <a:p>
            <a:pPr marL="458787" indent="-457200">
              <a:buFont typeface="+mj-lt"/>
              <a:buAutoNum type="arabicPeriod"/>
            </a:pPr>
            <a:r>
              <a:rPr lang="zh-TW" altLang="en-US" sz="2200" b="0" dirty="0">
                <a:solidFill>
                  <a:schemeClr val="tx1"/>
                </a:solidFill>
              </a:rPr>
              <a:t>助理人員證件黏貼表。</a:t>
            </a:r>
          </a:p>
          <a:p>
            <a:pPr marL="458787" indent="-457200">
              <a:buFont typeface="+mj-lt"/>
              <a:buAutoNum type="arabicPeriod"/>
            </a:pPr>
            <a:r>
              <a:rPr lang="zh-TW" altLang="en-US" sz="2200" b="0" dirty="0">
                <a:solidFill>
                  <a:schemeClr val="tx1"/>
                </a:solidFill>
              </a:rPr>
              <a:t>臨時工工作時數表。</a:t>
            </a:r>
          </a:p>
          <a:p>
            <a:pPr marL="458787" indent="-457200">
              <a:buFont typeface="+mj-lt"/>
              <a:buAutoNum type="arabicPeriod"/>
            </a:pPr>
            <a:r>
              <a:rPr lang="zh-TW" altLang="en-US" sz="2200" b="0" dirty="0">
                <a:solidFill>
                  <a:schemeClr val="tx1"/>
                </a:solidFill>
              </a:rPr>
              <a:t>黏貼憑證 </a:t>
            </a:r>
            <a:r>
              <a:rPr lang="en-US" altLang="zh-TW" sz="2200" b="0" dirty="0">
                <a:solidFill>
                  <a:schemeClr val="tx1"/>
                </a:solidFill>
              </a:rPr>
              <a:t>(</a:t>
            </a:r>
            <a:r>
              <a:rPr lang="zh-TW" altLang="en-US" sz="2200" b="0" dirty="0">
                <a:solidFill>
                  <a:schemeClr val="tx1"/>
                </a:solidFill>
              </a:rPr>
              <a:t>管理費適用</a:t>
            </a:r>
            <a:r>
              <a:rPr lang="en-US" altLang="zh-TW" sz="2200" b="0" dirty="0">
                <a:solidFill>
                  <a:schemeClr val="tx1"/>
                </a:solidFill>
              </a:rPr>
              <a:t>)</a:t>
            </a:r>
            <a:r>
              <a:rPr lang="zh-TW" altLang="en-US" sz="2200" b="0" dirty="0">
                <a:solidFill>
                  <a:schemeClr val="tx1"/>
                </a:solidFill>
              </a:rPr>
              <a:t>。</a:t>
            </a:r>
            <a:endParaRPr lang="en-US" altLang="zh-TW" sz="2200" b="0" dirty="0">
              <a:solidFill>
                <a:schemeClr val="tx1"/>
              </a:solidFill>
            </a:endParaRPr>
          </a:p>
          <a:p>
            <a:pPr marL="458787" indent="-457200">
              <a:buFont typeface="+mj-lt"/>
              <a:buAutoNum type="arabicPeriod"/>
            </a:pPr>
            <a:r>
              <a:rPr lang="zh-TW" altLang="en-US" sz="2200" b="0" dirty="0">
                <a:solidFill>
                  <a:schemeClr val="tx1"/>
                </a:solidFill>
              </a:rPr>
              <a:t>管理費領據。</a:t>
            </a:r>
          </a:p>
          <a:p>
            <a:endParaRPr lang="zh-TW" altLang="en-US" sz="2200" b="0" dirty="0">
              <a:solidFill>
                <a:schemeClr val="tx1"/>
              </a:solidFill>
            </a:endParaRPr>
          </a:p>
        </p:txBody>
      </p:sp>
      <p:sp>
        <p:nvSpPr>
          <p:cNvPr id="7" name="投影片編號版面配置區 3"/>
          <p:cNvSpPr>
            <a:spLocks noGrp="1"/>
          </p:cNvSpPr>
          <p:nvPr>
            <p:ph type="sldNum" sz="quarter" idx="12"/>
          </p:nvPr>
        </p:nvSpPr>
        <p:spPr/>
        <p:txBody>
          <a:bodyPr/>
          <a:lstStyle/>
          <a:p>
            <a:pPr>
              <a:defRPr/>
            </a:pPr>
            <a:fld id="{7CE83161-681E-4481-ABCF-F2B2DED19BFF}" type="slidenum">
              <a:rPr lang="en-US" altLang="zh-TW" smtClean="0"/>
              <a:pPr>
                <a:defRPr/>
              </a:pPr>
              <a:t>92</a:t>
            </a:fld>
            <a:endParaRPr lang="en-US" dirty="0"/>
          </a:p>
        </p:txBody>
      </p:sp>
    </p:spTree>
    <p:extLst>
      <p:ext uri="{BB962C8B-B14F-4D97-AF65-F5344CB8AC3E}">
        <p14:creationId xmlns:p14="http://schemas.microsoft.com/office/powerpoint/2010/main" val="35704712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u="sng" dirty="0">
                <a:solidFill>
                  <a:srgbClr val="0000FF"/>
                </a:solidFill>
              </a:rPr>
              <a:t>8.</a:t>
            </a:r>
            <a:r>
              <a:rPr lang="zh-TW" altLang="zh-TW" u="sng" dirty="0">
                <a:solidFill>
                  <a:srgbClr val="0000FF"/>
                </a:solidFill>
              </a:rPr>
              <a:t>教育部補</a:t>
            </a:r>
            <a:r>
              <a:rPr lang="en-US" altLang="zh-TW" dirty="0">
                <a:solidFill>
                  <a:srgbClr val="0000FF"/>
                </a:solidFill>
              </a:rPr>
              <a:t>(</a:t>
            </a:r>
            <a:r>
              <a:rPr lang="zh-TW" altLang="en-US" dirty="0">
                <a:solidFill>
                  <a:srgbClr val="0000FF"/>
                </a:solidFill>
              </a:rPr>
              <a:t>捐</a:t>
            </a:r>
            <a:r>
              <a:rPr lang="en-US" altLang="zh-TW" dirty="0">
                <a:solidFill>
                  <a:srgbClr val="0000FF"/>
                </a:solidFill>
              </a:rPr>
              <a:t>)</a:t>
            </a:r>
            <a:r>
              <a:rPr lang="zh-TW" altLang="zh-TW" u="sng" dirty="0">
                <a:solidFill>
                  <a:srgbClr val="0000FF"/>
                </a:solidFill>
              </a:rPr>
              <a:t>助及委辦計畫經費報支</a:t>
            </a:r>
            <a:r>
              <a:rPr lang="en-US" altLang="zh-TW" u="sng" dirty="0">
                <a:solidFill>
                  <a:srgbClr val="0000FF"/>
                </a:solidFill>
              </a:rPr>
              <a:t>Q&amp;A</a:t>
            </a:r>
            <a:endParaRPr lang="zh-TW" altLang="zh-TW" dirty="0">
              <a:solidFill>
                <a:srgbClr val="0000FF"/>
              </a:solidFill>
            </a:endParaRPr>
          </a:p>
        </p:txBody>
      </p:sp>
      <p:sp>
        <p:nvSpPr>
          <p:cNvPr id="3" name="內容版面配置區 2"/>
          <p:cNvSpPr>
            <a:spLocks noGrp="1"/>
          </p:cNvSpPr>
          <p:nvPr>
            <p:ph idx="1"/>
          </p:nvPr>
        </p:nvSpPr>
        <p:spPr/>
        <p:txBody>
          <a:bodyPr>
            <a:normAutofit fontScale="62500" lnSpcReduction="20000"/>
          </a:bodyPr>
          <a:lstStyle/>
          <a:p>
            <a:r>
              <a:rPr lang="en-US" altLang="zh-TW" sz="1800" dirty="0">
                <a:hlinkClick r:id="rId2" action="ppaction://hlinksldjump"/>
              </a:rPr>
              <a:t>Q1.</a:t>
            </a:r>
            <a:r>
              <a:rPr lang="zh-TW" altLang="en-US" sz="1800" dirty="0">
                <a:hlinkClick r:id="rId2" action="ppaction://hlinksldjump"/>
              </a:rPr>
              <a:t>教育部補</a:t>
            </a:r>
            <a:r>
              <a:rPr lang="en-US" altLang="zh-TW" sz="1800" dirty="0">
                <a:hlinkClick r:id="rId2" action="ppaction://hlinksldjump"/>
              </a:rPr>
              <a:t>(</a:t>
            </a:r>
            <a:r>
              <a:rPr lang="zh-TW" altLang="en-US" sz="1800" dirty="0">
                <a:hlinkClick r:id="rId2" action="ppaction://hlinksldjump"/>
              </a:rPr>
              <a:t>捐</a:t>
            </a:r>
            <a:r>
              <a:rPr lang="en-US" altLang="zh-TW" sz="1800" dirty="0">
                <a:hlinkClick r:id="rId2" action="ppaction://hlinksldjump"/>
              </a:rPr>
              <a:t>)</a:t>
            </a:r>
            <a:r>
              <a:rPr lang="zh-TW" altLang="en-US" sz="1800" dirty="0">
                <a:hlinkClick r:id="rId2" action="ppaction://hlinksldjump"/>
              </a:rPr>
              <a:t>助計畫不能報支的經費有哪些？</a:t>
            </a:r>
            <a:endParaRPr lang="en-US" altLang="zh-TW" sz="1800" dirty="0"/>
          </a:p>
          <a:p>
            <a:r>
              <a:rPr lang="en-US" altLang="zh-TW" sz="1800" dirty="0">
                <a:hlinkClick r:id="rId3" action="ppaction://hlinksldjump"/>
              </a:rPr>
              <a:t>Q2.</a:t>
            </a:r>
            <a:r>
              <a:rPr lang="zh-TW" altLang="zh-TW" sz="1800" dirty="0">
                <a:hlinkClick r:id="rId3" action="ppaction://hlinksldjump"/>
              </a:rPr>
              <a:t>教育部補</a:t>
            </a:r>
            <a:r>
              <a:rPr lang="en-US" altLang="zh-TW" sz="1800" dirty="0">
                <a:hlinkClick r:id="rId3" action="ppaction://hlinksldjump"/>
              </a:rPr>
              <a:t>(</a:t>
            </a:r>
            <a:r>
              <a:rPr lang="zh-TW" altLang="en-US" sz="1800" dirty="0">
                <a:hlinkClick r:id="rId3" action="ppaction://hlinksldjump"/>
              </a:rPr>
              <a:t>捐</a:t>
            </a:r>
            <a:r>
              <a:rPr lang="en-US" altLang="zh-TW" sz="1800" dirty="0">
                <a:hlinkClick r:id="rId3" action="ppaction://hlinksldjump"/>
              </a:rPr>
              <a:t>)</a:t>
            </a:r>
            <a:r>
              <a:rPr lang="zh-TW" altLang="zh-TW" sz="1800" dirty="0">
                <a:hlinkClick r:id="rId3" action="ppaction://hlinksldjump"/>
              </a:rPr>
              <a:t>助計畫本校人員可否支領工作費？</a:t>
            </a:r>
            <a:endParaRPr lang="en-US" altLang="zh-TW" sz="1800" dirty="0"/>
          </a:p>
          <a:p>
            <a:r>
              <a:rPr lang="en-US" altLang="zh-TW" sz="1800" dirty="0">
                <a:hlinkClick r:id="rId4" action="ppaction://hlinksldjump"/>
              </a:rPr>
              <a:t>Q3.</a:t>
            </a:r>
            <a:r>
              <a:rPr lang="zh-TW" altLang="zh-TW" sz="1800" dirty="0">
                <a:hlinkClick r:id="rId4" action="ppaction://hlinksldjump"/>
              </a:rPr>
              <a:t>教育部補</a:t>
            </a:r>
            <a:r>
              <a:rPr lang="en-US" altLang="zh-TW" sz="1800" dirty="0">
                <a:hlinkClick r:id="rId4" action="ppaction://hlinksldjump"/>
              </a:rPr>
              <a:t>(</a:t>
            </a:r>
            <a:r>
              <a:rPr lang="zh-TW" altLang="en-US" sz="1800" dirty="0">
                <a:hlinkClick r:id="rId4" action="ppaction://hlinksldjump"/>
              </a:rPr>
              <a:t>捐</a:t>
            </a:r>
            <a:r>
              <a:rPr lang="en-US" altLang="zh-TW" sz="1800" dirty="0">
                <a:hlinkClick r:id="rId4" action="ppaction://hlinksldjump"/>
              </a:rPr>
              <a:t>)</a:t>
            </a:r>
            <a:r>
              <a:rPr lang="zh-TW" altLang="zh-TW" sz="1800" dirty="0">
                <a:hlinkClick r:id="rId4" action="ppaction://hlinksldjump"/>
              </a:rPr>
              <a:t>助及委辦計畫可否發放獎金、獎品、紀念品或禮品？</a:t>
            </a:r>
            <a:endParaRPr lang="en-US" altLang="zh-TW" sz="1800" dirty="0"/>
          </a:p>
          <a:p>
            <a:r>
              <a:rPr lang="en-US" altLang="zh-TW" sz="1800" dirty="0">
                <a:hlinkClick r:id="rId5" action="ppaction://hlinksldjump"/>
              </a:rPr>
              <a:t>Q4.</a:t>
            </a:r>
            <a:r>
              <a:rPr lang="zh-TW" altLang="zh-TW" sz="1800" dirty="0">
                <a:hlinkClick r:id="rId5" action="ppaction://hlinksldjump"/>
              </a:rPr>
              <a:t>教育部委辦計畫行政管理費如何報支？</a:t>
            </a:r>
            <a:endParaRPr lang="en-US" altLang="zh-TW" sz="1800" dirty="0"/>
          </a:p>
          <a:p>
            <a:r>
              <a:rPr lang="en-US" altLang="zh-TW" sz="1800" dirty="0">
                <a:hlinkClick r:id="rId5" action="ppaction://hlinksldjump"/>
              </a:rPr>
              <a:t>Q5.</a:t>
            </a:r>
            <a:r>
              <a:rPr lang="zh-TW" altLang="zh-TW" sz="1800" dirty="0">
                <a:hlinkClick r:id="rId5" action="ppaction://hlinksldjump"/>
              </a:rPr>
              <a:t>教育部計畫案假日辦活動，需支付學校工友加班費，惟教育部不補助該加班費，可否以工讀費或工作費支付？</a:t>
            </a:r>
            <a:endParaRPr lang="en-US" altLang="zh-TW" sz="1800" dirty="0"/>
          </a:p>
          <a:p>
            <a:r>
              <a:rPr lang="en-US" altLang="zh-TW" sz="1800" dirty="0">
                <a:hlinkClick r:id="rId6" action="ppaction://hlinksldjump"/>
              </a:rPr>
              <a:t>Q6.</a:t>
            </a:r>
            <a:r>
              <a:rPr lang="zh-TW" altLang="zh-TW" sz="1800" dirty="0">
                <a:hlinkClick r:id="rId6" action="ppaction://hlinksldjump"/>
              </a:rPr>
              <a:t>教育部補</a:t>
            </a:r>
            <a:r>
              <a:rPr lang="en-US" altLang="zh-TW" sz="1800" dirty="0">
                <a:hlinkClick r:id="rId6" action="ppaction://hlinksldjump"/>
              </a:rPr>
              <a:t>(</a:t>
            </a:r>
            <a:r>
              <a:rPr lang="zh-TW" altLang="en-US" sz="1800" dirty="0">
                <a:hlinkClick r:id="rId6" action="ppaction://hlinksldjump"/>
              </a:rPr>
              <a:t>捐</a:t>
            </a:r>
            <a:r>
              <a:rPr lang="en-US" altLang="zh-TW" sz="1800" dirty="0">
                <a:hlinkClick r:id="rId6" action="ppaction://hlinksldjump"/>
              </a:rPr>
              <a:t>)</a:t>
            </a:r>
            <a:r>
              <a:rPr lang="zh-TW" altLang="zh-TW" sz="1800" dirty="0">
                <a:hlinkClick r:id="rId6" action="ppaction://hlinksldjump"/>
              </a:rPr>
              <a:t>助及委辦計畫申請及經費執行之流程為何？</a:t>
            </a:r>
            <a:r>
              <a:rPr lang="en-US" altLang="zh-TW" sz="1800" dirty="0"/>
              <a:t> </a:t>
            </a:r>
          </a:p>
          <a:p>
            <a:r>
              <a:rPr lang="en-US" altLang="zh-TW" sz="1800" dirty="0">
                <a:hlinkClick r:id="rId7" action="ppaction://hlinksldjump"/>
              </a:rPr>
              <a:t>Q7.</a:t>
            </a:r>
            <a:r>
              <a:rPr lang="zh-TW" altLang="zh-TW" sz="1800" dirty="0">
                <a:hlinkClick r:id="rId7" action="ppaction://hlinksldjump"/>
              </a:rPr>
              <a:t>教育部補</a:t>
            </a:r>
            <a:r>
              <a:rPr lang="en-US" altLang="zh-TW" sz="1800" dirty="0">
                <a:hlinkClick r:id="rId7" action="ppaction://hlinksldjump"/>
              </a:rPr>
              <a:t>(</a:t>
            </a:r>
            <a:r>
              <a:rPr lang="zh-TW" altLang="en-US" sz="1800" dirty="0">
                <a:hlinkClick r:id="rId7" action="ppaction://hlinksldjump"/>
              </a:rPr>
              <a:t>捐</a:t>
            </a:r>
            <a:r>
              <a:rPr lang="en-US" altLang="zh-TW" sz="1800" dirty="0">
                <a:hlinkClick r:id="rId7" action="ppaction://hlinksldjump"/>
              </a:rPr>
              <a:t>)</a:t>
            </a:r>
            <a:r>
              <a:rPr lang="zh-TW" altLang="zh-TW" sz="1800" dirty="0">
                <a:hlinkClick r:id="rId7" action="ppaction://hlinksldjump"/>
              </a:rPr>
              <a:t>助及委辦計畫經費之流用規定為何？</a:t>
            </a:r>
            <a:endParaRPr lang="en-US" altLang="zh-TW" sz="1800" dirty="0"/>
          </a:p>
          <a:p>
            <a:r>
              <a:rPr lang="en-US" altLang="zh-TW" sz="1800" dirty="0">
                <a:hlinkClick r:id="rId8" action="ppaction://hlinksldjump"/>
              </a:rPr>
              <a:t>Q8.</a:t>
            </a:r>
            <a:r>
              <a:rPr lang="zh-TW" altLang="zh-TW" sz="1800" dirty="0">
                <a:hlinkClick r:id="rId8" action="ppaction://hlinksldjump"/>
              </a:rPr>
              <a:t>教育部補</a:t>
            </a:r>
            <a:r>
              <a:rPr lang="en-US" altLang="zh-TW" sz="1800" dirty="0">
                <a:hlinkClick r:id="rId8" action="ppaction://hlinksldjump"/>
              </a:rPr>
              <a:t>(</a:t>
            </a:r>
            <a:r>
              <a:rPr lang="zh-TW" altLang="en-US" sz="1800" dirty="0">
                <a:hlinkClick r:id="rId8" action="ppaction://hlinksldjump"/>
              </a:rPr>
              <a:t>捐</a:t>
            </a:r>
            <a:r>
              <a:rPr lang="en-US" altLang="zh-TW" sz="1800" dirty="0">
                <a:hlinkClick r:id="rId8" action="ppaction://hlinksldjump"/>
              </a:rPr>
              <a:t>)</a:t>
            </a:r>
            <a:r>
              <a:rPr lang="zh-TW" altLang="zh-TW" sz="1800" dirty="0">
                <a:hlinkClick r:id="rId8" action="ppaction://hlinksldjump"/>
              </a:rPr>
              <a:t>助及委辦計畫結案時應注意哪些事項？</a:t>
            </a:r>
            <a:endParaRPr lang="en-US" altLang="zh-TW" sz="1800" dirty="0"/>
          </a:p>
          <a:p>
            <a:r>
              <a:rPr lang="en-US" altLang="zh-TW" sz="1800" dirty="0">
                <a:hlinkClick r:id="rId9" action="ppaction://hlinksldjump"/>
              </a:rPr>
              <a:t>Q9.</a:t>
            </a:r>
            <a:r>
              <a:rPr lang="zh-TW" altLang="zh-TW" sz="1800" dirty="0">
                <a:hlinkClick r:id="rId9" action="ppaction://hlinksldjump"/>
              </a:rPr>
              <a:t>教育部補</a:t>
            </a:r>
            <a:r>
              <a:rPr lang="en-US" altLang="zh-TW" sz="1800" dirty="0">
                <a:hlinkClick r:id="rId9" action="ppaction://hlinksldjump"/>
              </a:rPr>
              <a:t>(</a:t>
            </a:r>
            <a:r>
              <a:rPr lang="zh-TW" altLang="en-US" sz="1800" dirty="0">
                <a:hlinkClick r:id="rId9" action="ppaction://hlinksldjump"/>
              </a:rPr>
              <a:t>捐</a:t>
            </a:r>
            <a:r>
              <a:rPr lang="en-US" altLang="zh-TW" sz="1800" dirty="0">
                <a:hlinkClick r:id="rId9" action="ppaction://hlinksldjump"/>
              </a:rPr>
              <a:t>)</a:t>
            </a:r>
            <a:r>
              <a:rPr lang="zh-TW" altLang="zh-TW" sz="1800" dirty="0">
                <a:hlinkClick r:id="rId9" action="ppaction://hlinksldjump"/>
              </a:rPr>
              <a:t>助及委辦計畫有關「出席費」之規定為何？</a:t>
            </a:r>
            <a:endParaRPr lang="en-US" altLang="zh-TW" sz="1800" dirty="0"/>
          </a:p>
          <a:p>
            <a:r>
              <a:rPr lang="en-US" altLang="zh-TW" sz="1800" dirty="0">
                <a:hlinkClick r:id="rId10" action="ppaction://hlinksldjump"/>
              </a:rPr>
              <a:t>Q10.</a:t>
            </a:r>
            <a:r>
              <a:rPr lang="zh-TW" altLang="zh-TW" sz="1800" dirty="0">
                <a:hlinkClick r:id="rId10" action="ppaction://hlinksldjump"/>
              </a:rPr>
              <a:t>教育部補</a:t>
            </a:r>
            <a:r>
              <a:rPr lang="en-US" altLang="zh-TW" sz="1800" dirty="0">
                <a:hlinkClick r:id="rId10" action="ppaction://hlinksldjump"/>
              </a:rPr>
              <a:t>(</a:t>
            </a:r>
            <a:r>
              <a:rPr lang="zh-TW" altLang="en-US" sz="1800" dirty="0">
                <a:hlinkClick r:id="rId10" action="ppaction://hlinksldjump"/>
              </a:rPr>
              <a:t>捐</a:t>
            </a:r>
            <a:r>
              <a:rPr lang="en-US" altLang="zh-TW" sz="1800" dirty="0">
                <a:hlinkClick r:id="rId10" action="ppaction://hlinksldjump"/>
              </a:rPr>
              <a:t>)</a:t>
            </a:r>
            <a:r>
              <a:rPr lang="zh-TW" altLang="zh-TW" sz="1800" dirty="0">
                <a:hlinkClick r:id="rId10" action="ppaction://hlinksldjump"/>
              </a:rPr>
              <a:t>助及委辦計畫有關「短程車資」之規定為何？</a:t>
            </a:r>
            <a:r>
              <a:rPr lang="en-US" altLang="zh-TW" sz="1800" dirty="0">
                <a:hlinkClick r:id="rId10" action="ppaction://hlinksldjump"/>
              </a:rPr>
              <a:t> </a:t>
            </a:r>
            <a:endParaRPr lang="en-US" altLang="zh-TW" sz="1800" dirty="0"/>
          </a:p>
          <a:p>
            <a:r>
              <a:rPr lang="en-US" altLang="zh-TW" sz="1800" dirty="0">
                <a:hlinkClick r:id="rId11" action="ppaction://hlinksldjump"/>
              </a:rPr>
              <a:t>Q11.</a:t>
            </a:r>
            <a:r>
              <a:rPr lang="zh-TW" altLang="en-US" sz="1800" dirty="0">
                <a:hlinkClick r:id="rId11" action="ppaction://hlinksldjump"/>
              </a:rPr>
              <a:t>教育部補</a:t>
            </a:r>
            <a:r>
              <a:rPr lang="en-US" altLang="zh-TW" sz="1800" dirty="0">
                <a:hlinkClick r:id="rId11" action="ppaction://hlinksldjump"/>
              </a:rPr>
              <a:t>(</a:t>
            </a:r>
            <a:r>
              <a:rPr lang="zh-TW" altLang="en-US" sz="1800" dirty="0">
                <a:hlinkClick r:id="rId11" action="ppaction://hlinksldjump"/>
              </a:rPr>
              <a:t>捐</a:t>
            </a:r>
            <a:r>
              <a:rPr lang="en-US" altLang="zh-TW" sz="1800" dirty="0">
                <a:hlinkClick r:id="rId11" action="ppaction://hlinksldjump"/>
              </a:rPr>
              <a:t>)</a:t>
            </a:r>
            <a:r>
              <a:rPr lang="zh-TW" altLang="en-US" sz="1800" dirty="0">
                <a:hlinkClick r:id="rId11" action="ppaction://hlinksldjump"/>
              </a:rPr>
              <a:t>助及委辦計畫有關「保險費」之規定為何？</a:t>
            </a:r>
            <a:endParaRPr lang="en-US" altLang="zh-TW" sz="1800" dirty="0"/>
          </a:p>
          <a:p>
            <a:r>
              <a:rPr lang="en-US" altLang="zh-TW" sz="1800" dirty="0">
                <a:hlinkClick r:id="rId12" action="ppaction://hlinksldjump"/>
              </a:rPr>
              <a:t>Q12.</a:t>
            </a:r>
            <a:r>
              <a:rPr lang="zh-TW" altLang="en-US" sz="1800" dirty="0">
                <a:hlinkClick r:id="rId12" action="ppaction://hlinksldjump"/>
              </a:rPr>
              <a:t>教育部補</a:t>
            </a:r>
            <a:r>
              <a:rPr lang="en-US" altLang="zh-TW" sz="1800" dirty="0">
                <a:hlinkClick r:id="rId12" action="ppaction://hlinksldjump"/>
              </a:rPr>
              <a:t>(</a:t>
            </a:r>
            <a:r>
              <a:rPr lang="zh-TW" altLang="en-US" sz="1800" dirty="0">
                <a:hlinkClick r:id="rId12" action="ppaction://hlinksldjump"/>
              </a:rPr>
              <a:t>捐</a:t>
            </a:r>
            <a:r>
              <a:rPr lang="en-US" altLang="zh-TW" sz="1800" dirty="0">
                <a:hlinkClick r:id="rId12" action="ppaction://hlinksldjump"/>
              </a:rPr>
              <a:t>)</a:t>
            </a:r>
            <a:r>
              <a:rPr lang="zh-TW" altLang="en-US" sz="1800" dirty="0">
                <a:hlinkClick r:id="rId12" action="ppaction://hlinksldjump"/>
              </a:rPr>
              <a:t>助及委辦計畫經費可否先行墊付，事後再請領款項？</a:t>
            </a:r>
            <a:endParaRPr lang="en-US" altLang="zh-TW" sz="1800" dirty="0"/>
          </a:p>
          <a:p>
            <a:pPr marL="1587" indent="0">
              <a:buNone/>
            </a:pPr>
            <a:endParaRPr lang="zh-TW" altLang="en-US" sz="18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93</a:t>
            </a:fld>
            <a:endParaRPr lang="en-US" altLang="en-US"/>
          </a:p>
        </p:txBody>
      </p:sp>
    </p:spTree>
    <p:extLst>
      <p:ext uri="{BB962C8B-B14F-4D97-AF65-F5344CB8AC3E}">
        <p14:creationId xmlns:p14="http://schemas.microsoft.com/office/powerpoint/2010/main" val="9504162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Q1.</a:t>
            </a:r>
            <a:r>
              <a:rPr lang="zh-TW" altLang="en-US" dirty="0"/>
              <a:t>教育部補助計畫不能報支的經費有哪些？</a:t>
            </a:r>
          </a:p>
        </p:txBody>
      </p:sp>
      <p:sp>
        <p:nvSpPr>
          <p:cNvPr id="3" name="內容版面配置區 2"/>
          <p:cNvSpPr>
            <a:spLocks noGrp="1"/>
          </p:cNvSpPr>
          <p:nvPr>
            <p:ph idx="1"/>
          </p:nvPr>
        </p:nvSpPr>
        <p:spPr>
          <a:xfrm>
            <a:off x="628650" y="1847850"/>
            <a:ext cx="7886700" cy="4351338"/>
          </a:xfrm>
        </p:spPr>
        <p:txBody>
          <a:bodyPr/>
          <a:lstStyle/>
          <a:p>
            <a:r>
              <a:rPr lang="en-US" altLang="zh-TW" sz="2600" dirty="0"/>
              <a:t>A</a:t>
            </a:r>
            <a:r>
              <a:rPr lang="zh-TW" altLang="en-US" sz="2600" dirty="0"/>
              <a:t>：依據教育部補</a:t>
            </a:r>
            <a:r>
              <a:rPr lang="en-US" altLang="zh-TW" sz="2800" dirty="0"/>
              <a:t>(</a:t>
            </a:r>
            <a:r>
              <a:rPr lang="zh-TW" altLang="en-US" sz="2800" dirty="0"/>
              <a:t>捐</a:t>
            </a:r>
            <a:r>
              <a:rPr lang="en-US" altLang="zh-TW" sz="2800" dirty="0"/>
              <a:t>)</a:t>
            </a:r>
            <a:r>
              <a:rPr lang="zh-TW" altLang="en-US" sz="2600" dirty="0"/>
              <a:t>助及委辦經費核撥結報作業要點規定下列經費不予補助</a:t>
            </a:r>
            <a:r>
              <a:rPr lang="en-US" altLang="zh-TW" sz="2600" dirty="0"/>
              <a:t>:   </a:t>
            </a:r>
            <a:endParaRPr lang="zh-TW" altLang="en-US" sz="2600" dirty="0"/>
          </a:p>
          <a:p>
            <a:endParaRPr lang="zh-TW" altLang="en-US" sz="26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94</a:t>
            </a:fld>
            <a:endParaRPr lang="en-US" altLang="en-US"/>
          </a:p>
        </p:txBody>
      </p:sp>
      <p:graphicFrame>
        <p:nvGraphicFramePr>
          <p:cNvPr id="5" name="內容版面配置區 4"/>
          <p:cNvGraphicFramePr>
            <a:graphicFrameLocks/>
          </p:cNvGraphicFramePr>
          <p:nvPr>
            <p:extLst>
              <p:ext uri="{D42A27DB-BD31-4B8C-83A1-F6EECF244321}">
                <p14:modId xmlns:p14="http://schemas.microsoft.com/office/powerpoint/2010/main" val="2408943576"/>
              </p:ext>
            </p:extLst>
          </p:nvPr>
        </p:nvGraphicFramePr>
        <p:xfrm>
          <a:off x="628650" y="2780928"/>
          <a:ext cx="7886700" cy="3396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7184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Q2.</a:t>
            </a:r>
            <a:r>
              <a:rPr lang="zh-TW" altLang="zh-TW" dirty="0"/>
              <a:t>教育部補助計畫本校人員可否支領工作費？</a:t>
            </a:r>
            <a:endParaRPr lang="zh-TW" altLang="en-US" dirty="0"/>
          </a:p>
        </p:txBody>
      </p:sp>
      <p:sp>
        <p:nvSpPr>
          <p:cNvPr id="3" name="內容版面配置區 2"/>
          <p:cNvSpPr>
            <a:spLocks noGrp="1"/>
          </p:cNvSpPr>
          <p:nvPr>
            <p:ph idx="1"/>
          </p:nvPr>
        </p:nvSpPr>
        <p:spPr/>
        <p:txBody>
          <a:bodyPr/>
          <a:lstStyle/>
          <a:p>
            <a:pPr marL="719138" indent="-719138">
              <a:buNone/>
            </a:pPr>
            <a:r>
              <a:rPr lang="en-US" altLang="zh-TW" dirty="0"/>
              <a:t>A</a:t>
            </a:r>
            <a:r>
              <a:rPr lang="zh-TW" altLang="zh-TW" dirty="0"/>
              <a:t>：不可。補助計畫之業務推動屬受補助機關、學校或團體本質工作，故除實際擔任授課人員，得依規定支領講座鐘點費外，</a:t>
            </a:r>
            <a:r>
              <a:rPr lang="zh-TW" altLang="zh-TW" dirty="0">
                <a:solidFill>
                  <a:srgbClr val="FF0000"/>
                </a:solidFill>
              </a:rPr>
              <a:t>校內人員不得於計畫中支領下列經費：</a:t>
            </a:r>
          </a:p>
          <a:p>
            <a:pPr marL="541338" indent="-541338">
              <a:buNone/>
            </a:pPr>
            <a:r>
              <a:rPr lang="en-US" altLang="zh-TW" dirty="0">
                <a:solidFill>
                  <a:schemeClr val="tx1"/>
                </a:solidFill>
              </a:rPr>
              <a:t>     </a:t>
            </a:r>
            <a:r>
              <a:rPr lang="zh-TW" altLang="zh-TW" dirty="0">
                <a:solidFill>
                  <a:schemeClr val="tx1"/>
                </a:solidFill>
              </a:rPr>
              <a:t>（</a:t>
            </a:r>
            <a:r>
              <a:rPr lang="en-US" altLang="zh-TW" dirty="0">
                <a:solidFill>
                  <a:schemeClr val="tx1"/>
                </a:solidFill>
              </a:rPr>
              <a:t>1</a:t>
            </a:r>
            <a:r>
              <a:rPr lang="zh-TW" altLang="zh-TW" dirty="0">
                <a:solidFill>
                  <a:schemeClr val="tx1"/>
                </a:solidFill>
              </a:rPr>
              <a:t>）出席費（</a:t>
            </a:r>
            <a:r>
              <a:rPr lang="en-US" altLang="zh-TW" dirty="0">
                <a:solidFill>
                  <a:schemeClr val="tx1"/>
                </a:solidFill>
              </a:rPr>
              <a:t>2</a:t>
            </a:r>
            <a:r>
              <a:rPr lang="zh-TW" altLang="zh-TW" dirty="0">
                <a:solidFill>
                  <a:schemeClr val="tx1"/>
                </a:solidFill>
              </a:rPr>
              <a:t>）稿費（</a:t>
            </a:r>
            <a:r>
              <a:rPr lang="en-US" altLang="zh-TW" dirty="0">
                <a:solidFill>
                  <a:schemeClr val="tx1"/>
                </a:solidFill>
              </a:rPr>
              <a:t>3</a:t>
            </a:r>
            <a:r>
              <a:rPr lang="zh-TW" altLang="zh-TW" dirty="0">
                <a:solidFill>
                  <a:schemeClr val="tx1"/>
                </a:solidFill>
              </a:rPr>
              <a:t>）審查費（</a:t>
            </a:r>
            <a:r>
              <a:rPr lang="en-US" altLang="zh-TW" dirty="0">
                <a:solidFill>
                  <a:schemeClr val="tx1"/>
                </a:solidFill>
              </a:rPr>
              <a:t>4</a:t>
            </a:r>
            <a:r>
              <a:rPr lang="zh-TW" altLang="zh-TW" dirty="0">
                <a:solidFill>
                  <a:schemeClr val="tx1"/>
                </a:solidFill>
              </a:rPr>
              <a:t>）</a:t>
            </a:r>
            <a:r>
              <a:rPr lang="en-US" altLang="zh-TW" dirty="0">
                <a:solidFill>
                  <a:schemeClr val="tx1"/>
                </a:solidFill>
              </a:rPr>
              <a:t> </a:t>
            </a:r>
            <a:r>
              <a:rPr lang="zh-TW" altLang="zh-TW" dirty="0">
                <a:solidFill>
                  <a:schemeClr val="tx1"/>
                </a:solidFill>
              </a:rPr>
              <a:t>工作費（</a:t>
            </a:r>
            <a:r>
              <a:rPr lang="en-US" altLang="zh-TW" dirty="0">
                <a:solidFill>
                  <a:schemeClr val="tx1"/>
                </a:solidFill>
              </a:rPr>
              <a:t>5</a:t>
            </a:r>
            <a:r>
              <a:rPr lang="zh-TW" altLang="zh-TW" dirty="0">
                <a:solidFill>
                  <a:schemeClr val="tx1"/>
                </a:solidFill>
              </a:rPr>
              <a:t>）主持費（</a:t>
            </a:r>
            <a:r>
              <a:rPr lang="en-US" altLang="zh-TW" dirty="0">
                <a:solidFill>
                  <a:schemeClr val="tx1"/>
                </a:solidFill>
              </a:rPr>
              <a:t>6</a:t>
            </a:r>
            <a:r>
              <a:rPr lang="zh-TW" altLang="zh-TW" dirty="0">
                <a:solidFill>
                  <a:schemeClr val="tx1"/>
                </a:solidFill>
              </a:rPr>
              <a:t>）引言費（</a:t>
            </a:r>
            <a:r>
              <a:rPr lang="en-US" altLang="zh-TW" dirty="0">
                <a:solidFill>
                  <a:schemeClr val="tx1"/>
                </a:solidFill>
              </a:rPr>
              <a:t>7</a:t>
            </a:r>
            <a:r>
              <a:rPr lang="zh-TW" altLang="zh-TW" dirty="0">
                <a:solidFill>
                  <a:schemeClr val="tx1"/>
                </a:solidFill>
              </a:rPr>
              <a:t>）諮詢費（</a:t>
            </a:r>
            <a:r>
              <a:rPr lang="en-US" altLang="zh-TW" dirty="0">
                <a:solidFill>
                  <a:schemeClr val="tx1"/>
                </a:solidFill>
              </a:rPr>
              <a:t>8</a:t>
            </a:r>
            <a:r>
              <a:rPr lang="zh-TW" altLang="zh-TW" dirty="0">
                <a:solidFill>
                  <a:schemeClr val="tx1"/>
                </a:solidFill>
              </a:rPr>
              <a:t>）訪視費（</a:t>
            </a:r>
            <a:r>
              <a:rPr lang="en-US" altLang="zh-TW" dirty="0">
                <a:solidFill>
                  <a:schemeClr val="tx1"/>
                </a:solidFill>
              </a:rPr>
              <a:t>9</a:t>
            </a:r>
            <a:r>
              <a:rPr lang="zh-TW" altLang="zh-TW" dirty="0">
                <a:solidFill>
                  <a:schemeClr val="tx1"/>
                </a:solidFill>
              </a:rPr>
              <a:t>）評鑑費（</a:t>
            </a:r>
            <a:r>
              <a:rPr lang="en-US" altLang="zh-TW" dirty="0">
                <a:solidFill>
                  <a:schemeClr val="tx1"/>
                </a:solidFill>
              </a:rPr>
              <a:t>10</a:t>
            </a:r>
            <a:r>
              <a:rPr lang="zh-TW" altLang="zh-TW" dirty="0">
                <a:solidFill>
                  <a:schemeClr val="tx1"/>
                </a:solidFill>
              </a:rPr>
              <a:t>）加班費</a:t>
            </a:r>
            <a:r>
              <a:rPr lang="en-US" altLang="zh-TW" dirty="0">
                <a:solidFill>
                  <a:schemeClr val="tx1"/>
                </a:solidFill>
              </a:rPr>
              <a:t>…</a:t>
            </a:r>
            <a:r>
              <a:rPr lang="zh-TW" altLang="zh-TW" dirty="0">
                <a:solidFill>
                  <a:schemeClr val="tx1"/>
                </a:solidFill>
              </a:rPr>
              <a:t>等相關酬勞。</a:t>
            </a:r>
            <a:r>
              <a:rPr lang="zh-TW" altLang="zh-TW" dirty="0">
                <a:solidFill>
                  <a:srgbClr val="FF0000"/>
                </a:solidFill>
              </a:rPr>
              <a:t>　</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95</a:t>
            </a:fld>
            <a:endParaRPr lang="en-US" altLang="en-US"/>
          </a:p>
        </p:txBody>
      </p:sp>
    </p:spTree>
    <p:extLst>
      <p:ext uri="{BB962C8B-B14F-4D97-AF65-F5344CB8AC3E}">
        <p14:creationId xmlns:p14="http://schemas.microsoft.com/office/powerpoint/2010/main" val="29642268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a:t>Q3.</a:t>
            </a:r>
            <a:r>
              <a:rPr lang="zh-TW" altLang="zh-TW" sz="3600" dirty="0"/>
              <a:t>教育部補</a:t>
            </a:r>
            <a:r>
              <a:rPr lang="en-US" altLang="zh-TW" sz="3600" dirty="0"/>
              <a:t>(</a:t>
            </a:r>
            <a:r>
              <a:rPr lang="zh-TW" altLang="en-US" sz="3600" dirty="0"/>
              <a:t>捐</a:t>
            </a:r>
            <a:r>
              <a:rPr lang="en-US" altLang="zh-TW" sz="3600" dirty="0"/>
              <a:t>)</a:t>
            </a:r>
            <a:r>
              <a:rPr lang="zh-TW" altLang="zh-TW" sz="3600" dirty="0"/>
              <a:t>助及委辦計畫可否發放獎金、獎品、紀念品或禮品？</a:t>
            </a:r>
            <a:endParaRPr lang="zh-TW" altLang="en-US" sz="3600" dirty="0"/>
          </a:p>
        </p:txBody>
      </p:sp>
      <p:sp>
        <p:nvSpPr>
          <p:cNvPr id="3" name="內容版面配置區 2"/>
          <p:cNvSpPr>
            <a:spLocks noGrp="1"/>
          </p:cNvSpPr>
          <p:nvPr>
            <p:ph idx="1"/>
          </p:nvPr>
        </p:nvSpPr>
        <p:spPr/>
        <p:txBody>
          <a:bodyPr/>
          <a:lstStyle/>
          <a:p>
            <a:pPr marL="1587" indent="0">
              <a:buNone/>
            </a:pPr>
            <a:r>
              <a:rPr lang="en-US" altLang="zh-TW" dirty="0"/>
              <a:t>A</a:t>
            </a:r>
            <a:r>
              <a:rPr lang="zh-TW" altLang="zh-TW" dirty="0"/>
              <a:t>：</a:t>
            </a:r>
            <a:r>
              <a:rPr lang="en-US" altLang="zh-TW" dirty="0"/>
              <a:t>1</a:t>
            </a:r>
            <a:r>
              <a:rPr lang="zh-TW" altLang="zh-TW" dirty="0"/>
              <a:t>、需經教育部核定經費項目為準。</a:t>
            </a:r>
          </a:p>
          <a:p>
            <a:pPr marL="1258888" indent="-1258888">
              <a:buNone/>
            </a:pPr>
            <a:r>
              <a:rPr lang="en-US" altLang="zh-TW" dirty="0"/>
              <a:t>      2</a:t>
            </a:r>
            <a:r>
              <a:rPr lang="zh-TW" altLang="zh-TW" dirty="0"/>
              <a:t>、依「教育部及所屬機關學校辦理各類會議講習訓練與研討（習）會相關管理措施及改進方案」規定</a:t>
            </a:r>
            <a:r>
              <a:rPr lang="zh-TW" altLang="en-US" dirty="0"/>
              <a:t>：</a:t>
            </a:r>
            <a:endParaRPr lang="en-US" altLang="zh-TW" dirty="0"/>
          </a:p>
          <a:p>
            <a:pPr marL="1485877" lvl="2" indent="-457200">
              <a:buFont typeface="Wingdings" panose="05000000000000000000" pitchFamily="2" charset="2"/>
              <a:buAutoNum type="circleNumWdWhitePlain"/>
            </a:pPr>
            <a:r>
              <a:rPr lang="zh-TW" altLang="zh-TW" sz="2400" dirty="0">
                <a:solidFill>
                  <a:schemeClr val="tx1"/>
                </a:solidFill>
              </a:rPr>
              <a:t>不得編列紀念品、</a:t>
            </a:r>
            <a:r>
              <a:rPr lang="en-US" altLang="zh-TW" sz="2400" dirty="0">
                <a:solidFill>
                  <a:schemeClr val="tx1"/>
                </a:solidFill>
              </a:rPr>
              <a:t> </a:t>
            </a:r>
            <a:r>
              <a:rPr lang="zh-TW" altLang="zh-TW" sz="2400" dirty="0">
                <a:solidFill>
                  <a:schemeClr val="tx1"/>
                </a:solidFill>
              </a:rPr>
              <a:t>禮品或宣導品之經費。</a:t>
            </a:r>
            <a:endParaRPr lang="en-US" altLang="zh-TW" sz="2400" dirty="0">
              <a:solidFill>
                <a:schemeClr val="tx1"/>
              </a:solidFill>
            </a:endParaRPr>
          </a:p>
          <a:p>
            <a:pPr marL="1485877" lvl="2" indent="-457200">
              <a:buFont typeface="Wingdings" panose="05000000000000000000" pitchFamily="2" charset="2"/>
              <a:buAutoNum type="circleNumWdWhitePlain"/>
            </a:pPr>
            <a:r>
              <a:rPr lang="zh-TW" altLang="zh-TW" sz="2400" dirty="0">
                <a:solidFill>
                  <a:schemeClr val="tx1"/>
                </a:solidFill>
              </a:rPr>
              <a:t>但必要頒發之獎品及依國際禮儀致贈外賓之禮品，不在此限。</a:t>
            </a:r>
          </a:p>
          <a:p>
            <a:endParaRPr lang="zh-TW" altLang="en-US"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96</a:t>
            </a:fld>
            <a:endParaRPr lang="en-US" altLang="en-US"/>
          </a:p>
        </p:txBody>
      </p:sp>
    </p:spTree>
    <p:extLst>
      <p:ext uri="{BB962C8B-B14F-4D97-AF65-F5344CB8AC3E}">
        <p14:creationId xmlns:p14="http://schemas.microsoft.com/office/powerpoint/2010/main" val="33283399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Q4.</a:t>
            </a:r>
            <a:r>
              <a:rPr lang="zh-TW" altLang="en-US" sz="3200" dirty="0"/>
              <a:t>教育部委辦計畫行政管理費如何報支？</a:t>
            </a:r>
          </a:p>
        </p:txBody>
      </p:sp>
      <p:sp>
        <p:nvSpPr>
          <p:cNvPr id="3" name="內容版面配置區 2"/>
          <p:cNvSpPr>
            <a:spLocks noGrp="1"/>
          </p:cNvSpPr>
          <p:nvPr>
            <p:ph idx="1"/>
          </p:nvPr>
        </p:nvSpPr>
        <p:spPr/>
        <p:txBody>
          <a:bodyPr/>
          <a:lstStyle/>
          <a:p>
            <a:pPr marL="719138" indent="-719138">
              <a:buNone/>
            </a:pPr>
            <a:r>
              <a:rPr lang="en-US" altLang="zh-TW" dirty="0"/>
              <a:t>A</a:t>
            </a:r>
            <a:r>
              <a:rPr lang="zh-TW" altLang="zh-TW" dirty="0"/>
              <a:t>：</a:t>
            </a:r>
            <a:r>
              <a:rPr lang="zh-TW" altLang="en-US" dirty="0"/>
              <a:t>補助及委辦經費到撥入帳後，持領據辦理核銷。</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97</a:t>
            </a:fld>
            <a:endParaRPr lang="en-US" altLang="en-US"/>
          </a:p>
        </p:txBody>
      </p:sp>
    </p:spTree>
    <p:extLst>
      <p:ext uri="{BB962C8B-B14F-4D97-AF65-F5344CB8AC3E}">
        <p14:creationId xmlns:p14="http://schemas.microsoft.com/office/powerpoint/2010/main" val="36348206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dirty="0"/>
              <a:t>Q5.</a:t>
            </a:r>
            <a:r>
              <a:rPr lang="zh-TW" altLang="en-US" sz="3200" dirty="0"/>
              <a:t>教育部計畫案假日辦活動，需支付學校工友加班費，惟教育部不補助該加班費，可否以工讀費或工作費支付？</a:t>
            </a:r>
          </a:p>
        </p:txBody>
      </p:sp>
      <p:sp>
        <p:nvSpPr>
          <p:cNvPr id="3" name="內容版面配置區 2"/>
          <p:cNvSpPr>
            <a:spLocks noGrp="1"/>
          </p:cNvSpPr>
          <p:nvPr>
            <p:ph idx="1"/>
          </p:nvPr>
        </p:nvSpPr>
        <p:spPr/>
        <p:txBody>
          <a:bodyPr/>
          <a:lstStyle/>
          <a:p>
            <a:pPr marL="719138" indent="-719138">
              <a:buNone/>
            </a:pPr>
            <a:r>
              <a:rPr lang="en-US" altLang="zh-TW" dirty="0"/>
              <a:t>A</a:t>
            </a:r>
            <a:r>
              <a:rPr lang="zh-TW" altLang="zh-TW" dirty="0"/>
              <a:t>：依「教育部補</a:t>
            </a:r>
            <a:r>
              <a:rPr lang="en-US" altLang="zh-TW" dirty="0"/>
              <a:t>(</a:t>
            </a:r>
            <a:r>
              <a:rPr lang="zh-TW" altLang="en-US" dirty="0"/>
              <a:t>捐</a:t>
            </a:r>
            <a:r>
              <a:rPr lang="en-US" altLang="zh-TW" dirty="0"/>
              <a:t>)</a:t>
            </a:r>
            <a:r>
              <a:rPr lang="zh-TW" altLang="zh-TW" dirty="0"/>
              <a:t>助及委辦經費核撥結報作業要點」規定，補助計畫有延長工作時間者，得由機關年度經費核實支領加班費。請勿以計畫經費支應。</a:t>
            </a:r>
          </a:p>
          <a:p>
            <a:endParaRPr lang="zh-TW" altLang="en-US"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98</a:t>
            </a:fld>
            <a:endParaRPr lang="en-US" altLang="en-US"/>
          </a:p>
        </p:txBody>
      </p:sp>
    </p:spTree>
    <p:extLst>
      <p:ext uri="{BB962C8B-B14F-4D97-AF65-F5344CB8AC3E}">
        <p14:creationId xmlns:p14="http://schemas.microsoft.com/office/powerpoint/2010/main" val="39167930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Q6.</a:t>
            </a:r>
            <a:r>
              <a:rPr lang="zh-TW" altLang="en-US" dirty="0"/>
              <a:t>教育部補</a:t>
            </a:r>
            <a:r>
              <a:rPr lang="en-US" altLang="zh-TW" dirty="0"/>
              <a:t>(</a:t>
            </a:r>
            <a:r>
              <a:rPr lang="zh-TW" altLang="en-US" dirty="0"/>
              <a:t>捐</a:t>
            </a:r>
            <a:r>
              <a:rPr lang="en-US" altLang="zh-TW" dirty="0"/>
              <a:t>)</a:t>
            </a:r>
            <a:r>
              <a:rPr lang="zh-TW" altLang="en-US" dirty="0"/>
              <a:t>助及委辦計畫申請及經費執行之流程為何？</a:t>
            </a:r>
            <a:r>
              <a:rPr lang="en-US" altLang="zh-TW" dirty="0"/>
              <a:t>   </a:t>
            </a:r>
            <a:endParaRPr lang="zh-TW" altLang="en-US" dirty="0"/>
          </a:p>
        </p:txBody>
      </p:sp>
      <p:sp>
        <p:nvSpPr>
          <p:cNvPr id="3" name="內容版面配置區 2"/>
          <p:cNvSpPr>
            <a:spLocks noGrp="1"/>
          </p:cNvSpPr>
          <p:nvPr>
            <p:ph idx="1"/>
          </p:nvPr>
        </p:nvSpPr>
        <p:spPr/>
        <p:txBody>
          <a:bodyPr>
            <a:normAutofit fontScale="85000" lnSpcReduction="10000"/>
          </a:bodyPr>
          <a:lstStyle/>
          <a:p>
            <a:pPr marL="801688" indent="-801688" defTabSz="895350">
              <a:buNone/>
            </a:pPr>
            <a:r>
              <a:rPr lang="en-US" altLang="zh-TW" sz="2600" dirty="0"/>
              <a:t>A</a:t>
            </a:r>
            <a:r>
              <a:rPr lang="zh-TW" altLang="zh-TW" sz="2600" dirty="0"/>
              <a:t>：</a:t>
            </a:r>
            <a:r>
              <a:rPr lang="en-US" altLang="zh-TW" sz="2600" dirty="0"/>
              <a:t>1.</a:t>
            </a:r>
            <a:r>
              <a:rPr lang="zh-TW" altLang="zh-TW" sz="2600" dirty="0"/>
              <a:t>撰寫計畫申請書並依計畫需求及「教育部補</a:t>
            </a:r>
            <a:r>
              <a:rPr lang="en-US" altLang="zh-TW" sz="2800" dirty="0"/>
              <a:t>(</a:t>
            </a:r>
            <a:r>
              <a:rPr lang="zh-TW" altLang="en-US" sz="2800" dirty="0"/>
              <a:t>捐</a:t>
            </a:r>
            <a:r>
              <a:rPr lang="en-US" altLang="zh-TW" sz="2800" dirty="0"/>
              <a:t>)</a:t>
            </a:r>
            <a:r>
              <a:rPr lang="zh-TW" altLang="zh-TW" sz="2600" dirty="0"/>
              <a:t>助及委辦經費編列基準表」所列項目編列經費表。備文（加會研發處及主計室）向教育部申辦之。</a:t>
            </a:r>
          </a:p>
          <a:p>
            <a:pPr marL="801688" indent="-801688">
              <a:buNone/>
            </a:pPr>
            <a:r>
              <a:rPr lang="en-US" altLang="zh-TW" sz="2600" dirty="0"/>
              <a:t>      2.</a:t>
            </a:r>
            <a:r>
              <a:rPr lang="zh-TW" altLang="zh-TW" sz="2600" dirty="0"/>
              <a:t>教育部同意補助，如需要依其核定金額重編經費表。</a:t>
            </a:r>
          </a:p>
          <a:p>
            <a:pPr marL="625475" indent="-625475">
              <a:buNone/>
            </a:pPr>
            <a:r>
              <a:rPr lang="en-US" altLang="zh-TW" sz="2600" dirty="0"/>
              <a:t>      3.</a:t>
            </a:r>
            <a:r>
              <a:rPr lang="zh-TW" altLang="zh-TW" sz="2600" dirty="0"/>
              <a:t>備領據向教育部請款。</a:t>
            </a:r>
          </a:p>
          <a:p>
            <a:pPr marL="625475" indent="-625475">
              <a:buNone/>
            </a:pPr>
            <a:r>
              <a:rPr lang="en-US" altLang="zh-TW" sz="2600" dirty="0"/>
              <a:t>      4.</a:t>
            </a:r>
            <a:r>
              <a:rPr lang="zh-TW" altLang="zh-TW" sz="2600" dirty="0"/>
              <a:t>教育部撥款後依計畫期程動支計畫經費。</a:t>
            </a:r>
          </a:p>
          <a:p>
            <a:pPr marL="625475" indent="-625475">
              <a:buNone/>
            </a:pPr>
            <a:r>
              <a:rPr lang="en-US" altLang="zh-TW" sz="2600" dirty="0"/>
              <a:t>      5.</a:t>
            </a:r>
            <a:r>
              <a:rPr lang="zh-TW" altLang="zh-TW" sz="2600" dirty="0"/>
              <a:t>計畫結束依規定期限內辦理結案。</a:t>
            </a:r>
          </a:p>
          <a:p>
            <a:pPr marL="625475" indent="-625475">
              <a:buNone/>
            </a:pPr>
            <a:r>
              <a:rPr lang="en-US" altLang="zh-TW" sz="2600" dirty="0"/>
              <a:t>      6.</a:t>
            </a:r>
            <a:r>
              <a:rPr lang="zh-TW" altLang="zh-TW" sz="2600" dirty="0"/>
              <a:t>教育部同意結案。</a:t>
            </a:r>
          </a:p>
          <a:p>
            <a:endParaRPr lang="zh-TW" altLang="en-US" sz="26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99</a:t>
            </a:fld>
            <a:endParaRPr lang="en-US" altLang="en-US"/>
          </a:p>
        </p:txBody>
      </p:sp>
    </p:spTree>
    <p:extLst>
      <p:ext uri="{BB962C8B-B14F-4D97-AF65-F5344CB8AC3E}">
        <p14:creationId xmlns:p14="http://schemas.microsoft.com/office/powerpoint/2010/main" val="1927551053"/>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會計室-工作報告-學雜費調整-PPT1050523" id="{EFF6D070-D02F-46C5-91B9-56B6B6F1A880}" vid="{05D7A6E1-BC47-4298-BB04-5DC554A45D28}"/>
    </a:ext>
  </a:extLst>
</a:theme>
</file>

<file path=ppt/theme/theme2.xml><?xml version="1.0" encoding="utf-8"?>
<a:theme xmlns:a="http://schemas.openxmlformats.org/drawingml/2006/main" name="裁剪">
  <a:themeElements>
    <a:clrScheme name="裁剪">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裁剪">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裁剪">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916997A-7C8C-4A31-AA05-1CD682B49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元培醫事科技大學更英文名後PPT範本</Template>
  <TotalTime>16535</TotalTime>
  <Words>12200</Words>
  <Application>Microsoft Office PowerPoint</Application>
  <PresentationFormat>如螢幕大小 (4:3)</PresentationFormat>
  <Paragraphs>1004</Paragraphs>
  <Slides>108</Slides>
  <Notes>1</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108</vt:i4>
      </vt:variant>
    </vt:vector>
  </HeadingPairs>
  <TitlesOfParts>
    <vt:vector size="120" baseType="lpstr">
      <vt:lpstr>微軟正黑體</vt:lpstr>
      <vt:lpstr>微軟正黑體</vt:lpstr>
      <vt:lpstr>新細明體</vt:lpstr>
      <vt:lpstr>標楷體</vt:lpstr>
      <vt:lpstr>Arial</vt:lpstr>
      <vt:lpstr>Calibri</vt:lpstr>
      <vt:lpstr>Franklin Gothic Book</vt:lpstr>
      <vt:lpstr>Times New Roman</vt:lpstr>
      <vt:lpstr>Wingdings</vt:lpstr>
      <vt:lpstr>Wingdings 2</vt:lpstr>
      <vt:lpstr>Office 佈景主題</vt:lpstr>
      <vt:lpstr>裁剪</vt:lpstr>
      <vt:lpstr>  核銷手冊</vt:lpstr>
      <vt:lpstr>大綱</vt:lpstr>
      <vt:lpstr> 會計室成員</vt:lpstr>
      <vt:lpstr> 113學年度修訂及重要事項宣導</vt:lpstr>
      <vt:lpstr>113學年度修訂及重要事項宣導</vt:lpstr>
      <vt:lpstr>其它與核銷相關共同注意事項宣導</vt:lpstr>
      <vt:lpstr>其它與核銷相關共同注意事項宣導補充保險費—就源扣繳 哪些所得或收入項目要扣補充保費</vt:lpstr>
      <vt:lpstr>2.經費使用六大原則</vt:lpstr>
      <vt:lpstr>2.1預算原則</vt:lpstr>
      <vt:lpstr>2.1專案預算申請與編列步驟</vt:lpstr>
      <vt:lpstr>2.2憑證原則</vt:lpstr>
      <vt:lpstr>2.3誠信原則</vt:lpstr>
      <vt:lpstr>2.4期間原則(學校款)</vt:lpstr>
      <vt:lpstr>2.4期間原則(計畫經費)</vt:lpstr>
      <vt:lpstr>2.5動支原則(動支權限)</vt:lpstr>
      <vt:lpstr>2.5動支原則(動支權限)</vt:lpstr>
      <vt:lpstr>2.5動支原則(支付項目及標準)-學校款</vt:lpstr>
      <vt:lpstr>2.5動支原則(支付項目及標準)-計畫經費</vt:lpstr>
      <vt:lpstr>2.6補助及委辦經費處理原則</vt:lpstr>
      <vt:lpstr>3.經費申請、編列及變更</vt:lpstr>
      <vt:lpstr>3.1單位預算</vt:lpstr>
      <vt:lpstr>3.2專案預算申請與編列步驟</vt:lpstr>
      <vt:lpstr>3.2預算變更</vt:lpstr>
      <vt:lpstr> 3.3 預算流用</vt:lpstr>
      <vt:lpstr> 3.3 預算流用</vt:lpstr>
      <vt:lpstr> 3.3預算流用-作業程序</vt:lpstr>
      <vt:lpstr>3.4 預算追加(減)</vt:lpstr>
      <vt:lpstr> 3.4預算追加-作業程序</vt:lpstr>
      <vt:lpstr>3.5 請購定義</vt:lpstr>
      <vt:lpstr>3.5 請購作業程序</vt:lpstr>
      <vt:lpstr>3.5 請購作業程序</vt:lpstr>
      <vt:lpstr>3.5 請購估價單規定</vt:lpstr>
      <vt:lpstr>3.6 請款作業程序</vt:lpstr>
      <vt:lpstr>3.6 請款注意事項</vt:lpstr>
      <vt:lpstr>3.6 請款用途說明欄-填寫範例</vt:lpstr>
      <vt:lpstr>3.6請款用途說明欄-填寫範例</vt:lpstr>
      <vt:lpstr>3.6請款用途說明-填寫範例</vt:lpstr>
      <vt:lpstr>3.6請款用途說明-填寫範例</vt:lpstr>
      <vt:lpstr>3.7經費預支</vt:lpstr>
      <vt:lpstr>3.7 可預支明細</vt:lpstr>
      <vt:lpstr>3.7預支作業程序</vt:lpstr>
      <vt:lpstr>3.8經費預支-注意事項</vt:lpstr>
      <vt:lpstr>4.經費報支</vt:lpstr>
      <vt:lpstr>4.1活動經費申請及核銷</vt:lpstr>
      <vt:lpstr>4.1辦理活動注意事項</vt:lpstr>
      <vt:lpstr>4.2 人事費報支-聘任</vt:lpstr>
      <vt:lpstr>4.2 人事費報支-聘任</vt:lpstr>
      <vt:lpstr>4.2人事費-請款</vt:lpstr>
      <vt:lpstr>4.2人事費-請款</vt:lpstr>
      <vt:lpstr>4.3 勞務費</vt:lpstr>
      <vt:lpstr>4.3勞務費-注意事項</vt:lpstr>
      <vt:lpstr>4.4 教職員工差旅費</vt:lpstr>
      <vt:lpstr>4.4 國內差旅費</vt:lpstr>
      <vt:lpstr>4.4 國內差旅費-交通費</vt:lpstr>
      <vt:lpstr>4.4 教職員差旅費-住宿費</vt:lpstr>
      <vt:lpstr>4.4 教職員差旅費-雜費</vt:lpstr>
      <vt:lpstr>4.4 國內差旅費-作業程序</vt:lpstr>
      <vt:lpstr>4.4 教職員工出差旅費報支規定標準表-國內</vt:lpstr>
      <vt:lpstr>4.5國外差旅費申請及核銷</vt:lpstr>
      <vt:lpstr>4.5 國外差旅費</vt:lpstr>
      <vt:lpstr>4.5國外差旅費-注意事項(1)</vt:lpstr>
      <vt:lpstr>4.5國外差旅費-注意事項(2)</vt:lpstr>
      <vt:lpstr>4.5國外差旅費-作業程序</vt:lpstr>
      <vt:lpstr>4.5國外差旅費核銷-自我檢核表</vt:lpstr>
      <vt:lpstr>4.6學生差旅費-申請及核銷</vt:lpstr>
      <vt:lpstr>4.6學生差旅費</vt:lpstr>
      <vt:lpstr>4.6 學生差旅費-交通費</vt:lpstr>
      <vt:lpstr>4.6 學生差旅費-注意事項</vt:lpstr>
      <vt:lpstr>4.6 學生差旅費-長途租車費用</vt:lpstr>
      <vt:lpstr>4.6 學生差旅費</vt:lpstr>
      <vt:lpstr>4.6 學生差旅費-作業程序</vt:lpstr>
      <vt:lpstr>4.7 碩士學位考試</vt:lpstr>
      <vt:lpstr>4.7 碩士學位考試</vt:lpstr>
      <vt:lpstr>4.7 碩士學位考試核銷-自我檢核表</vt:lpstr>
      <vt:lpstr>5. 核銷憑證</vt:lpstr>
      <vt:lpstr>5. 核銷憑證</vt:lpstr>
      <vt:lpstr>5.1.發票</vt:lpstr>
      <vt:lpstr>PowerPoint 簡報</vt:lpstr>
      <vt:lpstr>5.3.其他憑證</vt:lpstr>
      <vt:lpstr>5.4. 支出證明單</vt:lpstr>
      <vt:lpstr>6.常見退件問題</vt:lpstr>
      <vt:lpstr>6.1.發票或收據問題</vt:lpstr>
      <vt:lpstr>6.2. 估價單問題</vt:lpstr>
      <vt:lpstr>6.3. 人事費問題</vt:lpstr>
      <vt:lpstr>6.4. 差旅費問題</vt:lpstr>
      <vt:lpstr>6.5. 購置設備問題</vt:lpstr>
      <vt:lpstr>6.6. 其他問題</vt:lpstr>
      <vt:lpstr>6.6 其他問題</vt:lpstr>
      <vt:lpstr>7.會計室表單</vt:lpstr>
      <vt:lpstr>7.1. 校內</vt:lpstr>
      <vt:lpstr>7.2. 國科會</vt:lpstr>
      <vt:lpstr>7.3. 其他計畫</vt:lpstr>
      <vt:lpstr>8.教育部補(捐)助及委辦計畫經費報支Q&amp;A</vt:lpstr>
      <vt:lpstr>Q1.教育部補助計畫不能報支的經費有哪些？</vt:lpstr>
      <vt:lpstr>Q2.教育部補助計畫本校人員可否支領工作費？</vt:lpstr>
      <vt:lpstr>Q3.教育部補(捐)助及委辦計畫可否發放獎金、獎品、紀念品或禮品？</vt:lpstr>
      <vt:lpstr>Q4.教育部委辦計畫行政管理費如何報支？</vt:lpstr>
      <vt:lpstr>Q5.教育部計畫案假日辦活動，需支付學校工友加班費，惟教育部不補助該加班費，可否以工讀費或工作費支付？</vt:lpstr>
      <vt:lpstr>Q6.教育部補(捐)助及委辦計畫申請及經費執行之流程為何？   </vt:lpstr>
      <vt:lpstr>Q7.教育部補(捐)助及委辦計畫經費之流用規定為何？</vt:lpstr>
      <vt:lpstr>Q8.教育部補(捐)助及委辦計畫結案時應注意哪些事項？</vt:lpstr>
      <vt:lpstr>Q9.教育部補(捐)助及委辦計畫有關「出席費」之規定為何？</vt:lpstr>
      <vt:lpstr>Q10.教育部補(捐)助及委辦計畫有關「短程車資」之規定為何？</vt:lpstr>
      <vt:lpstr>Q11.教育部補(捐)助及委辦計畫有關「保險費」之規定為何？</vt:lpstr>
      <vt:lpstr>Q12.教育部補(捐)助及委辦計畫經費可否先行墊付，事後再請領款項？</vt:lpstr>
      <vt:lpstr>111~112學年度修訂事項與提醒</vt:lpstr>
      <vt:lpstr>PowerPoint 簡報</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YPU</cp:lastModifiedBy>
  <cp:revision>2312</cp:revision>
  <cp:lastPrinted>2023-08-21T05:20:15Z</cp:lastPrinted>
  <dcterms:created xsi:type="dcterms:W3CDTF">2016-06-30T06:45:50Z</dcterms:created>
  <dcterms:modified xsi:type="dcterms:W3CDTF">2024-09-02T05:12:35Z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TC300056099990</vt:lpwstr>
  </property>
</Properties>
</file>